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1" r:id="rId2"/>
    <p:sldId id="272" r:id="rId3"/>
    <p:sldId id="273" r:id="rId4"/>
    <p:sldId id="274" r:id="rId5"/>
    <p:sldId id="275" r:id="rId6"/>
    <p:sldId id="276" r:id="rId7"/>
    <p:sldId id="277" r:id="rId8"/>
    <p:sldId id="278" r:id="rId9"/>
    <p:sldId id="279" r:id="rId10"/>
    <p:sldId id="280" r:id="rId11"/>
    <p:sldId id="281" r:id="rId12"/>
    <p:sldId id="282" r:id="rId13"/>
    <p:sldId id="283" r:id="rId14"/>
    <p:sldId id="284" r:id="rId15"/>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1" d="100"/>
          <a:sy n="41" d="100"/>
        </p:scale>
        <p:origin x="60" y="91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sz="4950" b="1" i="1">
                <a:solidFill>
                  <a:schemeClr val="bg1"/>
                </a:solidFill>
                <a:latin typeface="Ubuntu"/>
                <a:cs typeface="Ubuntu"/>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sz="1700" b="0" i="0">
                <a:solidFill>
                  <a:srgbClr val="57585B"/>
                </a:solidFill>
                <a:latin typeface="Open Sans"/>
                <a:cs typeface="Open San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6" name="Holder 6"/>
          <p:cNvSpPr>
            <a:spLocks noGrp="1"/>
          </p:cNvSpPr>
          <p:nvPr>
            <p:ph type="sldNum" sz="quarter" idx="7"/>
          </p:nvPr>
        </p:nvSpPr>
        <p:spPr/>
        <p:txBody>
          <a:bodyPr lIns="0" tIns="0" rIns="0" bIns="0"/>
          <a:lstStyle>
            <a:lvl1pPr>
              <a:defRPr sz="1450" b="0" i="0">
                <a:solidFill>
                  <a:srgbClr val="683B93"/>
                </a:solidFill>
                <a:latin typeface="Open Sans"/>
                <a:cs typeface="Open Sans"/>
              </a:defRPr>
            </a:lvl1pPr>
          </a:lstStyle>
          <a:p>
            <a:pPr marL="38100">
              <a:lnSpc>
                <a:spcPct val="100000"/>
              </a:lnSpc>
              <a:spcBef>
                <a:spcPts val="235"/>
              </a:spcBef>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20104099" cy="1867916"/>
          </a:xfrm>
          <a:prstGeom prst="rect">
            <a:avLst/>
          </a:prstGeom>
        </p:spPr>
      </p:pic>
      <p:sp>
        <p:nvSpPr>
          <p:cNvPr id="2" name="Holder 2"/>
          <p:cNvSpPr>
            <a:spLocks noGrp="1"/>
          </p:cNvSpPr>
          <p:nvPr>
            <p:ph type="title"/>
          </p:nvPr>
        </p:nvSpPr>
        <p:spPr/>
        <p:txBody>
          <a:bodyPr lIns="0" tIns="0" rIns="0" bIns="0"/>
          <a:lstStyle>
            <a:lvl1pPr>
              <a:defRPr sz="4950" b="1" i="1">
                <a:solidFill>
                  <a:schemeClr val="bg1"/>
                </a:solidFill>
                <a:latin typeface="Ubuntu"/>
                <a:cs typeface="Ubuntu"/>
              </a:defRPr>
            </a:lvl1pPr>
          </a:lstStyle>
          <a:p>
            <a:endParaRPr/>
          </a:p>
        </p:txBody>
      </p:sp>
      <p:sp>
        <p:nvSpPr>
          <p:cNvPr id="3" name="Holder 3"/>
          <p:cNvSpPr>
            <a:spLocks noGrp="1"/>
          </p:cNvSpPr>
          <p:nvPr>
            <p:ph type="body" idx="1"/>
          </p:nvPr>
        </p:nvSpPr>
        <p:spPr/>
        <p:txBody>
          <a:bodyPr lIns="0" tIns="0" rIns="0" bIns="0"/>
          <a:lstStyle>
            <a:lvl1pPr>
              <a:defRPr sz="1700" b="0" i="0">
                <a:solidFill>
                  <a:srgbClr val="57585B"/>
                </a:solidFill>
                <a:latin typeface="Open Sans"/>
                <a:cs typeface="Open San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6" name="Holder 6"/>
          <p:cNvSpPr>
            <a:spLocks noGrp="1"/>
          </p:cNvSpPr>
          <p:nvPr>
            <p:ph type="sldNum" sz="quarter" idx="7"/>
          </p:nvPr>
        </p:nvSpPr>
        <p:spPr/>
        <p:txBody>
          <a:bodyPr lIns="0" tIns="0" rIns="0" bIns="0"/>
          <a:lstStyle>
            <a:lvl1pPr>
              <a:defRPr sz="1450" b="0" i="0">
                <a:solidFill>
                  <a:srgbClr val="683B93"/>
                </a:solidFill>
                <a:latin typeface="Open Sans"/>
                <a:cs typeface="Open Sans"/>
              </a:defRPr>
            </a:lvl1pPr>
          </a:lstStyle>
          <a:p>
            <a:pPr marL="38100">
              <a:lnSpc>
                <a:spcPct val="100000"/>
              </a:lnSpc>
              <a:spcBef>
                <a:spcPts val="235"/>
              </a:spcBef>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20104099" cy="1867793"/>
          </a:xfrm>
          <a:prstGeom prst="rect">
            <a:avLst/>
          </a:prstGeom>
        </p:spPr>
      </p:pic>
      <p:sp>
        <p:nvSpPr>
          <p:cNvPr id="2" name="Holder 2"/>
          <p:cNvSpPr>
            <a:spLocks noGrp="1"/>
          </p:cNvSpPr>
          <p:nvPr>
            <p:ph type="title"/>
          </p:nvPr>
        </p:nvSpPr>
        <p:spPr/>
        <p:txBody>
          <a:bodyPr lIns="0" tIns="0" rIns="0" bIns="0"/>
          <a:lstStyle>
            <a:lvl1pPr>
              <a:defRPr sz="4950" b="1" i="1">
                <a:solidFill>
                  <a:schemeClr val="bg1"/>
                </a:solidFill>
                <a:latin typeface="Ubuntu"/>
                <a:cs typeface="Ubuntu"/>
              </a:defRPr>
            </a:lvl1pPr>
          </a:lstStyle>
          <a:p>
            <a:endParaRPr/>
          </a:p>
        </p:txBody>
      </p:sp>
      <p:sp>
        <p:nvSpPr>
          <p:cNvPr id="3" name="Holder 3"/>
          <p:cNvSpPr>
            <a:spLocks noGrp="1"/>
          </p:cNvSpPr>
          <p:nvPr>
            <p:ph sz="half" idx="2"/>
          </p:nvPr>
        </p:nvSpPr>
        <p:spPr>
          <a:xfrm>
            <a:off x="1128912" y="2519101"/>
            <a:ext cx="8655685" cy="7681595"/>
          </a:xfrm>
          <a:prstGeom prst="rect">
            <a:avLst/>
          </a:prstGeom>
        </p:spPr>
        <p:txBody>
          <a:bodyPr wrap="square" lIns="0" tIns="0" rIns="0" bIns="0">
            <a:spAutoFit/>
          </a:bodyPr>
          <a:lstStyle>
            <a:lvl1pPr>
              <a:defRPr sz="2300" b="1" i="0">
                <a:solidFill>
                  <a:srgbClr val="683B93"/>
                </a:solidFill>
                <a:latin typeface="Open Sans"/>
                <a:cs typeface="Open Sans"/>
              </a:defRPr>
            </a:lvl1pPr>
          </a:lstStyle>
          <a:p>
            <a:endParaRPr/>
          </a:p>
        </p:txBody>
      </p:sp>
      <p:sp>
        <p:nvSpPr>
          <p:cNvPr id="4" name="Holder 4"/>
          <p:cNvSpPr>
            <a:spLocks noGrp="1"/>
          </p:cNvSpPr>
          <p:nvPr>
            <p:ph sz="half" idx="3"/>
          </p:nvPr>
        </p:nvSpPr>
        <p:spPr>
          <a:xfrm>
            <a:off x="10304221" y="2498129"/>
            <a:ext cx="8654415" cy="7419340"/>
          </a:xfrm>
          <a:prstGeom prst="rect">
            <a:avLst/>
          </a:prstGeom>
        </p:spPr>
        <p:txBody>
          <a:bodyPr wrap="square" lIns="0" tIns="0" rIns="0" bIns="0">
            <a:spAutoFit/>
          </a:bodyPr>
          <a:lstStyle>
            <a:lvl1pPr>
              <a:defRPr sz="3450" b="1" i="1">
                <a:solidFill>
                  <a:srgbClr val="241B54"/>
                </a:solidFill>
                <a:latin typeface="Open Sans"/>
                <a:cs typeface="Open Sans"/>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7" name="Holder 7"/>
          <p:cNvSpPr>
            <a:spLocks noGrp="1"/>
          </p:cNvSpPr>
          <p:nvPr>
            <p:ph type="sldNum" sz="quarter" idx="7"/>
          </p:nvPr>
        </p:nvSpPr>
        <p:spPr/>
        <p:txBody>
          <a:bodyPr lIns="0" tIns="0" rIns="0" bIns="0"/>
          <a:lstStyle>
            <a:lvl1pPr>
              <a:defRPr sz="1450" b="0" i="0">
                <a:solidFill>
                  <a:srgbClr val="683B93"/>
                </a:solidFill>
                <a:latin typeface="Open Sans"/>
                <a:cs typeface="Open Sans"/>
              </a:defRPr>
            </a:lvl1pPr>
          </a:lstStyle>
          <a:p>
            <a:pPr marL="38100">
              <a:lnSpc>
                <a:spcPct val="100000"/>
              </a:lnSpc>
              <a:spcBef>
                <a:spcPts val="235"/>
              </a:spcBef>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950" b="1" i="1">
                <a:solidFill>
                  <a:schemeClr val="bg1"/>
                </a:solidFill>
                <a:latin typeface="Ubuntu"/>
                <a:cs typeface="Ubuntu"/>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5" name="Holder 5"/>
          <p:cNvSpPr>
            <a:spLocks noGrp="1"/>
          </p:cNvSpPr>
          <p:nvPr>
            <p:ph type="sldNum" sz="quarter" idx="7"/>
          </p:nvPr>
        </p:nvSpPr>
        <p:spPr/>
        <p:txBody>
          <a:bodyPr lIns="0" tIns="0" rIns="0" bIns="0"/>
          <a:lstStyle>
            <a:lvl1pPr>
              <a:defRPr sz="1450" b="0" i="0">
                <a:solidFill>
                  <a:srgbClr val="683B93"/>
                </a:solidFill>
                <a:latin typeface="Open Sans"/>
                <a:cs typeface="Open Sans"/>
              </a:defRPr>
            </a:lvl1pPr>
          </a:lstStyle>
          <a:p>
            <a:pPr marL="38100">
              <a:lnSpc>
                <a:spcPct val="100000"/>
              </a:lnSpc>
              <a:spcBef>
                <a:spcPts val="235"/>
              </a:spcBef>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4" name="Holder 4"/>
          <p:cNvSpPr>
            <a:spLocks noGrp="1"/>
          </p:cNvSpPr>
          <p:nvPr>
            <p:ph type="sldNum" sz="quarter" idx="7"/>
          </p:nvPr>
        </p:nvSpPr>
        <p:spPr/>
        <p:txBody>
          <a:bodyPr lIns="0" tIns="0" rIns="0" bIns="0"/>
          <a:lstStyle>
            <a:lvl1pPr>
              <a:defRPr sz="1450" b="0" i="0">
                <a:solidFill>
                  <a:srgbClr val="683B93"/>
                </a:solidFill>
                <a:latin typeface="Open Sans"/>
                <a:cs typeface="Open Sans"/>
              </a:defRPr>
            </a:lvl1pPr>
          </a:lstStyle>
          <a:p>
            <a:pPr marL="38100">
              <a:lnSpc>
                <a:spcPct val="100000"/>
              </a:lnSpc>
              <a:spcBef>
                <a:spcPts val="235"/>
              </a:spcBef>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116898" y="491410"/>
            <a:ext cx="9490710" cy="779780"/>
          </a:xfrm>
          <a:prstGeom prst="rect">
            <a:avLst/>
          </a:prstGeom>
        </p:spPr>
        <p:txBody>
          <a:bodyPr wrap="square" lIns="0" tIns="0" rIns="0" bIns="0">
            <a:spAutoFit/>
          </a:bodyPr>
          <a:lstStyle>
            <a:lvl1pPr>
              <a:defRPr sz="4950" b="1" i="1">
                <a:solidFill>
                  <a:schemeClr val="bg1"/>
                </a:solidFill>
                <a:latin typeface="Ubuntu"/>
                <a:cs typeface="Ubuntu"/>
              </a:defRPr>
            </a:lvl1pPr>
          </a:lstStyle>
          <a:p>
            <a:endParaRPr/>
          </a:p>
        </p:txBody>
      </p:sp>
      <p:sp>
        <p:nvSpPr>
          <p:cNvPr id="3" name="Holder 3"/>
          <p:cNvSpPr>
            <a:spLocks noGrp="1"/>
          </p:cNvSpPr>
          <p:nvPr>
            <p:ph type="body" idx="1"/>
          </p:nvPr>
        </p:nvSpPr>
        <p:spPr>
          <a:xfrm>
            <a:off x="10304158" y="2636806"/>
            <a:ext cx="8627744" cy="4247515"/>
          </a:xfrm>
          <a:prstGeom prst="rect">
            <a:avLst/>
          </a:prstGeom>
        </p:spPr>
        <p:txBody>
          <a:bodyPr wrap="square" lIns="0" tIns="0" rIns="0" bIns="0">
            <a:spAutoFit/>
          </a:bodyPr>
          <a:lstStyle>
            <a:lvl1pPr>
              <a:defRPr sz="1700" b="0" i="0">
                <a:solidFill>
                  <a:srgbClr val="57585B"/>
                </a:solidFill>
                <a:latin typeface="Open Sans"/>
                <a:cs typeface="Open Sans"/>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6" name="Holder 6"/>
          <p:cNvSpPr>
            <a:spLocks noGrp="1"/>
          </p:cNvSpPr>
          <p:nvPr>
            <p:ph type="sldNum" sz="quarter" idx="7"/>
          </p:nvPr>
        </p:nvSpPr>
        <p:spPr>
          <a:xfrm>
            <a:off x="18441561" y="10590533"/>
            <a:ext cx="301625" cy="282575"/>
          </a:xfrm>
          <a:prstGeom prst="rect">
            <a:avLst/>
          </a:prstGeom>
        </p:spPr>
        <p:txBody>
          <a:bodyPr wrap="square" lIns="0" tIns="0" rIns="0" bIns="0">
            <a:spAutoFit/>
          </a:bodyPr>
          <a:lstStyle>
            <a:lvl1pPr>
              <a:defRPr sz="1450" b="0" i="0">
                <a:solidFill>
                  <a:srgbClr val="683B93"/>
                </a:solidFill>
                <a:latin typeface="Open Sans"/>
                <a:cs typeface="Open Sans"/>
              </a:defRPr>
            </a:lvl1pPr>
          </a:lstStyle>
          <a:p>
            <a:pPr marL="38100">
              <a:lnSpc>
                <a:spcPct val="100000"/>
              </a:lnSpc>
              <a:spcBef>
                <a:spcPts val="235"/>
              </a:spcBef>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1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28.png"/><Relationship Id="rId7" Type="http://schemas.openxmlformats.org/officeDocument/2006/relationships/image" Target="../media/image119.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9.png"/><Relationship Id="rId7" Type="http://schemas.openxmlformats.org/officeDocument/2006/relationships/image" Target="../media/image12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28.png"/><Relationship Id="rId9" Type="http://schemas.openxmlformats.org/officeDocument/2006/relationships/image" Target="../media/image125.png"/></Relationships>
</file>

<file path=ppt/slides/_rels/slide1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29.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28.png"/><Relationship Id="rId9" Type="http://schemas.openxmlformats.org/officeDocument/2006/relationships/image" Target="../media/image131.png"/></Relationships>
</file>

<file path=ppt/slides/_rels/slide13.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3" Type="http://schemas.openxmlformats.org/officeDocument/2006/relationships/image" Target="../media/image29.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28.png"/><Relationship Id="rId9" Type="http://schemas.openxmlformats.org/officeDocument/2006/relationships/image" Target="../media/image139.png"/></Relationships>
</file>

<file path=ppt/slides/_rels/slide14.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3" Type="http://schemas.openxmlformats.org/officeDocument/2006/relationships/image" Target="../media/image28.pn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 Id="rId14" Type="http://schemas.openxmlformats.org/officeDocument/2006/relationships/image" Target="../media/image15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jp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29.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2.png"/><Relationship Id="rId16" Type="http://schemas.openxmlformats.org/officeDocument/2006/relationships/image" Target="../media/image48.png"/><Relationship Id="rId20" Type="http://schemas.openxmlformats.org/officeDocument/2006/relationships/image" Target="../media/image52.jp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28.png"/><Relationship Id="rId9" Type="http://schemas.openxmlformats.org/officeDocument/2006/relationships/image" Target="../media/image41.png"/><Relationship Id="rId14" Type="http://schemas.openxmlformats.org/officeDocument/2006/relationships/image" Target="../media/image46.png"/></Relationships>
</file>

<file path=ppt/slides/_rels/slide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28.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jp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64.jp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28.png"/><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png"/><Relationship Id="rId39" Type="http://schemas.openxmlformats.org/officeDocument/2006/relationships/image" Target="../media/image103.png"/><Relationship Id="rId21" Type="http://schemas.openxmlformats.org/officeDocument/2006/relationships/image" Target="../media/image85.png"/><Relationship Id="rId34" Type="http://schemas.openxmlformats.org/officeDocument/2006/relationships/image" Target="../media/image98.png"/><Relationship Id="rId42" Type="http://schemas.openxmlformats.org/officeDocument/2006/relationships/image" Target="../media/image106.png"/><Relationship Id="rId7" Type="http://schemas.openxmlformats.org/officeDocument/2006/relationships/image" Target="../media/image71.png"/><Relationship Id="rId2" Type="http://schemas.openxmlformats.org/officeDocument/2006/relationships/image" Target="../media/image29.png"/><Relationship Id="rId16" Type="http://schemas.openxmlformats.org/officeDocument/2006/relationships/image" Target="../media/image80.png"/><Relationship Id="rId20" Type="http://schemas.openxmlformats.org/officeDocument/2006/relationships/image" Target="../media/image84.png"/><Relationship Id="rId29" Type="http://schemas.openxmlformats.org/officeDocument/2006/relationships/image" Target="../media/image93.png"/><Relationship Id="rId41" Type="http://schemas.openxmlformats.org/officeDocument/2006/relationships/image" Target="../media/image105.png"/><Relationship Id="rId1" Type="http://schemas.openxmlformats.org/officeDocument/2006/relationships/slideLayout" Target="../slideLayouts/slideLayout3.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8.png"/><Relationship Id="rId32" Type="http://schemas.openxmlformats.org/officeDocument/2006/relationships/image" Target="../media/image96.png"/><Relationship Id="rId37" Type="http://schemas.openxmlformats.org/officeDocument/2006/relationships/image" Target="../media/image101.png"/><Relationship Id="rId40" Type="http://schemas.openxmlformats.org/officeDocument/2006/relationships/image" Target="../media/image104.pn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7.png"/><Relationship Id="rId28" Type="http://schemas.openxmlformats.org/officeDocument/2006/relationships/image" Target="../media/image92.png"/><Relationship Id="rId36" Type="http://schemas.openxmlformats.org/officeDocument/2006/relationships/image" Target="../media/image100.png"/><Relationship Id="rId10" Type="http://schemas.openxmlformats.org/officeDocument/2006/relationships/image" Target="../media/image74.png"/><Relationship Id="rId19" Type="http://schemas.openxmlformats.org/officeDocument/2006/relationships/image" Target="../media/image83.png"/><Relationship Id="rId31" Type="http://schemas.openxmlformats.org/officeDocument/2006/relationships/image" Target="../media/image95.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1.png"/><Relationship Id="rId30" Type="http://schemas.openxmlformats.org/officeDocument/2006/relationships/image" Target="../media/image94.png"/><Relationship Id="rId35" Type="http://schemas.openxmlformats.org/officeDocument/2006/relationships/image" Target="../media/image99.png"/><Relationship Id="rId8" Type="http://schemas.openxmlformats.org/officeDocument/2006/relationships/image" Target="../media/image72.png"/><Relationship Id="rId3" Type="http://schemas.openxmlformats.org/officeDocument/2006/relationships/image" Target="../media/image28.png"/><Relationship Id="rId12" Type="http://schemas.openxmlformats.org/officeDocument/2006/relationships/image" Target="../media/image76.png"/><Relationship Id="rId17" Type="http://schemas.openxmlformats.org/officeDocument/2006/relationships/image" Target="../media/image81.png"/><Relationship Id="rId25" Type="http://schemas.openxmlformats.org/officeDocument/2006/relationships/image" Target="../media/image89.png"/><Relationship Id="rId33" Type="http://schemas.openxmlformats.org/officeDocument/2006/relationships/image" Target="../media/image97.png"/><Relationship Id="rId38" Type="http://schemas.openxmlformats.org/officeDocument/2006/relationships/image" Target="../media/image102.png"/></Relationships>
</file>

<file path=ppt/slides/_rels/slide9.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jpg"/><Relationship Id="rId3" Type="http://schemas.openxmlformats.org/officeDocument/2006/relationships/image" Target="../media/image29.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jpg"/><Relationship Id="rId10" Type="http://schemas.openxmlformats.org/officeDocument/2006/relationships/image" Target="../media/image112.png"/><Relationship Id="rId4" Type="http://schemas.openxmlformats.org/officeDocument/2006/relationships/image" Target="../media/image28.png"/><Relationship Id="rId9"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pic>
          <p:nvPicPr>
            <p:cNvPr id="3" name="object 3"/>
            <p:cNvPicPr/>
            <p:nvPr/>
          </p:nvPicPr>
          <p:blipFill>
            <a:blip r:embed="rId2" cstate="print"/>
            <a:stretch>
              <a:fillRect/>
            </a:stretch>
          </p:blipFill>
          <p:spPr>
            <a:xfrm>
              <a:off x="0" y="0"/>
              <a:ext cx="20104101" cy="11308556"/>
            </a:xfrm>
            <a:prstGeom prst="rect">
              <a:avLst/>
            </a:prstGeom>
          </p:spPr>
        </p:pic>
        <p:pic>
          <p:nvPicPr>
            <p:cNvPr id="4" name="object 4"/>
            <p:cNvPicPr/>
            <p:nvPr/>
          </p:nvPicPr>
          <p:blipFill>
            <a:blip r:embed="rId3" cstate="print"/>
            <a:stretch>
              <a:fillRect/>
            </a:stretch>
          </p:blipFill>
          <p:spPr>
            <a:xfrm>
              <a:off x="15473455" y="1118980"/>
              <a:ext cx="4630645" cy="3073400"/>
            </a:xfrm>
            <a:prstGeom prst="rect">
              <a:avLst/>
            </a:prstGeom>
          </p:spPr>
        </p:pic>
        <p:sp>
          <p:nvSpPr>
            <p:cNvPr id="5" name="object 5"/>
            <p:cNvSpPr/>
            <p:nvPr/>
          </p:nvSpPr>
          <p:spPr>
            <a:xfrm>
              <a:off x="14784019" y="5"/>
              <a:ext cx="5320665" cy="3727450"/>
            </a:xfrm>
            <a:custGeom>
              <a:avLst/>
              <a:gdLst/>
              <a:ahLst/>
              <a:cxnLst/>
              <a:rect l="l" t="t" r="r" b="b"/>
              <a:pathLst>
                <a:path w="5320665" h="3727450">
                  <a:moveTo>
                    <a:pt x="2548750" y="1518386"/>
                  </a:moveTo>
                  <a:lnTo>
                    <a:pt x="1418158" y="1518386"/>
                  </a:lnTo>
                  <a:lnTo>
                    <a:pt x="1027315" y="1910232"/>
                  </a:lnTo>
                  <a:lnTo>
                    <a:pt x="508774" y="1910232"/>
                  </a:lnTo>
                  <a:lnTo>
                    <a:pt x="507403" y="1903044"/>
                  </a:lnTo>
                  <a:lnTo>
                    <a:pt x="496417" y="1885937"/>
                  </a:lnTo>
                  <a:lnTo>
                    <a:pt x="479958" y="1874431"/>
                  </a:lnTo>
                  <a:lnTo>
                    <a:pt x="459549" y="1870227"/>
                  </a:lnTo>
                  <a:lnTo>
                    <a:pt x="438619" y="1874431"/>
                  </a:lnTo>
                  <a:lnTo>
                    <a:pt x="421487" y="1885873"/>
                  </a:lnTo>
                  <a:lnTo>
                    <a:pt x="409905" y="1902841"/>
                  </a:lnTo>
                  <a:lnTo>
                    <a:pt x="405663"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86"/>
                  </a:lnTo>
                  <a:close/>
                </a:path>
                <a:path w="5320665" h="3727450">
                  <a:moveTo>
                    <a:pt x="5320068" y="842670"/>
                  </a:moveTo>
                  <a:lnTo>
                    <a:pt x="5061407" y="842670"/>
                  </a:lnTo>
                  <a:lnTo>
                    <a:pt x="4791608" y="573354"/>
                  </a:lnTo>
                  <a:lnTo>
                    <a:pt x="3297351" y="573862"/>
                  </a:lnTo>
                  <a:lnTo>
                    <a:pt x="3298342" y="627227"/>
                  </a:lnTo>
                  <a:lnTo>
                    <a:pt x="4770374" y="625995"/>
                  </a:lnTo>
                  <a:lnTo>
                    <a:pt x="5038674" y="895794"/>
                  </a:lnTo>
                  <a:lnTo>
                    <a:pt x="5320068" y="895794"/>
                  </a:lnTo>
                  <a:lnTo>
                    <a:pt x="5320068" y="842670"/>
                  </a:lnTo>
                  <a:close/>
                </a:path>
                <a:path w="5320665" h="3727450">
                  <a:moveTo>
                    <a:pt x="5320081" y="1325803"/>
                  </a:moveTo>
                  <a:lnTo>
                    <a:pt x="5036705" y="1325943"/>
                  </a:lnTo>
                  <a:lnTo>
                    <a:pt x="4691494" y="1670913"/>
                  </a:lnTo>
                  <a:lnTo>
                    <a:pt x="4644402" y="1623860"/>
                  </a:lnTo>
                  <a:lnTo>
                    <a:pt x="4644402" y="1698752"/>
                  </a:lnTo>
                  <a:lnTo>
                    <a:pt x="3445548" y="1698752"/>
                  </a:lnTo>
                  <a:lnTo>
                    <a:pt x="3408781" y="1661998"/>
                  </a:lnTo>
                  <a:lnTo>
                    <a:pt x="3408781" y="1698752"/>
                  </a:lnTo>
                  <a:lnTo>
                    <a:pt x="2970238" y="1698752"/>
                  </a:lnTo>
                  <a:lnTo>
                    <a:pt x="2626080" y="1354594"/>
                  </a:lnTo>
                  <a:lnTo>
                    <a:pt x="2683624" y="1354594"/>
                  </a:lnTo>
                  <a:lnTo>
                    <a:pt x="2874022" y="1164590"/>
                  </a:lnTo>
                  <a:lnTo>
                    <a:pt x="3408781" y="1698752"/>
                  </a:lnTo>
                  <a:lnTo>
                    <a:pt x="3408781" y="1661998"/>
                  </a:lnTo>
                  <a:lnTo>
                    <a:pt x="2892666" y="1145971"/>
                  </a:lnTo>
                  <a:lnTo>
                    <a:pt x="3166884" y="872312"/>
                  </a:lnTo>
                  <a:lnTo>
                    <a:pt x="3817162" y="872312"/>
                  </a:lnTo>
                  <a:lnTo>
                    <a:pt x="4308335" y="1363002"/>
                  </a:lnTo>
                  <a:lnTo>
                    <a:pt x="3476231" y="1363002"/>
                  </a:lnTo>
                  <a:lnTo>
                    <a:pt x="3476231" y="1389430"/>
                  </a:lnTo>
                  <a:lnTo>
                    <a:pt x="4334383" y="1389037"/>
                  </a:lnTo>
                  <a:lnTo>
                    <a:pt x="4644402" y="1698752"/>
                  </a:lnTo>
                  <a:lnTo>
                    <a:pt x="4644402" y="1623860"/>
                  </a:lnTo>
                  <a:lnTo>
                    <a:pt x="4409376" y="1388999"/>
                  </a:lnTo>
                  <a:lnTo>
                    <a:pt x="4539602" y="1388935"/>
                  </a:lnTo>
                  <a:lnTo>
                    <a:pt x="4870678" y="1059345"/>
                  </a:lnTo>
                  <a:lnTo>
                    <a:pt x="5320068" y="1059345"/>
                  </a:lnTo>
                  <a:lnTo>
                    <a:pt x="5320068" y="1032675"/>
                  </a:lnTo>
                  <a:lnTo>
                    <a:pt x="4859312" y="1032675"/>
                  </a:lnTo>
                  <a:lnTo>
                    <a:pt x="4528731" y="1363002"/>
                  </a:lnTo>
                  <a:lnTo>
                    <a:pt x="4383367" y="1363002"/>
                  </a:lnTo>
                  <a:lnTo>
                    <a:pt x="3837927" y="817956"/>
                  </a:lnTo>
                  <a:lnTo>
                    <a:pt x="3144659" y="817956"/>
                  </a:lnTo>
                  <a:lnTo>
                    <a:pt x="2854883" y="1108189"/>
                  </a:lnTo>
                  <a:lnTo>
                    <a:pt x="2532011" y="785355"/>
                  </a:lnTo>
                  <a:lnTo>
                    <a:pt x="2783446" y="785355"/>
                  </a:lnTo>
                  <a:lnTo>
                    <a:pt x="3158756" y="410311"/>
                  </a:lnTo>
                  <a:lnTo>
                    <a:pt x="4380496" y="410311"/>
                  </a:lnTo>
                  <a:lnTo>
                    <a:pt x="4406925" y="383870"/>
                  </a:lnTo>
                  <a:lnTo>
                    <a:pt x="4790592" y="0"/>
                  </a:lnTo>
                  <a:lnTo>
                    <a:pt x="4754372" y="0"/>
                  </a:lnTo>
                  <a:lnTo>
                    <a:pt x="4370095" y="383870"/>
                  </a:lnTo>
                  <a:lnTo>
                    <a:pt x="3185223" y="383870"/>
                  </a:lnTo>
                  <a:lnTo>
                    <a:pt x="3460419" y="108877"/>
                  </a:lnTo>
                  <a:lnTo>
                    <a:pt x="4495139" y="108877"/>
                  </a:lnTo>
                  <a:lnTo>
                    <a:pt x="4604067" y="0"/>
                  </a:lnTo>
                  <a:lnTo>
                    <a:pt x="4566412" y="0"/>
                  </a:lnTo>
                  <a:lnTo>
                    <a:pt x="4484243" y="82207"/>
                  </a:lnTo>
                  <a:lnTo>
                    <a:pt x="3449548" y="82207"/>
                  </a:lnTo>
                  <a:lnTo>
                    <a:pt x="3147987" y="383870"/>
                  </a:lnTo>
                  <a:lnTo>
                    <a:pt x="2731071" y="383870"/>
                  </a:lnTo>
                  <a:lnTo>
                    <a:pt x="2369312" y="21907"/>
                  </a:lnTo>
                  <a:lnTo>
                    <a:pt x="2347430" y="0"/>
                  </a:lnTo>
                  <a:lnTo>
                    <a:pt x="1782254" y="0"/>
                  </a:lnTo>
                  <a:lnTo>
                    <a:pt x="1781886" y="21907"/>
                  </a:lnTo>
                  <a:lnTo>
                    <a:pt x="1781860" y="22898"/>
                  </a:lnTo>
                  <a:lnTo>
                    <a:pt x="2331859" y="21971"/>
                  </a:lnTo>
                  <a:lnTo>
                    <a:pt x="2720187" y="410311"/>
                  </a:lnTo>
                  <a:lnTo>
                    <a:pt x="3121558" y="410311"/>
                  </a:lnTo>
                  <a:lnTo>
                    <a:pt x="2772587" y="759409"/>
                  </a:lnTo>
                  <a:lnTo>
                    <a:pt x="2505938" y="759294"/>
                  </a:lnTo>
                  <a:lnTo>
                    <a:pt x="2289835" y="543217"/>
                  </a:lnTo>
                  <a:lnTo>
                    <a:pt x="1844167" y="542785"/>
                  </a:lnTo>
                  <a:lnTo>
                    <a:pt x="1836978" y="532168"/>
                  </a:lnTo>
                  <a:lnTo>
                    <a:pt x="1820164" y="520915"/>
                  </a:lnTo>
                  <a:lnTo>
                    <a:pt x="1799602" y="516788"/>
                  </a:lnTo>
                  <a:lnTo>
                    <a:pt x="1779054" y="520700"/>
                  </a:lnTo>
                  <a:lnTo>
                    <a:pt x="1762252" y="531990"/>
                  </a:lnTo>
                  <a:lnTo>
                    <a:pt x="1750898" y="548830"/>
                  </a:lnTo>
                  <a:lnTo>
                    <a:pt x="1746745" y="569417"/>
                  </a:lnTo>
                  <a:lnTo>
                    <a:pt x="1750898" y="590143"/>
                  </a:lnTo>
                  <a:lnTo>
                    <a:pt x="1762252" y="606844"/>
                  </a:lnTo>
                  <a:lnTo>
                    <a:pt x="1779054" y="617982"/>
                  </a:lnTo>
                  <a:lnTo>
                    <a:pt x="1799602" y="622046"/>
                  </a:lnTo>
                  <a:lnTo>
                    <a:pt x="1820164" y="617982"/>
                  </a:lnTo>
                  <a:lnTo>
                    <a:pt x="1836978" y="606844"/>
                  </a:lnTo>
                  <a:lnTo>
                    <a:pt x="1848332" y="590143"/>
                  </a:lnTo>
                  <a:lnTo>
                    <a:pt x="1852472" y="569506"/>
                  </a:lnTo>
                  <a:lnTo>
                    <a:pt x="2278938" y="570141"/>
                  </a:lnTo>
                  <a:lnTo>
                    <a:pt x="2468270" y="759282"/>
                  </a:lnTo>
                  <a:lnTo>
                    <a:pt x="1668653" y="758926"/>
                  </a:lnTo>
                  <a:lnTo>
                    <a:pt x="1470520" y="561009"/>
                  </a:lnTo>
                  <a:lnTo>
                    <a:pt x="643813" y="561009"/>
                  </a:lnTo>
                  <a:lnTo>
                    <a:pt x="643813" y="586714"/>
                  </a:lnTo>
                  <a:lnTo>
                    <a:pt x="1458683" y="586714"/>
                  </a:lnTo>
                  <a:lnTo>
                    <a:pt x="1657337" y="785355"/>
                  </a:lnTo>
                  <a:lnTo>
                    <a:pt x="2494381" y="785355"/>
                  </a:lnTo>
                  <a:lnTo>
                    <a:pt x="2836240" y="1126858"/>
                  </a:lnTo>
                  <a:lnTo>
                    <a:pt x="2661412" y="1301965"/>
                  </a:lnTo>
                  <a:lnTo>
                    <a:pt x="2573413" y="1301927"/>
                  </a:lnTo>
                  <a:lnTo>
                    <a:pt x="2171738" y="900239"/>
                  </a:lnTo>
                  <a:lnTo>
                    <a:pt x="1225473" y="900239"/>
                  </a:lnTo>
                  <a:lnTo>
                    <a:pt x="1226439" y="952855"/>
                  </a:lnTo>
                  <a:lnTo>
                    <a:pt x="2149970" y="952855"/>
                  </a:lnTo>
                  <a:lnTo>
                    <a:pt x="2498991" y="1301889"/>
                  </a:lnTo>
                  <a:lnTo>
                    <a:pt x="1078179" y="1301216"/>
                  </a:lnTo>
                  <a:lnTo>
                    <a:pt x="809904" y="1570291"/>
                  </a:lnTo>
                  <a:lnTo>
                    <a:pt x="449173"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49" y="2068601"/>
                  </a:lnTo>
                  <a:lnTo>
                    <a:pt x="3354654" y="2068601"/>
                  </a:lnTo>
                  <a:lnTo>
                    <a:pt x="3001784" y="2422169"/>
                  </a:lnTo>
                  <a:lnTo>
                    <a:pt x="2624836" y="2422169"/>
                  </a:lnTo>
                  <a:lnTo>
                    <a:pt x="2219147" y="2015998"/>
                  </a:lnTo>
                  <a:lnTo>
                    <a:pt x="1799628" y="2015998"/>
                  </a:lnTo>
                  <a:lnTo>
                    <a:pt x="1799094" y="2042160"/>
                  </a:lnTo>
                  <a:lnTo>
                    <a:pt x="2208771" y="2042160"/>
                  </a:lnTo>
                  <a:lnTo>
                    <a:pt x="2614460" y="2448344"/>
                  </a:lnTo>
                  <a:lnTo>
                    <a:pt x="2975660" y="2448344"/>
                  </a:lnTo>
                  <a:lnTo>
                    <a:pt x="2843733" y="2580538"/>
                  </a:lnTo>
                  <a:lnTo>
                    <a:pt x="2166086" y="2580538"/>
                  </a:lnTo>
                  <a:lnTo>
                    <a:pt x="1901431" y="2315921"/>
                  </a:lnTo>
                  <a:lnTo>
                    <a:pt x="250024" y="2315921"/>
                  </a:lnTo>
                  <a:lnTo>
                    <a:pt x="0" y="2566466"/>
                  </a:lnTo>
                  <a:lnTo>
                    <a:pt x="18275" y="2585758"/>
                  </a:lnTo>
                  <a:lnTo>
                    <a:pt x="261404" y="2343112"/>
                  </a:lnTo>
                  <a:lnTo>
                    <a:pt x="1891550" y="2343112"/>
                  </a:lnTo>
                  <a:lnTo>
                    <a:pt x="2128863" y="2580538"/>
                  </a:lnTo>
                  <a:lnTo>
                    <a:pt x="1455699" y="2580538"/>
                  </a:lnTo>
                  <a:lnTo>
                    <a:pt x="1455699" y="2606738"/>
                  </a:lnTo>
                  <a:lnTo>
                    <a:pt x="2155545" y="2607233"/>
                  </a:lnTo>
                  <a:lnTo>
                    <a:pt x="3099206" y="3551288"/>
                  </a:lnTo>
                  <a:lnTo>
                    <a:pt x="4025696" y="3550526"/>
                  </a:lnTo>
                  <a:lnTo>
                    <a:pt x="4202112" y="3726916"/>
                  </a:lnTo>
                  <a:lnTo>
                    <a:pt x="5320068" y="3727412"/>
                  </a:lnTo>
                  <a:lnTo>
                    <a:pt x="5320068" y="3701199"/>
                  </a:lnTo>
                  <a:lnTo>
                    <a:pt x="4212488" y="3701199"/>
                  </a:lnTo>
                  <a:lnTo>
                    <a:pt x="4036580" y="3524821"/>
                  </a:lnTo>
                  <a:lnTo>
                    <a:pt x="3110560" y="3524821"/>
                  </a:lnTo>
                  <a:lnTo>
                    <a:pt x="2192807" y="2607259"/>
                  </a:lnTo>
                  <a:lnTo>
                    <a:pt x="2855099" y="2607703"/>
                  </a:lnTo>
                  <a:lnTo>
                    <a:pt x="3014370" y="2448344"/>
                  </a:lnTo>
                  <a:lnTo>
                    <a:pt x="3646703" y="2448344"/>
                  </a:lnTo>
                  <a:lnTo>
                    <a:pt x="4220388" y="3021304"/>
                  </a:lnTo>
                  <a:lnTo>
                    <a:pt x="5320068" y="3021304"/>
                  </a:lnTo>
                  <a:lnTo>
                    <a:pt x="5320068" y="2995091"/>
                  </a:lnTo>
                  <a:lnTo>
                    <a:pt x="4230268" y="2995091"/>
                  </a:lnTo>
                  <a:lnTo>
                    <a:pt x="3657079" y="2422169"/>
                  </a:lnTo>
                  <a:lnTo>
                    <a:pt x="3040532" y="2422169"/>
                  </a:lnTo>
                  <a:lnTo>
                    <a:pt x="3367011" y="2095538"/>
                  </a:lnTo>
                  <a:lnTo>
                    <a:pt x="4405185" y="2095538"/>
                  </a:lnTo>
                  <a:lnTo>
                    <a:pt x="4683404" y="2373744"/>
                  </a:lnTo>
                  <a:lnTo>
                    <a:pt x="5142446" y="2373744"/>
                  </a:lnTo>
                  <a:lnTo>
                    <a:pt x="5142446" y="2346553"/>
                  </a:lnTo>
                  <a:lnTo>
                    <a:pt x="4693272" y="2346553"/>
                  </a:lnTo>
                  <a:lnTo>
                    <a:pt x="4442257" y="2095538"/>
                  </a:lnTo>
                  <a:lnTo>
                    <a:pt x="5200751" y="2095538"/>
                  </a:lnTo>
                  <a:lnTo>
                    <a:pt x="5320068" y="1976056"/>
                  </a:lnTo>
                  <a:lnTo>
                    <a:pt x="5320068" y="1937689"/>
                  </a:lnTo>
                  <a:lnTo>
                    <a:pt x="5188877" y="2068601"/>
                  </a:lnTo>
                  <a:lnTo>
                    <a:pt x="4415320" y="2068601"/>
                  </a:lnTo>
                  <a:lnTo>
                    <a:pt x="4221391" y="1874659"/>
                  </a:lnTo>
                  <a:lnTo>
                    <a:pt x="3621494" y="1874659"/>
                  </a:lnTo>
                  <a:lnTo>
                    <a:pt x="3498189" y="1751380"/>
                  </a:lnTo>
                  <a:lnTo>
                    <a:pt x="4686363" y="1751380"/>
                  </a:lnTo>
                  <a:lnTo>
                    <a:pt x="4691723" y="1746021"/>
                  </a:lnTo>
                  <a:lnTo>
                    <a:pt x="4823726" y="1877885"/>
                  </a:lnTo>
                  <a:lnTo>
                    <a:pt x="5293652" y="1877885"/>
                  </a:lnTo>
                  <a:lnTo>
                    <a:pt x="5320081" y="1851660"/>
                  </a:lnTo>
                  <a:lnTo>
                    <a:pt x="5320081" y="1777746"/>
                  </a:lnTo>
                  <a:lnTo>
                    <a:pt x="5272900" y="1825256"/>
                  </a:lnTo>
                  <a:lnTo>
                    <a:pt x="4845964" y="1825256"/>
                  </a:lnTo>
                  <a:lnTo>
                    <a:pt x="4729162" y="1708556"/>
                  </a:lnTo>
                  <a:lnTo>
                    <a:pt x="5058448" y="1379054"/>
                  </a:lnTo>
                  <a:lnTo>
                    <a:pt x="5320081" y="1379054"/>
                  </a:lnTo>
                  <a:lnTo>
                    <a:pt x="5320081" y="1325803"/>
                  </a:lnTo>
                  <a:close/>
                </a:path>
              </a:pathLst>
            </a:custGeom>
            <a:solidFill>
              <a:srgbClr val="735C9A"/>
            </a:solidFill>
          </p:spPr>
          <p:txBody>
            <a:bodyPr wrap="square" lIns="0" tIns="0" rIns="0" bIns="0" rtlCol="0"/>
            <a:lstStyle/>
            <a:p>
              <a:endParaRPr/>
            </a:p>
          </p:txBody>
        </p:sp>
        <p:pic>
          <p:nvPicPr>
            <p:cNvPr id="6" name="object 6"/>
            <p:cNvPicPr/>
            <p:nvPr/>
          </p:nvPicPr>
          <p:blipFill>
            <a:blip r:embed="rId4" cstate="print"/>
            <a:stretch>
              <a:fillRect/>
            </a:stretch>
          </p:blipFill>
          <p:spPr>
            <a:xfrm>
              <a:off x="17279399" y="1477134"/>
              <a:ext cx="107221" cy="106478"/>
            </a:xfrm>
            <a:prstGeom prst="rect">
              <a:avLst/>
            </a:prstGeom>
          </p:spPr>
        </p:pic>
        <p:sp>
          <p:nvSpPr>
            <p:cNvPr id="7" name="object 7"/>
            <p:cNvSpPr/>
            <p:nvPr/>
          </p:nvSpPr>
          <p:spPr>
            <a:xfrm>
              <a:off x="16539163" y="1970778"/>
              <a:ext cx="106045" cy="107314"/>
            </a:xfrm>
            <a:custGeom>
              <a:avLst/>
              <a:gdLst/>
              <a:ahLst/>
              <a:cxnLst/>
              <a:rect l="l" t="t" r="r" b="b"/>
              <a:pathLst>
                <a:path w="106044" h="107314">
                  <a:moveTo>
                    <a:pt x="52375" y="0"/>
                  </a:moveTo>
                  <a:lnTo>
                    <a:pt x="32036" y="4804"/>
                  </a:lnTo>
                  <a:lnTo>
                    <a:pt x="15636" y="16420"/>
                  </a:lnTo>
                  <a:lnTo>
                    <a:pt x="4512" y="33413"/>
                  </a:lnTo>
                  <a:lnTo>
                    <a:pt x="0" y="54343"/>
                  </a:lnTo>
                  <a:lnTo>
                    <a:pt x="4584" y="74875"/>
                  </a:lnTo>
                  <a:lnTo>
                    <a:pt x="15829" y="91601"/>
                  </a:lnTo>
                  <a:lnTo>
                    <a:pt x="32252" y="102858"/>
                  </a:lnTo>
                  <a:lnTo>
                    <a:pt x="52375" y="106981"/>
                  </a:lnTo>
                  <a:lnTo>
                    <a:pt x="72819" y="102986"/>
                  </a:lnTo>
                  <a:lnTo>
                    <a:pt x="89824" y="91901"/>
                  </a:lnTo>
                  <a:lnTo>
                    <a:pt x="101449" y="75074"/>
                  </a:lnTo>
                  <a:lnTo>
                    <a:pt x="105755" y="53851"/>
                  </a:lnTo>
                  <a:lnTo>
                    <a:pt x="101583" y="33033"/>
                  </a:lnTo>
                  <a:lnTo>
                    <a:pt x="90181" y="15900"/>
                  </a:lnTo>
                  <a:lnTo>
                    <a:pt x="73221" y="4279"/>
                  </a:lnTo>
                  <a:lnTo>
                    <a:pt x="52375" y="0"/>
                  </a:lnTo>
                  <a:close/>
                </a:path>
              </a:pathLst>
            </a:custGeom>
            <a:solidFill>
              <a:srgbClr val="735C9A"/>
            </a:solidFill>
          </p:spPr>
          <p:txBody>
            <a:bodyPr wrap="square" lIns="0" tIns="0" rIns="0" bIns="0" rtlCol="0"/>
            <a:lstStyle/>
            <a:p>
              <a:endParaRPr/>
            </a:p>
          </p:txBody>
        </p:sp>
        <p:pic>
          <p:nvPicPr>
            <p:cNvPr id="8" name="object 8"/>
            <p:cNvPicPr/>
            <p:nvPr/>
          </p:nvPicPr>
          <p:blipFill>
            <a:blip r:embed="rId5" cstate="print"/>
            <a:stretch>
              <a:fillRect/>
            </a:stretch>
          </p:blipFill>
          <p:spPr>
            <a:xfrm>
              <a:off x="16636517" y="2289252"/>
              <a:ext cx="105755" cy="105724"/>
            </a:xfrm>
            <a:prstGeom prst="rect">
              <a:avLst/>
            </a:prstGeom>
          </p:spPr>
        </p:pic>
        <p:pic>
          <p:nvPicPr>
            <p:cNvPr id="9" name="object 9"/>
            <p:cNvPicPr/>
            <p:nvPr/>
          </p:nvPicPr>
          <p:blipFill>
            <a:blip r:embed="rId6" cstate="print"/>
            <a:stretch>
              <a:fillRect/>
            </a:stretch>
          </p:blipFill>
          <p:spPr>
            <a:xfrm>
              <a:off x="18932269" y="1826247"/>
              <a:ext cx="105253" cy="105494"/>
            </a:xfrm>
            <a:prstGeom prst="rect">
              <a:avLst/>
            </a:prstGeom>
          </p:spPr>
        </p:pic>
        <p:pic>
          <p:nvPicPr>
            <p:cNvPr id="10" name="object 10"/>
            <p:cNvPicPr/>
            <p:nvPr/>
          </p:nvPicPr>
          <p:blipFill>
            <a:blip r:embed="rId7" cstate="print"/>
            <a:stretch>
              <a:fillRect/>
            </a:stretch>
          </p:blipFill>
          <p:spPr>
            <a:xfrm>
              <a:off x="19592921" y="980037"/>
              <a:ext cx="106248" cy="105253"/>
            </a:xfrm>
            <a:prstGeom prst="rect">
              <a:avLst/>
            </a:prstGeom>
          </p:spPr>
        </p:pic>
        <p:pic>
          <p:nvPicPr>
            <p:cNvPr id="11" name="object 11"/>
            <p:cNvPicPr/>
            <p:nvPr/>
          </p:nvPicPr>
          <p:blipFill>
            <a:blip r:embed="rId8" cstate="print"/>
            <a:stretch>
              <a:fillRect/>
            </a:stretch>
          </p:blipFill>
          <p:spPr>
            <a:xfrm>
              <a:off x="17457281" y="344332"/>
              <a:ext cx="105253" cy="105745"/>
            </a:xfrm>
            <a:prstGeom prst="rect">
              <a:avLst/>
            </a:prstGeom>
          </p:spPr>
        </p:pic>
        <p:pic>
          <p:nvPicPr>
            <p:cNvPr id="12" name="object 12"/>
            <p:cNvPicPr/>
            <p:nvPr/>
          </p:nvPicPr>
          <p:blipFill>
            <a:blip r:embed="rId9" cstate="print"/>
            <a:stretch>
              <a:fillRect/>
            </a:stretch>
          </p:blipFill>
          <p:spPr>
            <a:xfrm>
              <a:off x="18211816" y="1314321"/>
              <a:ext cx="104269" cy="106740"/>
            </a:xfrm>
            <a:prstGeom prst="rect">
              <a:avLst/>
            </a:prstGeom>
          </p:spPr>
        </p:pic>
        <p:pic>
          <p:nvPicPr>
            <p:cNvPr id="13" name="object 13"/>
            <p:cNvPicPr/>
            <p:nvPr/>
          </p:nvPicPr>
          <p:blipFill>
            <a:blip r:embed="rId10" cstate="print"/>
            <a:stretch>
              <a:fillRect/>
            </a:stretch>
          </p:blipFill>
          <p:spPr>
            <a:xfrm>
              <a:off x="18389719" y="2379675"/>
              <a:ext cx="105242" cy="106248"/>
            </a:xfrm>
            <a:prstGeom prst="rect">
              <a:avLst/>
            </a:prstGeom>
          </p:spPr>
        </p:pic>
        <p:sp>
          <p:nvSpPr>
            <p:cNvPr id="14" name="object 14"/>
            <p:cNvSpPr/>
            <p:nvPr/>
          </p:nvSpPr>
          <p:spPr>
            <a:xfrm>
              <a:off x="18956002" y="2942007"/>
              <a:ext cx="107314" cy="106680"/>
            </a:xfrm>
            <a:custGeom>
              <a:avLst/>
              <a:gdLst/>
              <a:ahLst/>
              <a:cxnLst/>
              <a:rect l="l" t="t" r="r" b="b"/>
              <a:pathLst>
                <a:path w="107315" h="106680">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1" y="102367"/>
                  </a:lnTo>
                  <a:lnTo>
                    <a:pt x="90346" y="91086"/>
                  </a:lnTo>
                  <a:lnTo>
                    <a:pt x="101982" y="74150"/>
                  </a:lnTo>
                  <a:lnTo>
                    <a:pt x="106719" y="53087"/>
                  </a:lnTo>
                  <a:lnTo>
                    <a:pt x="101990" y="32604"/>
                  </a:lnTo>
                  <a:lnTo>
                    <a:pt x="90409" y="15710"/>
                  </a:lnTo>
                  <a:lnTo>
                    <a:pt x="73643" y="4232"/>
                  </a:lnTo>
                  <a:lnTo>
                    <a:pt x="53359" y="0"/>
                  </a:lnTo>
                  <a:close/>
                </a:path>
              </a:pathLst>
            </a:custGeom>
            <a:solidFill>
              <a:srgbClr val="735C9A"/>
            </a:solidFill>
          </p:spPr>
          <p:txBody>
            <a:bodyPr wrap="square" lIns="0" tIns="0" rIns="0" bIns="0" rtlCol="0"/>
            <a:lstStyle/>
            <a:p>
              <a:endParaRPr/>
            </a:p>
          </p:txBody>
        </p:sp>
        <p:pic>
          <p:nvPicPr>
            <p:cNvPr id="15" name="object 15"/>
            <p:cNvPicPr/>
            <p:nvPr/>
          </p:nvPicPr>
          <p:blipFill>
            <a:blip r:embed="rId11" cstate="print"/>
            <a:stretch>
              <a:fillRect/>
            </a:stretch>
          </p:blipFill>
          <p:spPr>
            <a:xfrm>
              <a:off x="14726694" y="2527417"/>
              <a:ext cx="106269" cy="106499"/>
            </a:xfrm>
            <a:prstGeom prst="rect">
              <a:avLst/>
            </a:prstGeom>
          </p:spPr>
        </p:pic>
        <p:sp>
          <p:nvSpPr>
            <p:cNvPr id="16" name="object 16"/>
            <p:cNvSpPr/>
            <p:nvPr/>
          </p:nvSpPr>
          <p:spPr>
            <a:xfrm>
              <a:off x="16196259" y="2293943"/>
              <a:ext cx="3748404" cy="349250"/>
            </a:xfrm>
            <a:custGeom>
              <a:avLst/>
              <a:gdLst/>
              <a:ahLst/>
              <a:cxnLst/>
              <a:rect l="l" t="t" r="r" b="b"/>
              <a:pathLst>
                <a:path w="3748405" h="349250">
                  <a:moveTo>
                    <a:pt x="105244" y="295757"/>
                  </a:moveTo>
                  <a:lnTo>
                    <a:pt x="101066" y="274840"/>
                  </a:lnTo>
                  <a:lnTo>
                    <a:pt x="89662" y="257987"/>
                  </a:lnTo>
                  <a:lnTo>
                    <a:pt x="72707" y="246735"/>
                  </a:lnTo>
                  <a:lnTo>
                    <a:pt x="51854" y="242633"/>
                  </a:lnTo>
                  <a:lnTo>
                    <a:pt x="31318" y="246735"/>
                  </a:lnTo>
                  <a:lnTo>
                    <a:pt x="14605" y="257987"/>
                  </a:lnTo>
                  <a:lnTo>
                    <a:pt x="3568" y="274840"/>
                  </a:lnTo>
                  <a:lnTo>
                    <a:pt x="0" y="295757"/>
                  </a:lnTo>
                  <a:lnTo>
                    <a:pt x="4000" y="316382"/>
                  </a:lnTo>
                  <a:lnTo>
                    <a:pt x="14998" y="333349"/>
                  </a:lnTo>
                  <a:lnTo>
                    <a:pt x="31457" y="344855"/>
                  </a:lnTo>
                  <a:lnTo>
                    <a:pt x="51854" y="349084"/>
                  </a:lnTo>
                  <a:lnTo>
                    <a:pt x="72771" y="344335"/>
                  </a:lnTo>
                  <a:lnTo>
                    <a:pt x="89852" y="332892"/>
                  </a:lnTo>
                  <a:lnTo>
                    <a:pt x="101282" y="316217"/>
                  </a:lnTo>
                  <a:lnTo>
                    <a:pt x="105244" y="295757"/>
                  </a:lnTo>
                  <a:close/>
                </a:path>
                <a:path w="3748405" h="349250">
                  <a:moveTo>
                    <a:pt x="3747986" y="52628"/>
                  </a:moveTo>
                  <a:lnTo>
                    <a:pt x="3743820" y="32626"/>
                  </a:lnTo>
                  <a:lnTo>
                    <a:pt x="3732428" y="15849"/>
                  </a:lnTo>
                  <a:lnTo>
                    <a:pt x="3715474" y="4292"/>
                  </a:lnTo>
                  <a:lnTo>
                    <a:pt x="3694633" y="0"/>
                  </a:lnTo>
                  <a:lnTo>
                    <a:pt x="3674275" y="4292"/>
                  </a:lnTo>
                  <a:lnTo>
                    <a:pt x="3657435" y="15849"/>
                  </a:lnTo>
                  <a:lnTo>
                    <a:pt x="3645979" y="32626"/>
                  </a:lnTo>
                  <a:lnTo>
                    <a:pt x="3641737" y="52628"/>
                  </a:lnTo>
                  <a:lnTo>
                    <a:pt x="3645979" y="73406"/>
                  </a:lnTo>
                  <a:lnTo>
                    <a:pt x="3657435" y="90271"/>
                  </a:lnTo>
                  <a:lnTo>
                    <a:pt x="3674275" y="101714"/>
                  </a:lnTo>
                  <a:lnTo>
                    <a:pt x="3694633" y="106248"/>
                  </a:lnTo>
                  <a:lnTo>
                    <a:pt x="3715474" y="101930"/>
                  </a:lnTo>
                  <a:lnTo>
                    <a:pt x="3732428" y="90271"/>
                  </a:lnTo>
                  <a:lnTo>
                    <a:pt x="3743820" y="73202"/>
                  </a:lnTo>
                  <a:lnTo>
                    <a:pt x="3747986" y="52628"/>
                  </a:lnTo>
                  <a:close/>
                </a:path>
              </a:pathLst>
            </a:custGeom>
            <a:solidFill>
              <a:srgbClr val="735C9A"/>
            </a:solidFill>
          </p:spPr>
          <p:txBody>
            <a:bodyPr wrap="square" lIns="0" tIns="0" rIns="0" bIns="0" rtlCol="0"/>
            <a:lstStyle/>
            <a:p>
              <a:endParaRPr/>
            </a:p>
          </p:txBody>
        </p:sp>
        <p:pic>
          <p:nvPicPr>
            <p:cNvPr id="17" name="object 17"/>
            <p:cNvPicPr/>
            <p:nvPr/>
          </p:nvPicPr>
          <p:blipFill>
            <a:blip r:embed="rId12" cstate="print"/>
            <a:stretch>
              <a:fillRect/>
            </a:stretch>
          </p:blipFill>
          <p:spPr>
            <a:xfrm>
              <a:off x="18092241" y="2029340"/>
              <a:ext cx="104761" cy="106719"/>
            </a:xfrm>
            <a:prstGeom prst="rect">
              <a:avLst/>
            </a:prstGeom>
          </p:spPr>
        </p:pic>
        <p:pic>
          <p:nvPicPr>
            <p:cNvPr id="18" name="object 18"/>
            <p:cNvPicPr/>
            <p:nvPr/>
          </p:nvPicPr>
          <p:blipFill>
            <a:blip r:embed="rId13" cstate="print"/>
            <a:stretch>
              <a:fillRect/>
            </a:stretch>
          </p:blipFill>
          <p:spPr>
            <a:xfrm>
              <a:off x="18186122" y="43170"/>
              <a:ext cx="105755" cy="105002"/>
            </a:xfrm>
            <a:prstGeom prst="rect">
              <a:avLst/>
            </a:prstGeom>
          </p:spPr>
        </p:pic>
        <p:pic>
          <p:nvPicPr>
            <p:cNvPr id="19" name="object 19"/>
            <p:cNvPicPr/>
            <p:nvPr/>
          </p:nvPicPr>
          <p:blipFill>
            <a:blip r:embed="rId14" cstate="print"/>
            <a:stretch>
              <a:fillRect/>
            </a:stretch>
          </p:blipFill>
          <p:spPr>
            <a:xfrm>
              <a:off x="19106695" y="344332"/>
              <a:ext cx="104761" cy="105745"/>
            </a:xfrm>
            <a:prstGeom prst="rect">
              <a:avLst/>
            </a:prstGeom>
          </p:spPr>
        </p:pic>
        <p:sp>
          <p:nvSpPr>
            <p:cNvPr id="20" name="object 20"/>
            <p:cNvSpPr/>
            <p:nvPr/>
          </p:nvSpPr>
          <p:spPr>
            <a:xfrm>
              <a:off x="15388334" y="520741"/>
              <a:ext cx="106045" cy="106680"/>
            </a:xfrm>
            <a:custGeom>
              <a:avLst/>
              <a:gdLst/>
              <a:ahLst/>
              <a:cxnLst/>
              <a:rect l="l" t="t" r="r" b="b"/>
              <a:pathLst>
                <a:path w="106044" h="106679">
                  <a:moveTo>
                    <a:pt x="52867" y="0"/>
                  </a:moveTo>
                  <a:lnTo>
                    <a:pt x="32029" y="4263"/>
                  </a:lnTo>
                  <a:lnTo>
                    <a:pt x="15125" y="15754"/>
                  </a:lnTo>
                  <a:lnTo>
                    <a:pt x="3875" y="32525"/>
                  </a:lnTo>
                  <a:lnTo>
                    <a:pt x="0" y="52626"/>
                  </a:lnTo>
                  <a:lnTo>
                    <a:pt x="4091" y="73334"/>
                  </a:lnTo>
                  <a:lnTo>
                    <a:pt x="15317" y="90480"/>
                  </a:lnTo>
                  <a:lnTo>
                    <a:pt x="32101"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p:spPr>
          <p:txBody>
            <a:bodyPr wrap="square" lIns="0" tIns="0" rIns="0" bIns="0" rtlCol="0"/>
            <a:lstStyle/>
            <a:p>
              <a:endParaRPr/>
            </a:p>
          </p:txBody>
        </p:sp>
        <p:pic>
          <p:nvPicPr>
            <p:cNvPr id="21" name="object 21"/>
            <p:cNvPicPr/>
            <p:nvPr/>
          </p:nvPicPr>
          <p:blipFill>
            <a:blip r:embed="rId15" cstate="print"/>
            <a:stretch>
              <a:fillRect/>
            </a:stretch>
          </p:blipFill>
          <p:spPr>
            <a:xfrm>
              <a:off x="15939814" y="851068"/>
              <a:ext cx="150183" cy="150204"/>
            </a:xfrm>
            <a:prstGeom prst="rect">
              <a:avLst/>
            </a:prstGeom>
          </p:spPr>
        </p:pic>
        <p:pic>
          <p:nvPicPr>
            <p:cNvPr id="22" name="object 22"/>
            <p:cNvPicPr/>
            <p:nvPr/>
          </p:nvPicPr>
          <p:blipFill>
            <a:blip r:embed="rId16" cstate="print"/>
            <a:stretch>
              <a:fillRect/>
            </a:stretch>
          </p:blipFill>
          <p:spPr>
            <a:xfrm>
              <a:off x="18013672" y="527915"/>
              <a:ext cx="149231" cy="149702"/>
            </a:xfrm>
            <a:prstGeom prst="rect">
              <a:avLst/>
            </a:prstGeom>
          </p:spPr>
        </p:pic>
        <p:pic>
          <p:nvPicPr>
            <p:cNvPr id="23" name="object 23"/>
            <p:cNvPicPr/>
            <p:nvPr/>
          </p:nvPicPr>
          <p:blipFill>
            <a:blip r:embed="rId17" cstate="print"/>
            <a:stretch>
              <a:fillRect/>
            </a:stretch>
          </p:blipFill>
          <p:spPr>
            <a:xfrm>
              <a:off x="19495578" y="530372"/>
              <a:ext cx="149231" cy="150717"/>
            </a:xfrm>
            <a:prstGeom prst="rect">
              <a:avLst/>
            </a:prstGeom>
          </p:spPr>
        </p:pic>
        <p:pic>
          <p:nvPicPr>
            <p:cNvPr id="24" name="object 24"/>
            <p:cNvPicPr/>
            <p:nvPr/>
          </p:nvPicPr>
          <p:blipFill>
            <a:blip r:embed="rId18" cstate="print"/>
            <a:stretch>
              <a:fillRect/>
            </a:stretch>
          </p:blipFill>
          <p:spPr>
            <a:xfrm>
              <a:off x="15149658" y="1526298"/>
              <a:ext cx="150738" cy="149984"/>
            </a:xfrm>
            <a:prstGeom prst="rect">
              <a:avLst/>
            </a:prstGeom>
          </p:spPr>
        </p:pic>
        <p:sp>
          <p:nvSpPr>
            <p:cNvPr id="25" name="object 25"/>
            <p:cNvSpPr/>
            <p:nvPr/>
          </p:nvSpPr>
          <p:spPr>
            <a:xfrm>
              <a:off x="20062595" y="0"/>
              <a:ext cx="41910" cy="34290"/>
            </a:xfrm>
            <a:custGeom>
              <a:avLst/>
              <a:gdLst/>
              <a:ahLst/>
              <a:cxnLst/>
              <a:rect l="l" t="t" r="r" b="b"/>
              <a:pathLst>
                <a:path w="41909" h="34290">
                  <a:moveTo>
                    <a:pt x="29510" y="0"/>
                  </a:moveTo>
                  <a:lnTo>
                    <a:pt x="0" y="0"/>
                  </a:lnTo>
                  <a:lnTo>
                    <a:pt x="7541" y="11233"/>
                  </a:lnTo>
                  <a:lnTo>
                    <a:pt x="41504" y="34101"/>
                  </a:lnTo>
                  <a:lnTo>
                    <a:pt x="41504" y="8087"/>
                  </a:lnTo>
                  <a:lnTo>
                    <a:pt x="29510" y="0"/>
                  </a:lnTo>
                  <a:close/>
                </a:path>
              </a:pathLst>
            </a:custGeom>
            <a:solidFill>
              <a:srgbClr val="735C9A"/>
            </a:solidFill>
          </p:spPr>
          <p:txBody>
            <a:bodyPr wrap="square" lIns="0" tIns="0" rIns="0" bIns="0" rtlCol="0"/>
            <a:lstStyle/>
            <a:p>
              <a:endParaRPr/>
            </a:p>
          </p:txBody>
        </p:sp>
        <p:pic>
          <p:nvPicPr>
            <p:cNvPr id="26" name="object 26"/>
            <p:cNvPicPr/>
            <p:nvPr/>
          </p:nvPicPr>
          <p:blipFill>
            <a:blip r:embed="rId19" cstate="print"/>
            <a:stretch>
              <a:fillRect/>
            </a:stretch>
          </p:blipFill>
          <p:spPr>
            <a:xfrm>
              <a:off x="16443841" y="0"/>
              <a:ext cx="249510" cy="127415"/>
            </a:xfrm>
            <a:prstGeom prst="rect">
              <a:avLst/>
            </a:prstGeom>
          </p:spPr>
        </p:pic>
        <p:sp>
          <p:nvSpPr>
            <p:cNvPr id="27" name="object 27"/>
            <p:cNvSpPr/>
            <p:nvPr/>
          </p:nvSpPr>
          <p:spPr>
            <a:xfrm>
              <a:off x="15062213" y="5"/>
              <a:ext cx="4950460" cy="3126105"/>
            </a:xfrm>
            <a:custGeom>
              <a:avLst/>
              <a:gdLst/>
              <a:ahLst/>
              <a:cxnLst/>
              <a:rect l="l" t="t" r="r" b="b"/>
              <a:pathLst>
                <a:path w="4950459" h="3126105">
                  <a:moveTo>
                    <a:pt x="291045" y="1929752"/>
                  </a:moveTo>
                  <a:lnTo>
                    <a:pt x="283210" y="1888642"/>
                  </a:lnTo>
                  <a:lnTo>
                    <a:pt x="272732" y="1873034"/>
                  </a:lnTo>
                  <a:lnTo>
                    <a:pt x="272732" y="1929752"/>
                  </a:lnTo>
                  <a:lnTo>
                    <a:pt x="265963" y="1963851"/>
                  </a:lnTo>
                  <a:lnTo>
                    <a:pt x="247434" y="1991804"/>
                  </a:lnTo>
                  <a:lnTo>
                    <a:pt x="219824" y="2010537"/>
                  </a:lnTo>
                  <a:lnTo>
                    <a:pt x="185801" y="2016975"/>
                  </a:lnTo>
                  <a:lnTo>
                    <a:pt x="151269" y="2010537"/>
                  </a:lnTo>
                  <a:lnTo>
                    <a:pt x="123469" y="1991804"/>
                  </a:lnTo>
                  <a:lnTo>
                    <a:pt x="104825" y="1963851"/>
                  </a:lnTo>
                  <a:lnTo>
                    <a:pt x="97815" y="1929752"/>
                  </a:lnTo>
                  <a:lnTo>
                    <a:pt x="104686" y="1895868"/>
                  </a:lnTo>
                  <a:lnTo>
                    <a:pt x="123469" y="1868055"/>
                  </a:lnTo>
                  <a:lnTo>
                    <a:pt x="151422" y="1849234"/>
                  </a:lnTo>
                  <a:lnTo>
                    <a:pt x="185801" y="1842300"/>
                  </a:lnTo>
                  <a:lnTo>
                    <a:pt x="220167" y="1849234"/>
                  </a:lnTo>
                  <a:lnTo>
                    <a:pt x="219925" y="1849234"/>
                  </a:lnTo>
                  <a:lnTo>
                    <a:pt x="247434" y="1867865"/>
                  </a:lnTo>
                  <a:lnTo>
                    <a:pt x="265963" y="1895665"/>
                  </a:lnTo>
                  <a:lnTo>
                    <a:pt x="272732" y="1929752"/>
                  </a:lnTo>
                  <a:lnTo>
                    <a:pt x="272732" y="1873034"/>
                  </a:lnTo>
                  <a:lnTo>
                    <a:pt x="260654" y="1855025"/>
                  </a:lnTo>
                  <a:lnTo>
                    <a:pt x="241769" y="1842300"/>
                  </a:lnTo>
                  <a:lnTo>
                    <a:pt x="226974" y="1832343"/>
                  </a:lnTo>
                  <a:lnTo>
                    <a:pt x="185801" y="1824024"/>
                  </a:lnTo>
                  <a:lnTo>
                    <a:pt x="144589" y="1832343"/>
                  </a:lnTo>
                  <a:lnTo>
                    <a:pt x="110807" y="1855025"/>
                  </a:lnTo>
                  <a:lnTo>
                    <a:pt x="87947" y="1888642"/>
                  </a:lnTo>
                  <a:lnTo>
                    <a:pt x="79540" y="1929752"/>
                  </a:lnTo>
                  <a:lnTo>
                    <a:pt x="87947" y="1971001"/>
                  </a:lnTo>
                  <a:lnTo>
                    <a:pt x="110807" y="2005152"/>
                  </a:lnTo>
                  <a:lnTo>
                    <a:pt x="144589" y="2028405"/>
                  </a:lnTo>
                  <a:lnTo>
                    <a:pt x="185801" y="2037003"/>
                  </a:lnTo>
                  <a:lnTo>
                    <a:pt x="226618" y="2028405"/>
                  </a:lnTo>
                  <a:lnTo>
                    <a:pt x="243065" y="2016975"/>
                  </a:lnTo>
                  <a:lnTo>
                    <a:pt x="260096" y="2005152"/>
                  </a:lnTo>
                  <a:lnTo>
                    <a:pt x="282727" y="1971001"/>
                  </a:lnTo>
                  <a:lnTo>
                    <a:pt x="291045" y="1929752"/>
                  </a:lnTo>
                  <a:close/>
                </a:path>
                <a:path w="4950459" h="3126105">
                  <a:moveTo>
                    <a:pt x="334530" y="1609318"/>
                  </a:moveTo>
                  <a:lnTo>
                    <a:pt x="328599" y="1565821"/>
                  </a:lnTo>
                  <a:lnTo>
                    <a:pt x="328536" y="1565338"/>
                  </a:lnTo>
                  <a:lnTo>
                    <a:pt x="311632" y="1525473"/>
                  </a:lnTo>
                  <a:lnTo>
                    <a:pt x="305879" y="1518005"/>
                  </a:lnTo>
                  <a:lnTo>
                    <a:pt x="305879" y="1609318"/>
                  </a:lnTo>
                  <a:lnTo>
                    <a:pt x="298742" y="1653527"/>
                  </a:lnTo>
                  <a:lnTo>
                    <a:pt x="278917" y="1691855"/>
                  </a:lnTo>
                  <a:lnTo>
                    <a:pt x="248780" y="1722043"/>
                  </a:lnTo>
                  <a:lnTo>
                    <a:pt x="210705"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80"/>
                  </a:lnTo>
                  <a:lnTo>
                    <a:pt x="167043" y="1471206"/>
                  </a:lnTo>
                  <a:lnTo>
                    <a:pt x="210705" y="1478280"/>
                  </a:lnTo>
                  <a:lnTo>
                    <a:pt x="248780" y="1497977"/>
                  </a:lnTo>
                  <a:lnTo>
                    <a:pt x="278917" y="1527937"/>
                  </a:lnTo>
                  <a:lnTo>
                    <a:pt x="298742" y="1565821"/>
                  </a:lnTo>
                  <a:lnTo>
                    <a:pt x="305879" y="1609318"/>
                  </a:lnTo>
                  <a:lnTo>
                    <a:pt x="305879" y="1518005"/>
                  </a:lnTo>
                  <a:lnTo>
                    <a:pt x="285432" y="1491462"/>
                  </a:lnTo>
                  <a:lnTo>
                    <a:pt x="259448" y="1471206"/>
                  </a:lnTo>
                  <a:lnTo>
                    <a:pt x="251523" y="1465021"/>
                  </a:lnTo>
                  <a:lnTo>
                    <a:pt x="211531" y="1447901"/>
                  </a:lnTo>
                  <a:lnTo>
                    <a:pt x="167043" y="1441805"/>
                  </a:lnTo>
                  <a:lnTo>
                    <a:pt x="122745" y="1447901"/>
                  </a:lnTo>
                  <a:lnTo>
                    <a:pt x="82880" y="1465021"/>
                  </a:lnTo>
                  <a:lnTo>
                    <a:pt x="49047" y="1491462"/>
                  </a:lnTo>
                  <a:lnTo>
                    <a:pt x="22885" y="1525473"/>
                  </a:lnTo>
                  <a:lnTo>
                    <a:pt x="5994" y="1565338"/>
                  </a:lnTo>
                  <a:lnTo>
                    <a:pt x="0" y="1609318"/>
                  </a:lnTo>
                  <a:lnTo>
                    <a:pt x="5524" y="1653527"/>
                  </a:lnTo>
                  <a:lnTo>
                    <a:pt x="21272" y="1691855"/>
                  </a:lnTo>
                  <a:lnTo>
                    <a:pt x="48590" y="1728431"/>
                  </a:lnTo>
                  <a:lnTo>
                    <a:pt x="82677" y="1754619"/>
                  </a:lnTo>
                  <a:lnTo>
                    <a:pt x="122694" y="1771446"/>
                  </a:lnTo>
                  <a:lnTo>
                    <a:pt x="123126" y="1771446"/>
                  </a:lnTo>
                  <a:lnTo>
                    <a:pt x="167043" y="1777314"/>
                  </a:lnTo>
                  <a:lnTo>
                    <a:pt x="211531" y="1771446"/>
                  </a:lnTo>
                  <a:lnTo>
                    <a:pt x="251523" y="1754619"/>
                  </a:lnTo>
                  <a:lnTo>
                    <a:pt x="285432" y="1728431"/>
                  </a:lnTo>
                  <a:lnTo>
                    <a:pt x="311632" y="1694434"/>
                  </a:lnTo>
                  <a:lnTo>
                    <a:pt x="328536" y="1654200"/>
                  </a:lnTo>
                  <a:lnTo>
                    <a:pt x="334530" y="1609318"/>
                  </a:lnTo>
                  <a:close/>
                </a:path>
                <a:path w="4950459" h="3126105">
                  <a:moveTo>
                    <a:pt x="482777" y="569150"/>
                  </a:moveTo>
                  <a:lnTo>
                    <a:pt x="474002" y="527964"/>
                  </a:lnTo>
                  <a:lnTo>
                    <a:pt x="464527" y="513905"/>
                  </a:lnTo>
                  <a:lnTo>
                    <a:pt x="464527" y="569150"/>
                  </a:lnTo>
                  <a:lnTo>
                    <a:pt x="457708" y="603338"/>
                  </a:lnTo>
                  <a:lnTo>
                    <a:pt x="457644" y="603643"/>
                  </a:lnTo>
                  <a:lnTo>
                    <a:pt x="438912" y="631240"/>
                  </a:lnTo>
                  <a:lnTo>
                    <a:pt x="438810" y="631393"/>
                  </a:lnTo>
                  <a:lnTo>
                    <a:pt x="410705" y="650011"/>
                  </a:lnTo>
                  <a:lnTo>
                    <a:pt x="376008" y="657123"/>
                  </a:lnTo>
                  <a:lnTo>
                    <a:pt x="342049" y="650163"/>
                  </a:lnTo>
                  <a:lnTo>
                    <a:pt x="314007" y="631240"/>
                  </a:lnTo>
                  <a:lnTo>
                    <a:pt x="294868" y="603338"/>
                  </a:lnTo>
                  <a:lnTo>
                    <a:pt x="287566" y="569417"/>
                  </a:lnTo>
                  <a:lnTo>
                    <a:pt x="294792" y="535101"/>
                  </a:lnTo>
                  <a:lnTo>
                    <a:pt x="313817" y="507060"/>
                  </a:lnTo>
                  <a:lnTo>
                    <a:pt x="341833" y="488149"/>
                  </a:lnTo>
                  <a:lnTo>
                    <a:pt x="376008" y="481203"/>
                  </a:lnTo>
                  <a:lnTo>
                    <a:pt x="410489" y="488149"/>
                  </a:lnTo>
                  <a:lnTo>
                    <a:pt x="438632" y="507060"/>
                  </a:lnTo>
                  <a:lnTo>
                    <a:pt x="452805" y="527964"/>
                  </a:lnTo>
                  <a:lnTo>
                    <a:pt x="457593" y="535101"/>
                  </a:lnTo>
                  <a:lnTo>
                    <a:pt x="464527" y="569150"/>
                  </a:lnTo>
                  <a:lnTo>
                    <a:pt x="464527" y="513905"/>
                  </a:lnTo>
                  <a:lnTo>
                    <a:pt x="451256" y="494182"/>
                  </a:lnTo>
                  <a:lnTo>
                    <a:pt x="432130" y="481203"/>
                  </a:lnTo>
                  <a:lnTo>
                    <a:pt x="417563" y="471322"/>
                  </a:lnTo>
                  <a:lnTo>
                    <a:pt x="376008" y="462927"/>
                  </a:lnTo>
                  <a:lnTo>
                    <a:pt x="334822" y="471322"/>
                  </a:lnTo>
                  <a:lnTo>
                    <a:pt x="301053" y="494182"/>
                  </a:lnTo>
                  <a:lnTo>
                    <a:pt x="278206" y="527964"/>
                  </a:lnTo>
                  <a:lnTo>
                    <a:pt x="269811" y="569150"/>
                  </a:lnTo>
                  <a:lnTo>
                    <a:pt x="278130" y="610298"/>
                  </a:lnTo>
                  <a:lnTo>
                    <a:pt x="278206" y="610679"/>
                  </a:lnTo>
                  <a:lnTo>
                    <a:pt x="301053" y="644271"/>
                  </a:lnTo>
                  <a:lnTo>
                    <a:pt x="334822" y="666927"/>
                  </a:lnTo>
                  <a:lnTo>
                    <a:pt x="376008" y="675640"/>
                  </a:lnTo>
                  <a:lnTo>
                    <a:pt x="417296" y="667169"/>
                  </a:lnTo>
                  <a:lnTo>
                    <a:pt x="432130" y="657123"/>
                  </a:lnTo>
                  <a:lnTo>
                    <a:pt x="451129" y="644271"/>
                  </a:lnTo>
                  <a:lnTo>
                    <a:pt x="459955" y="631393"/>
                  </a:lnTo>
                  <a:lnTo>
                    <a:pt x="474294" y="610298"/>
                  </a:lnTo>
                  <a:lnTo>
                    <a:pt x="482714" y="569417"/>
                  </a:lnTo>
                  <a:lnTo>
                    <a:pt x="482777" y="569150"/>
                  </a:lnTo>
                  <a:close/>
                </a:path>
                <a:path w="4950459" h="3126105">
                  <a:moveTo>
                    <a:pt x="1116228" y="926185"/>
                  </a:moveTo>
                  <a:lnTo>
                    <a:pt x="1110437" y="883107"/>
                  </a:lnTo>
                  <a:lnTo>
                    <a:pt x="1110361" y="882472"/>
                  </a:lnTo>
                  <a:lnTo>
                    <a:pt x="1110234" y="881570"/>
                  </a:lnTo>
                  <a:lnTo>
                    <a:pt x="1093343" y="841476"/>
                  </a:lnTo>
                  <a:lnTo>
                    <a:pt x="1088085" y="834669"/>
                  </a:lnTo>
                  <a:lnTo>
                    <a:pt x="1088085" y="926185"/>
                  </a:lnTo>
                  <a:lnTo>
                    <a:pt x="1081151" y="970305"/>
                  </a:lnTo>
                  <a:lnTo>
                    <a:pt x="1061288" y="1008621"/>
                  </a:lnTo>
                  <a:lnTo>
                    <a:pt x="1030770" y="1038910"/>
                  </a:lnTo>
                  <a:lnTo>
                    <a:pt x="992378" y="1058672"/>
                  </a:lnTo>
                  <a:lnTo>
                    <a:pt x="948245" y="1065771"/>
                  </a:lnTo>
                  <a:lnTo>
                    <a:pt x="904443" y="1058672"/>
                  </a:lnTo>
                  <a:lnTo>
                    <a:pt x="866457" y="1038910"/>
                  </a:lnTo>
                  <a:lnTo>
                    <a:pt x="836536" y="1008888"/>
                  </a:lnTo>
                  <a:lnTo>
                    <a:pt x="816927" y="970927"/>
                  </a:lnTo>
                  <a:lnTo>
                    <a:pt x="809904" y="927417"/>
                  </a:lnTo>
                  <a:lnTo>
                    <a:pt x="816940" y="883107"/>
                  </a:lnTo>
                  <a:lnTo>
                    <a:pt x="836561" y="844765"/>
                  </a:lnTo>
                  <a:lnTo>
                    <a:pt x="866559" y="814616"/>
                  </a:lnTo>
                  <a:lnTo>
                    <a:pt x="904697" y="794893"/>
                  </a:lnTo>
                  <a:lnTo>
                    <a:pt x="948740" y="787819"/>
                  </a:lnTo>
                  <a:lnTo>
                    <a:pt x="992378" y="794893"/>
                  </a:lnTo>
                  <a:lnTo>
                    <a:pt x="1030465" y="814616"/>
                  </a:lnTo>
                  <a:lnTo>
                    <a:pt x="1060526" y="844499"/>
                  </a:lnTo>
                  <a:lnTo>
                    <a:pt x="1080516" y="882472"/>
                  </a:lnTo>
                  <a:lnTo>
                    <a:pt x="1088085" y="926185"/>
                  </a:lnTo>
                  <a:lnTo>
                    <a:pt x="1088085" y="834669"/>
                  </a:lnTo>
                  <a:lnTo>
                    <a:pt x="1041603" y="787819"/>
                  </a:lnTo>
                  <a:lnTo>
                    <a:pt x="993228" y="764616"/>
                  </a:lnTo>
                  <a:lnTo>
                    <a:pt x="948740" y="758913"/>
                  </a:lnTo>
                  <a:lnTo>
                    <a:pt x="904417" y="764616"/>
                  </a:lnTo>
                  <a:lnTo>
                    <a:pt x="864450" y="781367"/>
                  </a:lnTo>
                  <a:lnTo>
                    <a:pt x="830503" y="807529"/>
                  </a:lnTo>
                  <a:lnTo>
                    <a:pt x="804214" y="841476"/>
                  </a:lnTo>
                  <a:lnTo>
                    <a:pt x="787234" y="881570"/>
                  </a:lnTo>
                  <a:lnTo>
                    <a:pt x="781215" y="926185"/>
                  </a:lnTo>
                  <a:lnTo>
                    <a:pt x="787196" y="970305"/>
                  </a:lnTo>
                  <a:lnTo>
                    <a:pt x="804214" y="1010564"/>
                  </a:lnTo>
                  <a:lnTo>
                    <a:pt x="830503" y="1044498"/>
                  </a:lnTo>
                  <a:lnTo>
                    <a:pt x="864450" y="1070737"/>
                  </a:lnTo>
                  <a:lnTo>
                    <a:pt x="904417" y="1087678"/>
                  </a:lnTo>
                  <a:lnTo>
                    <a:pt x="948740" y="1093685"/>
                  </a:lnTo>
                  <a:lnTo>
                    <a:pt x="993267" y="1087678"/>
                  </a:lnTo>
                  <a:lnTo>
                    <a:pt x="1033348" y="1070737"/>
                  </a:lnTo>
                  <a:lnTo>
                    <a:pt x="1039774" y="1065771"/>
                  </a:lnTo>
                  <a:lnTo>
                    <a:pt x="1067333" y="1044498"/>
                  </a:lnTo>
                  <a:lnTo>
                    <a:pt x="1093571" y="1010564"/>
                  </a:lnTo>
                  <a:lnTo>
                    <a:pt x="1110411" y="970584"/>
                  </a:lnTo>
                  <a:lnTo>
                    <a:pt x="1116228" y="926185"/>
                  </a:lnTo>
                  <a:close/>
                </a:path>
                <a:path w="4950459" h="3126105">
                  <a:moveTo>
                    <a:pt x="1301521" y="2589187"/>
                  </a:moveTo>
                  <a:lnTo>
                    <a:pt x="1291780" y="2540698"/>
                  </a:lnTo>
                  <a:lnTo>
                    <a:pt x="1279829" y="2522944"/>
                  </a:lnTo>
                  <a:lnTo>
                    <a:pt x="1279829" y="2589187"/>
                  </a:lnTo>
                  <a:lnTo>
                    <a:pt x="1271739" y="2628836"/>
                  </a:lnTo>
                  <a:lnTo>
                    <a:pt x="1249616" y="2661628"/>
                  </a:lnTo>
                  <a:lnTo>
                    <a:pt x="1216647" y="2683967"/>
                  </a:lnTo>
                  <a:lnTo>
                    <a:pt x="1176032" y="2692209"/>
                  </a:lnTo>
                  <a:lnTo>
                    <a:pt x="1136434" y="2683967"/>
                  </a:lnTo>
                  <a:lnTo>
                    <a:pt x="1103718" y="2661628"/>
                  </a:lnTo>
                  <a:lnTo>
                    <a:pt x="1081481" y="2628836"/>
                  </a:lnTo>
                  <a:lnTo>
                    <a:pt x="1073264" y="2589187"/>
                  </a:lnTo>
                  <a:lnTo>
                    <a:pt x="1081316" y="2548852"/>
                  </a:lnTo>
                  <a:lnTo>
                    <a:pt x="1086688" y="2540698"/>
                  </a:lnTo>
                  <a:lnTo>
                    <a:pt x="1103337" y="2515679"/>
                  </a:lnTo>
                  <a:lnTo>
                    <a:pt x="1136002" y="2493353"/>
                  </a:lnTo>
                  <a:lnTo>
                    <a:pt x="1176032" y="2485161"/>
                  </a:lnTo>
                  <a:lnTo>
                    <a:pt x="1216647" y="2493670"/>
                  </a:lnTo>
                  <a:lnTo>
                    <a:pt x="1249616" y="2515959"/>
                  </a:lnTo>
                  <a:lnTo>
                    <a:pt x="1271739" y="2548852"/>
                  </a:lnTo>
                  <a:lnTo>
                    <a:pt x="1279829" y="2589187"/>
                  </a:lnTo>
                  <a:lnTo>
                    <a:pt x="1279829" y="2522944"/>
                  </a:lnTo>
                  <a:lnTo>
                    <a:pt x="1265097" y="2501036"/>
                  </a:lnTo>
                  <a:lnTo>
                    <a:pt x="1241488" y="2485161"/>
                  </a:lnTo>
                  <a:lnTo>
                    <a:pt x="1225257" y="2474239"/>
                  </a:lnTo>
                  <a:lnTo>
                    <a:pt x="1176032" y="2464409"/>
                  </a:lnTo>
                  <a:lnTo>
                    <a:pt x="1128229" y="2474239"/>
                  </a:lnTo>
                  <a:lnTo>
                    <a:pt x="1088580" y="2501036"/>
                  </a:lnTo>
                  <a:lnTo>
                    <a:pt x="1061516" y="2540698"/>
                  </a:lnTo>
                  <a:lnTo>
                    <a:pt x="1051509" y="2589187"/>
                  </a:lnTo>
                  <a:lnTo>
                    <a:pt x="1061377" y="2637396"/>
                  </a:lnTo>
                  <a:lnTo>
                    <a:pt x="1088186" y="2677198"/>
                  </a:lnTo>
                  <a:lnTo>
                    <a:pt x="1127798" y="2704249"/>
                  </a:lnTo>
                  <a:lnTo>
                    <a:pt x="1176032" y="2714231"/>
                  </a:lnTo>
                  <a:lnTo>
                    <a:pt x="1224826" y="2704249"/>
                  </a:lnTo>
                  <a:lnTo>
                    <a:pt x="1242580" y="2692209"/>
                  </a:lnTo>
                  <a:lnTo>
                    <a:pt x="1264716" y="2677198"/>
                  </a:lnTo>
                  <a:lnTo>
                    <a:pt x="1291640" y="2637396"/>
                  </a:lnTo>
                  <a:lnTo>
                    <a:pt x="1301521" y="2589187"/>
                  </a:lnTo>
                  <a:close/>
                </a:path>
                <a:path w="4950459" h="3126105">
                  <a:moveTo>
                    <a:pt x="1554073" y="1155"/>
                  </a:moveTo>
                  <a:lnTo>
                    <a:pt x="1553845" y="0"/>
                  </a:lnTo>
                  <a:lnTo>
                    <a:pt x="1459433" y="0"/>
                  </a:lnTo>
                  <a:lnTo>
                    <a:pt x="1459191" y="1155"/>
                  </a:lnTo>
                  <a:lnTo>
                    <a:pt x="1462976" y="19799"/>
                  </a:lnTo>
                  <a:lnTo>
                    <a:pt x="1473187" y="35039"/>
                  </a:lnTo>
                  <a:lnTo>
                    <a:pt x="1488135" y="45326"/>
                  </a:lnTo>
                  <a:lnTo>
                    <a:pt x="1506105" y="49098"/>
                  </a:lnTo>
                  <a:lnTo>
                    <a:pt x="1525079" y="45326"/>
                  </a:lnTo>
                  <a:lnTo>
                    <a:pt x="1540294" y="35039"/>
                  </a:lnTo>
                  <a:lnTo>
                    <a:pt x="1550416" y="19799"/>
                  </a:lnTo>
                  <a:lnTo>
                    <a:pt x="1554073" y="1155"/>
                  </a:lnTo>
                  <a:close/>
                </a:path>
                <a:path w="4950459" h="3126105">
                  <a:moveTo>
                    <a:pt x="1620735" y="562254"/>
                  </a:moveTo>
                  <a:lnTo>
                    <a:pt x="1612595" y="522020"/>
                  </a:lnTo>
                  <a:lnTo>
                    <a:pt x="1612493" y="521500"/>
                  </a:lnTo>
                  <a:lnTo>
                    <a:pt x="1602981" y="507301"/>
                  </a:lnTo>
                  <a:lnTo>
                    <a:pt x="1602981" y="562254"/>
                  </a:lnTo>
                  <a:lnTo>
                    <a:pt x="1596301" y="596773"/>
                  </a:lnTo>
                  <a:lnTo>
                    <a:pt x="1577454" y="624789"/>
                  </a:lnTo>
                  <a:lnTo>
                    <a:pt x="1549146" y="643597"/>
                  </a:lnTo>
                  <a:lnTo>
                    <a:pt x="1514487" y="650443"/>
                  </a:lnTo>
                  <a:lnTo>
                    <a:pt x="1480616" y="643597"/>
                  </a:lnTo>
                  <a:lnTo>
                    <a:pt x="1452803" y="624941"/>
                  </a:lnTo>
                  <a:lnTo>
                    <a:pt x="1433982" y="597293"/>
                  </a:lnTo>
                  <a:lnTo>
                    <a:pt x="1427060" y="563486"/>
                  </a:lnTo>
                  <a:lnTo>
                    <a:pt x="1433995" y="528955"/>
                  </a:lnTo>
                  <a:lnTo>
                    <a:pt x="1452930" y="500938"/>
                  </a:lnTo>
                  <a:lnTo>
                    <a:pt x="1481048" y="482142"/>
                  </a:lnTo>
                  <a:lnTo>
                    <a:pt x="1515503" y="475272"/>
                  </a:lnTo>
                  <a:lnTo>
                    <a:pt x="1549412" y="482142"/>
                  </a:lnTo>
                  <a:lnTo>
                    <a:pt x="1577213" y="500786"/>
                  </a:lnTo>
                  <a:lnTo>
                    <a:pt x="1596047" y="528447"/>
                  </a:lnTo>
                  <a:lnTo>
                    <a:pt x="1602981" y="562254"/>
                  </a:lnTo>
                  <a:lnTo>
                    <a:pt x="1602981" y="507301"/>
                  </a:lnTo>
                  <a:lnTo>
                    <a:pt x="1590078" y="488035"/>
                  </a:lnTo>
                  <a:lnTo>
                    <a:pt x="1589976" y="487883"/>
                  </a:lnTo>
                  <a:lnTo>
                    <a:pt x="1571701" y="475272"/>
                  </a:lnTo>
                  <a:lnTo>
                    <a:pt x="1556562" y="464845"/>
                  </a:lnTo>
                  <a:lnTo>
                    <a:pt x="1515503" y="455764"/>
                  </a:lnTo>
                  <a:lnTo>
                    <a:pt x="1474241" y="464845"/>
                  </a:lnTo>
                  <a:lnTo>
                    <a:pt x="1440281" y="488035"/>
                  </a:lnTo>
                  <a:lnTo>
                    <a:pt x="1417269" y="522020"/>
                  </a:lnTo>
                  <a:lnTo>
                    <a:pt x="1408785" y="563486"/>
                  </a:lnTo>
                  <a:lnTo>
                    <a:pt x="1417650" y="604113"/>
                  </a:lnTo>
                  <a:lnTo>
                    <a:pt x="1440522" y="637603"/>
                  </a:lnTo>
                  <a:lnTo>
                    <a:pt x="1474127" y="660476"/>
                  </a:lnTo>
                  <a:lnTo>
                    <a:pt x="1474533" y="660476"/>
                  </a:lnTo>
                  <a:lnTo>
                    <a:pt x="1514487" y="668743"/>
                  </a:lnTo>
                  <a:lnTo>
                    <a:pt x="1556105" y="660476"/>
                  </a:lnTo>
                  <a:lnTo>
                    <a:pt x="1589849" y="637832"/>
                  </a:lnTo>
                  <a:lnTo>
                    <a:pt x="1612417" y="604113"/>
                  </a:lnTo>
                  <a:lnTo>
                    <a:pt x="1613801" y="597293"/>
                  </a:lnTo>
                  <a:lnTo>
                    <a:pt x="1620735" y="562254"/>
                  </a:lnTo>
                  <a:close/>
                </a:path>
                <a:path w="4950459" h="3126105">
                  <a:moveTo>
                    <a:pt x="1645945" y="2028342"/>
                  </a:moveTo>
                  <a:lnTo>
                    <a:pt x="1635683" y="1980526"/>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30" y="1987956"/>
                  </a:lnTo>
                  <a:lnTo>
                    <a:pt x="1448727" y="1955241"/>
                  </a:lnTo>
                  <a:lnTo>
                    <a:pt x="1481391" y="1933321"/>
                  </a:lnTo>
                  <a:lnTo>
                    <a:pt x="1521421" y="1925320"/>
                  </a:lnTo>
                  <a:lnTo>
                    <a:pt x="1561617" y="1933321"/>
                  </a:lnTo>
                  <a:lnTo>
                    <a:pt x="1594624" y="1955241"/>
                  </a:lnTo>
                  <a:lnTo>
                    <a:pt x="1616989" y="1987956"/>
                  </a:lnTo>
                  <a:lnTo>
                    <a:pt x="1625219" y="2028342"/>
                  </a:lnTo>
                  <a:lnTo>
                    <a:pt x="1625219" y="1965096"/>
                  </a:lnTo>
                  <a:lnTo>
                    <a:pt x="1608899" y="1941017"/>
                  </a:lnTo>
                  <a:lnTo>
                    <a:pt x="1586103" y="1925320"/>
                  </a:lnTo>
                  <a:lnTo>
                    <a:pt x="1569516" y="1913902"/>
                  </a:lnTo>
                  <a:lnTo>
                    <a:pt x="1521421" y="1903323"/>
                  </a:lnTo>
                  <a:lnTo>
                    <a:pt x="1473073" y="1913191"/>
                  </a:lnTo>
                  <a:lnTo>
                    <a:pt x="1433664" y="1940077"/>
                  </a:lnTo>
                  <a:lnTo>
                    <a:pt x="1407134" y="1979828"/>
                  </a:lnTo>
                  <a:lnTo>
                    <a:pt x="1397419" y="2028342"/>
                  </a:lnTo>
                  <a:lnTo>
                    <a:pt x="1406626" y="2076818"/>
                  </a:lnTo>
                  <a:lnTo>
                    <a:pt x="1406715" y="2077237"/>
                  </a:lnTo>
                  <a:lnTo>
                    <a:pt x="1433283" y="2117128"/>
                  </a:lnTo>
                  <a:lnTo>
                    <a:pt x="1472933" y="2144014"/>
                  </a:lnTo>
                  <a:lnTo>
                    <a:pt x="1521421" y="2153856"/>
                  </a:lnTo>
                  <a:lnTo>
                    <a:pt x="1569745" y="2143861"/>
                  </a:lnTo>
                  <a:lnTo>
                    <a:pt x="1588249" y="2131123"/>
                  </a:lnTo>
                  <a:lnTo>
                    <a:pt x="1609102" y="2116759"/>
                  </a:lnTo>
                  <a:lnTo>
                    <a:pt x="1635747" y="2076818"/>
                  </a:lnTo>
                  <a:lnTo>
                    <a:pt x="1645945" y="2028342"/>
                  </a:lnTo>
                  <a:close/>
                </a:path>
                <a:path w="4950459" h="3126105">
                  <a:moveTo>
                    <a:pt x="3198037" y="612648"/>
                  </a:moveTo>
                  <a:lnTo>
                    <a:pt x="3192081" y="568591"/>
                  </a:ln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73"/>
                  </a:lnTo>
                  <a:lnTo>
                    <a:pt x="2917101" y="694575"/>
                  </a:lnTo>
                  <a:lnTo>
                    <a:pt x="2897390" y="656501"/>
                  </a:lnTo>
                  <a:lnTo>
                    <a:pt x="2890672" y="612648"/>
                  </a:lnTo>
                  <a:lnTo>
                    <a:pt x="2897340" y="568591"/>
                  </a:lnTo>
                  <a:lnTo>
                    <a:pt x="2897390" y="568312"/>
                  </a:lnTo>
                  <a:lnTo>
                    <a:pt x="2917101" y="529907"/>
                  </a:lnTo>
                  <a:lnTo>
                    <a:pt x="2947390" y="499681"/>
                  </a:lnTo>
                  <a:lnTo>
                    <a:pt x="2985706" y="479971"/>
                  </a:lnTo>
                  <a:lnTo>
                    <a:pt x="2985401" y="479971"/>
                  </a:lnTo>
                  <a:lnTo>
                    <a:pt x="3030029" y="472795"/>
                  </a:lnTo>
                  <a:lnTo>
                    <a:pt x="3073692" y="479971"/>
                  </a:lnTo>
                  <a:lnTo>
                    <a:pt x="3111779" y="499897"/>
                  </a:lnTo>
                  <a:lnTo>
                    <a:pt x="3141916" y="530225"/>
                  </a:lnTo>
                  <a:lnTo>
                    <a:pt x="3161728" y="568591"/>
                  </a:lnTo>
                  <a:lnTo>
                    <a:pt x="3168866" y="612648"/>
                  </a:lnTo>
                  <a:lnTo>
                    <a:pt x="3168866" y="519925"/>
                  </a:lnTo>
                  <a:lnTo>
                    <a:pt x="3121329" y="472795"/>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533" y="656069"/>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w="4950459" h="3126105">
                  <a:moveTo>
                    <a:pt x="4064749" y="3001772"/>
                  </a:moveTo>
                  <a:lnTo>
                    <a:pt x="4055021" y="2953232"/>
                  </a:lnTo>
                  <a:lnTo>
                    <a:pt x="4044480" y="2937421"/>
                  </a:lnTo>
                  <a:lnTo>
                    <a:pt x="4044480" y="3000565"/>
                  </a:lnTo>
                  <a:lnTo>
                    <a:pt x="4036263" y="3040926"/>
                  </a:lnTo>
                  <a:lnTo>
                    <a:pt x="4013974" y="3074085"/>
                  </a:lnTo>
                  <a:lnTo>
                    <a:pt x="3981018" y="3096552"/>
                  </a:lnTo>
                  <a:lnTo>
                    <a:pt x="3941203" y="3104794"/>
                  </a:lnTo>
                  <a:lnTo>
                    <a:pt x="3900970" y="3096552"/>
                  </a:lnTo>
                  <a:lnTo>
                    <a:pt x="3868318" y="3074238"/>
                  </a:lnTo>
                  <a:lnTo>
                    <a:pt x="3846423" y="3041434"/>
                  </a:lnTo>
                  <a:lnTo>
                    <a:pt x="3838422" y="3001772"/>
                  </a:lnTo>
                  <a:lnTo>
                    <a:pt x="3846004" y="2961576"/>
                  </a:lnTo>
                  <a:lnTo>
                    <a:pt x="3867950" y="2929026"/>
                  </a:lnTo>
                  <a:lnTo>
                    <a:pt x="3900830" y="2907233"/>
                  </a:lnTo>
                  <a:lnTo>
                    <a:pt x="3941203" y="2899270"/>
                  </a:lnTo>
                  <a:lnTo>
                    <a:pt x="3981107" y="2906585"/>
                  </a:lnTo>
                  <a:lnTo>
                    <a:pt x="4013974" y="2928328"/>
                  </a:lnTo>
                  <a:lnTo>
                    <a:pt x="4036263" y="2960865"/>
                  </a:lnTo>
                  <a:lnTo>
                    <a:pt x="4044480" y="3000565"/>
                  </a:lnTo>
                  <a:lnTo>
                    <a:pt x="4044480" y="2937421"/>
                  </a:lnTo>
                  <a:lnTo>
                    <a:pt x="4028490" y="2913405"/>
                  </a:lnTo>
                  <a:lnTo>
                    <a:pt x="4007815" y="2899270"/>
                  </a:lnTo>
                  <a:lnTo>
                    <a:pt x="3989070" y="2886456"/>
                  </a:lnTo>
                  <a:lnTo>
                    <a:pt x="3940721" y="2876550"/>
                  </a:lnTo>
                  <a:lnTo>
                    <a:pt x="3892283" y="2886456"/>
                  </a:lnTo>
                  <a:lnTo>
                    <a:pt x="3852697" y="2913405"/>
                  </a:lnTo>
                  <a:lnTo>
                    <a:pt x="3825989" y="2953232"/>
                  </a:lnTo>
                  <a:lnTo>
                    <a:pt x="3816185" y="3001772"/>
                  </a:lnTo>
                  <a:lnTo>
                    <a:pt x="3825900" y="3049562"/>
                  </a:lnTo>
                  <a:lnTo>
                    <a:pt x="3825989" y="3049994"/>
                  </a:lnTo>
                  <a:lnTo>
                    <a:pt x="3852697" y="3089516"/>
                  </a:lnTo>
                  <a:lnTo>
                    <a:pt x="3892283" y="3116122"/>
                  </a:lnTo>
                  <a:lnTo>
                    <a:pt x="3940721" y="3125546"/>
                  </a:lnTo>
                  <a:lnTo>
                    <a:pt x="3989209" y="3115691"/>
                  </a:lnTo>
                  <a:lnTo>
                    <a:pt x="4005364" y="3104794"/>
                  </a:lnTo>
                  <a:lnTo>
                    <a:pt x="4028859" y="3088957"/>
                  </a:lnTo>
                  <a:lnTo>
                    <a:pt x="4055440" y="3049562"/>
                  </a:lnTo>
                  <a:lnTo>
                    <a:pt x="4064749" y="3001772"/>
                  </a:lnTo>
                  <a:close/>
                </a:path>
                <a:path w="4950459" h="3126105">
                  <a:moveTo>
                    <a:pt x="4687354" y="612648"/>
                  </a:moveTo>
                  <a:lnTo>
                    <a:pt x="4681423" y="568312"/>
                  </a:lnTo>
                  <a:lnTo>
                    <a:pt x="4681359" y="567867"/>
                  </a:lnTo>
                  <a:lnTo>
                    <a:pt x="4664443" y="527697"/>
                  </a:lnTo>
                  <a:lnTo>
                    <a:pt x="4659173" y="520877"/>
                  </a:lnTo>
                  <a:lnTo>
                    <a:pt x="4659173" y="612648"/>
                  </a:lnTo>
                  <a:lnTo>
                    <a:pt x="4651845" y="656069"/>
                  </a:lnTo>
                  <a:lnTo>
                    <a:pt x="4631944" y="694016"/>
                  </a:lnTo>
                  <a:lnTo>
                    <a:pt x="4601730" y="724077"/>
                  </a:lnTo>
                  <a:lnTo>
                    <a:pt x="4563262" y="743978"/>
                  </a:lnTo>
                  <a:lnTo>
                    <a:pt x="4562856" y="743978"/>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44" y="529907"/>
                  </a:lnTo>
                  <a:lnTo>
                    <a:pt x="4651845"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08" y="527697"/>
                  </a:lnTo>
                  <a:lnTo>
                    <a:pt x="4357751" y="567867"/>
                  </a:lnTo>
                  <a:lnTo>
                    <a:pt x="4351350" y="612648"/>
                  </a:lnTo>
                  <a:lnTo>
                    <a:pt x="4357192" y="656069"/>
                  </a:lnTo>
                  <a:lnTo>
                    <a:pt x="4357243" y="656450"/>
                  </a:lnTo>
                  <a:lnTo>
                    <a:pt x="4374248" y="697153"/>
                  </a:lnTo>
                  <a:lnTo>
                    <a:pt x="4400512" y="731062"/>
                  </a:lnTo>
                  <a:lnTo>
                    <a:pt x="4434497" y="757262"/>
                  </a:lnTo>
                  <a:lnTo>
                    <a:pt x="4474642" y="774166"/>
                  </a:lnTo>
                  <a:lnTo>
                    <a:pt x="4519346" y="780161"/>
                  </a:lnTo>
                  <a:lnTo>
                    <a:pt x="4564050" y="773696"/>
                  </a:lnTo>
                  <a:lnTo>
                    <a:pt x="4604194" y="756551"/>
                  </a:lnTo>
                  <a:lnTo>
                    <a:pt x="4638192" y="730313"/>
                  </a:lnTo>
                  <a:lnTo>
                    <a:pt x="4664443" y="696544"/>
                  </a:lnTo>
                  <a:lnTo>
                    <a:pt x="4681359" y="656793"/>
                  </a:lnTo>
                  <a:lnTo>
                    <a:pt x="4687354" y="612648"/>
                  </a:lnTo>
                  <a:close/>
                </a:path>
                <a:path w="4950459" h="3126105">
                  <a:moveTo>
                    <a:pt x="4950231" y="2343099"/>
                  </a:moveTo>
                  <a:lnTo>
                    <a:pt x="4940503" y="2294598"/>
                  </a:lnTo>
                  <a:lnTo>
                    <a:pt x="4928997" y="2277440"/>
                  </a:lnTo>
                  <a:lnTo>
                    <a:pt x="4928997" y="2343099"/>
                  </a:lnTo>
                  <a:lnTo>
                    <a:pt x="4920767" y="2383244"/>
                  </a:lnTo>
                  <a:lnTo>
                    <a:pt x="4898415" y="2415959"/>
                  </a:lnTo>
                  <a:lnTo>
                    <a:pt x="4865408" y="2438057"/>
                  </a:lnTo>
                  <a:lnTo>
                    <a:pt x="4825212" y="2446375"/>
                  </a:lnTo>
                  <a:lnTo>
                    <a:pt x="4785106" y="2438057"/>
                  </a:lnTo>
                  <a:lnTo>
                    <a:pt x="4752264" y="2415959"/>
                  </a:lnTo>
                  <a:lnTo>
                    <a:pt x="4730089" y="2383244"/>
                  </a:lnTo>
                  <a:lnTo>
                    <a:pt x="4721936" y="2343099"/>
                  </a:lnTo>
                  <a:lnTo>
                    <a:pt x="4729924" y="2303208"/>
                  </a:lnTo>
                  <a:lnTo>
                    <a:pt x="4730026" y="2302687"/>
                  </a:lnTo>
                  <a:lnTo>
                    <a:pt x="4752149" y="2269883"/>
                  </a:lnTo>
                  <a:lnTo>
                    <a:pt x="4785106" y="2247874"/>
                  </a:lnTo>
                  <a:lnTo>
                    <a:pt x="4825720" y="2239835"/>
                  </a:lnTo>
                  <a:lnTo>
                    <a:pt x="4865611" y="2248039"/>
                  </a:lnTo>
                  <a:lnTo>
                    <a:pt x="4898479" y="2270341"/>
                  </a:lnTo>
                  <a:lnTo>
                    <a:pt x="4920780" y="2303208"/>
                  </a:lnTo>
                  <a:lnTo>
                    <a:pt x="4928997" y="2343099"/>
                  </a:lnTo>
                  <a:lnTo>
                    <a:pt x="4928997" y="2277440"/>
                  </a:lnTo>
                  <a:lnTo>
                    <a:pt x="4913846" y="2254834"/>
                  </a:lnTo>
                  <a:lnTo>
                    <a:pt x="4891684" y="2239835"/>
                  </a:lnTo>
                  <a:lnTo>
                    <a:pt x="4874133" y="2227961"/>
                  </a:lnTo>
                  <a:lnTo>
                    <a:pt x="4825212" y="2218080"/>
                  </a:lnTo>
                  <a:lnTo>
                    <a:pt x="4776698" y="2227783"/>
                  </a:lnTo>
                  <a:lnTo>
                    <a:pt x="4736947" y="2254377"/>
                  </a:lnTo>
                  <a:lnTo>
                    <a:pt x="4710074" y="2294077"/>
                  </a:lnTo>
                  <a:lnTo>
                    <a:pt x="4700206" y="2343099"/>
                  </a:lnTo>
                  <a:lnTo>
                    <a:pt x="4710493" y="2390876"/>
                  </a:lnTo>
                  <a:lnTo>
                    <a:pt x="4737316" y="2430284"/>
                  </a:lnTo>
                  <a:lnTo>
                    <a:pt x="4776838" y="2457246"/>
                  </a:lnTo>
                  <a:lnTo>
                    <a:pt x="4825212" y="2467648"/>
                  </a:lnTo>
                  <a:lnTo>
                    <a:pt x="4874133" y="2457754"/>
                  </a:lnTo>
                  <a:lnTo>
                    <a:pt x="4890859" y="2446375"/>
                  </a:lnTo>
                  <a:lnTo>
                    <a:pt x="4913846" y="2430742"/>
                  </a:lnTo>
                  <a:lnTo>
                    <a:pt x="4940503" y="2391041"/>
                  </a:lnTo>
                  <a:lnTo>
                    <a:pt x="4950231" y="2343099"/>
                  </a:lnTo>
                  <a:close/>
                </a:path>
              </a:pathLst>
            </a:custGeom>
            <a:solidFill>
              <a:srgbClr val="735C9A"/>
            </a:solidFill>
          </p:spPr>
          <p:txBody>
            <a:bodyPr wrap="square" lIns="0" tIns="0" rIns="0" bIns="0" rtlCol="0"/>
            <a:lstStyle/>
            <a:p>
              <a:endParaRPr/>
            </a:p>
          </p:txBody>
        </p:sp>
      </p:grpSp>
      <p:sp>
        <p:nvSpPr>
          <p:cNvPr id="28" name="object 28"/>
          <p:cNvSpPr txBox="1"/>
          <p:nvPr/>
        </p:nvSpPr>
        <p:spPr>
          <a:xfrm>
            <a:off x="16495242" y="9452808"/>
            <a:ext cx="2490470" cy="722630"/>
          </a:xfrm>
          <a:prstGeom prst="rect">
            <a:avLst/>
          </a:prstGeom>
        </p:spPr>
        <p:txBody>
          <a:bodyPr vert="horz" wrap="square" lIns="0" tIns="75565" rIns="0" bIns="0" rtlCol="0">
            <a:spAutoFit/>
          </a:bodyPr>
          <a:lstStyle/>
          <a:p>
            <a:pPr marL="12700">
              <a:lnSpc>
                <a:spcPct val="100000"/>
              </a:lnSpc>
              <a:spcBef>
                <a:spcPts val="595"/>
              </a:spcBef>
            </a:pPr>
            <a:r>
              <a:rPr sz="2200" b="1" i="1" dirty="0">
                <a:solidFill>
                  <a:srgbClr val="FFFFFF"/>
                </a:solidFill>
                <a:latin typeface="Open Sans"/>
                <a:cs typeface="Open Sans"/>
              </a:rPr>
              <a:t>Student</a:t>
            </a:r>
            <a:r>
              <a:rPr sz="2200" b="1" i="1" spc="-30" dirty="0">
                <a:solidFill>
                  <a:srgbClr val="FFFFFF"/>
                </a:solidFill>
                <a:latin typeface="Open Sans"/>
                <a:cs typeface="Open Sans"/>
              </a:rPr>
              <a:t> </a:t>
            </a:r>
            <a:r>
              <a:rPr sz="2200" b="1" i="1" spc="-10" dirty="0">
                <a:solidFill>
                  <a:srgbClr val="FFFFFF"/>
                </a:solidFill>
                <a:latin typeface="Open Sans"/>
                <a:cs typeface="Open Sans"/>
              </a:rPr>
              <a:t>Workbook</a:t>
            </a:r>
            <a:endParaRPr sz="2200" dirty="0">
              <a:latin typeface="Open Sans"/>
              <a:cs typeface="Open Sans"/>
            </a:endParaRPr>
          </a:p>
          <a:p>
            <a:pPr marL="347980">
              <a:lnSpc>
                <a:spcPct val="100000"/>
              </a:lnSpc>
              <a:spcBef>
                <a:spcPts val="370"/>
              </a:spcBef>
            </a:pPr>
            <a:r>
              <a:rPr sz="1650" b="0" dirty="0">
                <a:solidFill>
                  <a:srgbClr val="FFFFFF"/>
                </a:solidFill>
                <a:latin typeface="Open Sans Light"/>
                <a:cs typeface="Open Sans Light"/>
              </a:rPr>
              <a:t>English</a:t>
            </a:r>
            <a:r>
              <a:rPr sz="1650" b="0" spc="-30" dirty="0">
                <a:solidFill>
                  <a:srgbClr val="FFFFFF"/>
                </a:solidFill>
                <a:latin typeface="Open Sans Light"/>
                <a:cs typeface="Open Sans Light"/>
              </a:rPr>
              <a:t> </a:t>
            </a:r>
            <a:r>
              <a:rPr sz="1650" b="0" dirty="0">
                <a:solidFill>
                  <a:srgbClr val="FFFFFF"/>
                </a:solidFill>
                <a:latin typeface="Open Sans Light"/>
                <a:cs typeface="Open Sans Light"/>
              </a:rPr>
              <a:t>Version</a:t>
            </a:r>
            <a:r>
              <a:rPr sz="1650" b="0" spc="-25" dirty="0">
                <a:solidFill>
                  <a:srgbClr val="FFFFFF"/>
                </a:solidFill>
                <a:latin typeface="Open Sans Light"/>
                <a:cs typeface="Open Sans Light"/>
              </a:rPr>
              <a:t> </a:t>
            </a:r>
            <a:r>
              <a:rPr sz="1650" b="0">
                <a:solidFill>
                  <a:srgbClr val="FFFFFF"/>
                </a:solidFill>
                <a:latin typeface="Open Sans Light"/>
                <a:cs typeface="Open Sans Light"/>
              </a:rPr>
              <a:t>|</a:t>
            </a:r>
            <a:r>
              <a:rPr sz="1650" b="0" spc="-25">
                <a:solidFill>
                  <a:srgbClr val="FFFFFF"/>
                </a:solidFill>
                <a:latin typeface="Open Sans Light"/>
                <a:cs typeface="Open Sans Light"/>
              </a:rPr>
              <a:t> </a:t>
            </a:r>
            <a:r>
              <a:rPr sz="1650" b="0" spc="-20">
                <a:solidFill>
                  <a:srgbClr val="FFFFFF"/>
                </a:solidFill>
                <a:latin typeface="Open Sans Light"/>
                <a:cs typeface="Open Sans Light"/>
              </a:rPr>
              <a:t>202</a:t>
            </a:r>
            <a:r>
              <a:rPr lang="en-US" sz="1650" b="0" spc="-20">
                <a:solidFill>
                  <a:srgbClr val="FFFFFF"/>
                </a:solidFill>
                <a:latin typeface="Open Sans Light"/>
                <a:cs typeface="Open Sans Light"/>
              </a:rPr>
              <a:t>5</a:t>
            </a:r>
            <a:endParaRPr sz="1650">
              <a:latin typeface="Open Sans Light"/>
              <a:cs typeface="Open Sans Light"/>
            </a:endParaRPr>
          </a:p>
        </p:txBody>
      </p:sp>
      <p:sp>
        <p:nvSpPr>
          <p:cNvPr id="29" name="object 29"/>
          <p:cNvSpPr txBox="1">
            <a:spLocks noGrp="1"/>
          </p:cNvSpPr>
          <p:nvPr>
            <p:ph type="title"/>
          </p:nvPr>
        </p:nvSpPr>
        <p:spPr>
          <a:xfrm>
            <a:off x="1118155" y="954129"/>
            <a:ext cx="6595745" cy="3288029"/>
          </a:xfrm>
          <a:prstGeom prst="rect">
            <a:avLst/>
          </a:prstGeom>
        </p:spPr>
        <p:txBody>
          <a:bodyPr vert="horz" wrap="square" lIns="0" tIns="64135" rIns="0" bIns="0" rtlCol="0">
            <a:spAutoFit/>
          </a:bodyPr>
          <a:lstStyle/>
          <a:p>
            <a:pPr marL="12700">
              <a:lnSpc>
                <a:spcPct val="100000"/>
              </a:lnSpc>
              <a:spcBef>
                <a:spcPts val="505"/>
              </a:spcBef>
            </a:pPr>
            <a:r>
              <a:rPr sz="5800" b="0" dirty="0">
                <a:latin typeface="Ubuntu Light"/>
                <a:cs typeface="Ubuntu Light"/>
              </a:rPr>
              <a:t>Chapter </a:t>
            </a:r>
            <a:r>
              <a:rPr sz="5800" b="0" spc="-25" dirty="0">
                <a:latin typeface="Ubuntu Light"/>
                <a:cs typeface="Ubuntu Light"/>
              </a:rPr>
              <a:t>#6</a:t>
            </a:r>
            <a:endParaRPr sz="5800" dirty="0">
              <a:latin typeface="Ubuntu Light"/>
              <a:cs typeface="Ubuntu Light"/>
            </a:endParaRPr>
          </a:p>
          <a:p>
            <a:pPr marL="12700" marR="13970">
              <a:lnSpc>
                <a:spcPct val="100299"/>
              </a:lnSpc>
              <a:spcBef>
                <a:spcPts val="505"/>
              </a:spcBef>
            </a:pPr>
            <a:r>
              <a:rPr sz="7400" spc="-80" dirty="0"/>
              <a:t>An</a:t>
            </a:r>
            <a:r>
              <a:rPr sz="7400" spc="-355" dirty="0"/>
              <a:t> </a:t>
            </a:r>
            <a:r>
              <a:rPr sz="7400" spc="-170" dirty="0"/>
              <a:t>Introduction</a:t>
            </a:r>
            <a:r>
              <a:rPr sz="7400" i="1" spc="-170" dirty="0"/>
              <a:t> </a:t>
            </a:r>
            <a:r>
              <a:rPr sz="7400" i="1" spc="-80" dirty="0"/>
              <a:t>to</a:t>
            </a:r>
            <a:r>
              <a:rPr sz="7400" i="1" spc="-365" dirty="0"/>
              <a:t> </a:t>
            </a:r>
            <a:r>
              <a:rPr sz="7400" i="1" spc="-35" dirty="0"/>
              <a:t>Bitcoin</a:t>
            </a:r>
            <a:endParaRPr sz="7400"/>
          </a:p>
        </p:txBody>
      </p:sp>
      <p:grpSp>
        <p:nvGrpSpPr>
          <p:cNvPr id="30" name="object 30"/>
          <p:cNvGrpSpPr/>
          <p:nvPr/>
        </p:nvGrpSpPr>
        <p:grpSpPr>
          <a:xfrm>
            <a:off x="0" y="8717756"/>
            <a:ext cx="5377815" cy="2590800"/>
            <a:chOff x="0" y="8717756"/>
            <a:chExt cx="5377815" cy="2590800"/>
          </a:xfrm>
        </p:grpSpPr>
        <p:pic>
          <p:nvPicPr>
            <p:cNvPr id="31" name="object 31"/>
            <p:cNvPicPr/>
            <p:nvPr/>
          </p:nvPicPr>
          <p:blipFill>
            <a:blip r:embed="rId20" cstate="print"/>
            <a:stretch>
              <a:fillRect/>
            </a:stretch>
          </p:blipFill>
          <p:spPr>
            <a:xfrm>
              <a:off x="0" y="8717756"/>
              <a:ext cx="4630612" cy="2590800"/>
            </a:xfrm>
            <a:prstGeom prst="rect">
              <a:avLst/>
            </a:prstGeom>
          </p:spPr>
        </p:pic>
        <p:sp>
          <p:nvSpPr>
            <p:cNvPr id="32" name="object 32"/>
            <p:cNvSpPr/>
            <p:nvPr/>
          </p:nvSpPr>
          <p:spPr>
            <a:xfrm>
              <a:off x="0" y="9177597"/>
              <a:ext cx="5320665" cy="2131060"/>
            </a:xfrm>
            <a:custGeom>
              <a:avLst/>
              <a:gdLst/>
              <a:ahLst/>
              <a:cxnLst/>
              <a:rect l="l" t="t" r="r" b="b"/>
              <a:pathLst>
                <a:path w="5320665" h="2131059">
                  <a:moveTo>
                    <a:pt x="2526500" y="2130958"/>
                  </a:moveTo>
                  <a:lnTo>
                    <a:pt x="2424201" y="2028659"/>
                  </a:lnTo>
                  <a:lnTo>
                    <a:pt x="2371572" y="1976031"/>
                  </a:lnTo>
                  <a:lnTo>
                    <a:pt x="633704" y="1976031"/>
                  </a:lnTo>
                  <a:lnTo>
                    <a:pt x="628332" y="1981403"/>
                  </a:lnTo>
                  <a:lnTo>
                    <a:pt x="549021" y="1902155"/>
                  </a:lnTo>
                  <a:lnTo>
                    <a:pt x="496341" y="1849539"/>
                  </a:lnTo>
                  <a:lnTo>
                    <a:pt x="26416" y="1849539"/>
                  </a:lnTo>
                  <a:lnTo>
                    <a:pt x="0" y="1875751"/>
                  </a:lnTo>
                  <a:lnTo>
                    <a:pt x="0" y="1949665"/>
                  </a:lnTo>
                  <a:lnTo>
                    <a:pt x="47180" y="1902155"/>
                  </a:lnTo>
                  <a:lnTo>
                    <a:pt x="474103" y="1902155"/>
                  </a:lnTo>
                  <a:lnTo>
                    <a:pt x="590892" y="2018868"/>
                  </a:lnTo>
                  <a:lnTo>
                    <a:pt x="478878" y="2130958"/>
                  </a:lnTo>
                  <a:lnTo>
                    <a:pt x="554062" y="2130958"/>
                  </a:lnTo>
                  <a:lnTo>
                    <a:pt x="628561" y="2056511"/>
                  </a:lnTo>
                  <a:lnTo>
                    <a:pt x="703072" y="2130958"/>
                  </a:lnTo>
                  <a:lnTo>
                    <a:pt x="778052" y="2130958"/>
                  </a:lnTo>
                  <a:lnTo>
                    <a:pt x="675640" y="2028659"/>
                  </a:lnTo>
                  <a:lnTo>
                    <a:pt x="2349830" y="2028659"/>
                  </a:lnTo>
                  <a:lnTo>
                    <a:pt x="2452141" y="2130958"/>
                  </a:lnTo>
                  <a:lnTo>
                    <a:pt x="2526500" y="2130958"/>
                  </a:lnTo>
                  <a:close/>
                </a:path>
                <a:path w="5320665" h="2131059">
                  <a:moveTo>
                    <a:pt x="4870412" y="2130958"/>
                  </a:moveTo>
                  <a:lnTo>
                    <a:pt x="4869916" y="2103767"/>
                  </a:lnTo>
                  <a:lnTo>
                    <a:pt x="4488472" y="2103767"/>
                  </a:lnTo>
                  <a:lnTo>
                    <a:pt x="4461294" y="2130958"/>
                  </a:lnTo>
                  <a:lnTo>
                    <a:pt x="4870412" y="2130958"/>
                  </a:lnTo>
                  <a:close/>
                </a:path>
                <a:path w="5320665" h="2131059">
                  <a:moveTo>
                    <a:pt x="4914404" y="1803831"/>
                  </a:moveTo>
                  <a:lnTo>
                    <a:pt x="4910175" y="1783334"/>
                  </a:lnTo>
                  <a:lnTo>
                    <a:pt x="4898707" y="1766430"/>
                  </a:lnTo>
                  <a:lnTo>
                    <a:pt x="4881867" y="1754949"/>
                  </a:lnTo>
                  <a:lnTo>
                    <a:pt x="4861522" y="1750707"/>
                  </a:lnTo>
                  <a:lnTo>
                    <a:pt x="4840541" y="1754936"/>
                  </a:lnTo>
                  <a:lnTo>
                    <a:pt x="4823777" y="1766366"/>
                  </a:lnTo>
                  <a:lnTo>
                    <a:pt x="4812677" y="1783130"/>
                  </a:lnTo>
                  <a:lnTo>
                    <a:pt x="4811103" y="1790979"/>
                  </a:lnTo>
                  <a:lnTo>
                    <a:pt x="4282376" y="1790979"/>
                  </a:lnTo>
                  <a:lnTo>
                    <a:pt x="3942219" y="2130958"/>
                  </a:lnTo>
                  <a:lnTo>
                    <a:pt x="3979773" y="2130958"/>
                  </a:lnTo>
                  <a:lnTo>
                    <a:pt x="4292752" y="1817179"/>
                  </a:lnTo>
                  <a:lnTo>
                    <a:pt x="4811280" y="1817179"/>
                  </a:lnTo>
                  <a:lnTo>
                    <a:pt x="4812665" y="1824367"/>
                  </a:lnTo>
                  <a:lnTo>
                    <a:pt x="4823650" y="1841474"/>
                  </a:lnTo>
                  <a:lnTo>
                    <a:pt x="4840109" y="1852980"/>
                  </a:lnTo>
                  <a:lnTo>
                    <a:pt x="4860518" y="1857184"/>
                  </a:lnTo>
                  <a:lnTo>
                    <a:pt x="4881448" y="1852980"/>
                  </a:lnTo>
                  <a:lnTo>
                    <a:pt x="4898580" y="1841538"/>
                  </a:lnTo>
                  <a:lnTo>
                    <a:pt x="4910163" y="1824570"/>
                  </a:lnTo>
                  <a:lnTo>
                    <a:pt x="4914404" y="1803831"/>
                  </a:lnTo>
                  <a:close/>
                </a:path>
                <a:path w="5320665" h="2131059">
                  <a:moveTo>
                    <a:pt x="5320068" y="1160945"/>
                  </a:moveTo>
                  <a:lnTo>
                    <a:pt x="5301793" y="1141653"/>
                  </a:lnTo>
                  <a:lnTo>
                    <a:pt x="5058664" y="1384312"/>
                  </a:lnTo>
                  <a:lnTo>
                    <a:pt x="3428517" y="1384312"/>
                  </a:lnTo>
                  <a:lnTo>
                    <a:pt x="3191179" y="1146873"/>
                  </a:lnTo>
                  <a:lnTo>
                    <a:pt x="3864368" y="1146873"/>
                  </a:lnTo>
                  <a:lnTo>
                    <a:pt x="3864368" y="1120686"/>
                  </a:lnTo>
                  <a:lnTo>
                    <a:pt x="3164509" y="1120203"/>
                  </a:lnTo>
                  <a:lnTo>
                    <a:pt x="2220861" y="176123"/>
                  </a:lnTo>
                  <a:lnTo>
                    <a:pt x="1294384" y="176885"/>
                  </a:lnTo>
                  <a:lnTo>
                    <a:pt x="1117955" y="495"/>
                  </a:lnTo>
                  <a:lnTo>
                    <a:pt x="0" y="0"/>
                  </a:lnTo>
                  <a:lnTo>
                    <a:pt x="0" y="26212"/>
                  </a:lnTo>
                  <a:lnTo>
                    <a:pt x="1107579" y="26212"/>
                  </a:lnTo>
                  <a:lnTo>
                    <a:pt x="1283487" y="202590"/>
                  </a:lnTo>
                  <a:lnTo>
                    <a:pt x="2209508" y="202590"/>
                  </a:lnTo>
                  <a:lnTo>
                    <a:pt x="3127260" y="1120178"/>
                  </a:lnTo>
                  <a:lnTo>
                    <a:pt x="2464968" y="1119708"/>
                  </a:lnTo>
                  <a:lnTo>
                    <a:pt x="2305685" y="1279067"/>
                  </a:lnTo>
                  <a:lnTo>
                    <a:pt x="1673364" y="1279067"/>
                  </a:lnTo>
                  <a:lnTo>
                    <a:pt x="1099680" y="706107"/>
                  </a:lnTo>
                  <a:lnTo>
                    <a:pt x="0" y="706107"/>
                  </a:lnTo>
                  <a:lnTo>
                    <a:pt x="0" y="732332"/>
                  </a:lnTo>
                  <a:lnTo>
                    <a:pt x="1089799" y="732332"/>
                  </a:lnTo>
                  <a:lnTo>
                    <a:pt x="1662988" y="1305242"/>
                  </a:lnTo>
                  <a:lnTo>
                    <a:pt x="2279523" y="1305242"/>
                  </a:lnTo>
                  <a:lnTo>
                    <a:pt x="1953056" y="1631886"/>
                  </a:lnTo>
                  <a:lnTo>
                    <a:pt x="119329" y="1631886"/>
                  </a:lnTo>
                  <a:lnTo>
                    <a:pt x="0" y="1751355"/>
                  </a:lnTo>
                  <a:lnTo>
                    <a:pt x="0" y="1789722"/>
                  </a:lnTo>
                  <a:lnTo>
                    <a:pt x="131191" y="1658810"/>
                  </a:lnTo>
                  <a:lnTo>
                    <a:pt x="1965413" y="1658810"/>
                  </a:lnTo>
                  <a:lnTo>
                    <a:pt x="2318270" y="1305242"/>
                  </a:lnTo>
                  <a:lnTo>
                    <a:pt x="2695232" y="1305242"/>
                  </a:lnTo>
                  <a:lnTo>
                    <a:pt x="3100921" y="1711413"/>
                  </a:lnTo>
                  <a:lnTo>
                    <a:pt x="3460902" y="1711413"/>
                  </a:lnTo>
                  <a:lnTo>
                    <a:pt x="3463340" y="1723605"/>
                  </a:lnTo>
                  <a:lnTo>
                    <a:pt x="3474745" y="1740738"/>
                  </a:lnTo>
                  <a:lnTo>
                    <a:pt x="3491712" y="1752358"/>
                  </a:lnTo>
                  <a:lnTo>
                    <a:pt x="3512553" y="1756638"/>
                  </a:lnTo>
                  <a:lnTo>
                    <a:pt x="3532898" y="1751825"/>
                  </a:lnTo>
                  <a:lnTo>
                    <a:pt x="3549294" y="1740217"/>
                  </a:lnTo>
                  <a:lnTo>
                    <a:pt x="3560419" y="1723224"/>
                  </a:lnTo>
                  <a:lnTo>
                    <a:pt x="3564928" y="1702295"/>
                  </a:lnTo>
                  <a:lnTo>
                    <a:pt x="3560343" y="1681759"/>
                  </a:lnTo>
                  <a:lnTo>
                    <a:pt x="3549091" y="1665033"/>
                  </a:lnTo>
                  <a:lnTo>
                    <a:pt x="3532670" y="1653781"/>
                  </a:lnTo>
                  <a:lnTo>
                    <a:pt x="3512553" y="1649653"/>
                  </a:lnTo>
                  <a:lnTo>
                    <a:pt x="3492106" y="1653654"/>
                  </a:lnTo>
                  <a:lnTo>
                    <a:pt x="3475101" y="1664728"/>
                  </a:lnTo>
                  <a:lnTo>
                    <a:pt x="3463480" y="1681556"/>
                  </a:lnTo>
                  <a:lnTo>
                    <a:pt x="3462718" y="1685251"/>
                  </a:lnTo>
                  <a:lnTo>
                    <a:pt x="3111296" y="1685251"/>
                  </a:lnTo>
                  <a:lnTo>
                    <a:pt x="2705608" y="1279067"/>
                  </a:lnTo>
                  <a:lnTo>
                    <a:pt x="2344394" y="1279067"/>
                  </a:lnTo>
                  <a:lnTo>
                    <a:pt x="2476335" y="1146873"/>
                  </a:lnTo>
                  <a:lnTo>
                    <a:pt x="3153968" y="1146873"/>
                  </a:lnTo>
                  <a:lnTo>
                    <a:pt x="3418636" y="1411490"/>
                  </a:lnTo>
                  <a:lnTo>
                    <a:pt x="5070043" y="1411490"/>
                  </a:lnTo>
                  <a:lnTo>
                    <a:pt x="5320068" y="1160945"/>
                  </a:lnTo>
                  <a:close/>
                </a:path>
              </a:pathLst>
            </a:custGeom>
            <a:solidFill>
              <a:srgbClr val="735C9A"/>
            </a:solidFill>
          </p:spPr>
          <p:txBody>
            <a:bodyPr wrap="square" lIns="0" tIns="0" rIns="0" bIns="0" rtlCol="0"/>
            <a:lstStyle/>
            <a:p>
              <a:endParaRPr/>
            </a:p>
          </p:txBody>
        </p:sp>
        <p:pic>
          <p:nvPicPr>
            <p:cNvPr id="33" name="object 33"/>
            <p:cNvPicPr/>
            <p:nvPr/>
          </p:nvPicPr>
          <p:blipFill>
            <a:blip r:embed="rId21" cstate="print"/>
            <a:stretch>
              <a:fillRect/>
            </a:stretch>
          </p:blipFill>
          <p:spPr>
            <a:xfrm>
              <a:off x="3361825" y="10510028"/>
              <a:ext cx="105755" cy="105724"/>
            </a:xfrm>
            <a:prstGeom prst="rect">
              <a:avLst/>
            </a:prstGeom>
          </p:spPr>
        </p:pic>
        <p:pic>
          <p:nvPicPr>
            <p:cNvPr id="34" name="object 34"/>
            <p:cNvPicPr/>
            <p:nvPr/>
          </p:nvPicPr>
          <p:blipFill>
            <a:blip r:embed="rId22" cstate="print"/>
            <a:stretch>
              <a:fillRect/>
            </a:stretch>
          </p:blipFill>
          <p:spPr>
            <a:xfrm>
              <a:off x="1066576" y="10973263"/>
              <a:ext cx="105253" cy="105494"/>
            </a:xfrm>
            <a:prstGeom prst="rect">
              <a:avLst/>
            </a:prstGeom>
          </p:spPr>
        </p:pic>
        <p:pic>
          <p:nvPicPr>
            <p:cNvPr id="35" name="object 35"/>
            <p:cNvPicPr/>
            <p:nvPr/>
          </p:nvPicPr>
          <p:blipFill>
            <a:blip r:embed="rId23" cstate="print"/>
            <a:stretch>
              <a:fillRect/>
            </a:stretch>
          </p:blipFill>
          <p:spPr>
            <a:xfrm>
              <a:off x="1609138" y="10419081"/>
              <a:ext cx="105242" cy="106248"/>
            </a:xfrm>
            <a:prstGeom prst="rect">
              <a:avLst/>
            </a:prstGeom>
          </p:spPr>
        </p:pic>
        <p:sp>
          <p:nvSpPr>
            <p:cNvPr id="36" name="object 36"/>
            <p:cNvSpPr/>
            <p:nvPr/>
          </p:nvSpPr>
          <p:spPr>
            <a:xfrm>
              <a:off x="1041379" y="9856529"/>
              <a:ext cx="107314" cy="106680"/>
            </a:xfrm>
            <a:custGeom>
              <a:avLst/>
              <a:gdLst/>
              <a:ahLst/>
              <a:cxnLst/>
              <a:rect l="l" t="t" r="r" b="b"/>
              <a:pathLst>
                <a:path w="107315" h="106679">
                  <a:moveTo>
                    <a:pt x="53862" y="0"/>
                  </a:moveTo>
                  <a:lnTo>
                    <a:pt x="33288" y="4100"/>
                  </a:lnTo>
                  <a:lnTo>
                    <a:pt x="16372" y="15381"/>
                  </a:lnTo>
                  <a:lnTo>
                    <a:pt x="4736" y="32317"/>
                  </a:lnTo>
                  <a:lnTo>
                    <a:pt x="0" y="53380"/>
                  </a:lnTo>
                  <a:lnTo>
                    <a:pt x="4728" y="73863"/>
                  </a:lnTo>
                  <a:lnTo>
                    <a:pt x="16309" y="90757"/>
                  </a:lnTo>
                  <a:lnTo>
                    <a:pt x="33076" y="102235"/>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p:spPr>
          <p:txBody>
            <a:bodyPr wrap="square" lIns="0" tIns="0" rIns="0" bIns="0" rtlCol="0"/>
            <a:lstStyle/>
            <a:p>
              <a:endParaRPr/>
            </a:p>
          </p:txBody>
        </p:sp>
        <p:pic>
          <p:nvPicPr>
            <p:cNvPr id="37" name="object 37"/>
            <p:cNvPicPr/>
            <p:nvPr/>
          </p:nvPicPr>
          <p:blipFill>
            <a:blip r:embed="rId24" cstate="print"/>
            <a:stretch>
              <a:fillRect/>
            </a:stretch>
          </p:blipFill>
          <p:spPr>
            <a:xfrm>
              <a:off x="5271137" y="10271089"/>
              <a:ext cx="106269" cy="106499"/>
            </a:xfrm>
            <a:prstGeom prst="rect">
              <a:avLst/>
            </a:prstGeom>
          </p:spPr>
        </p:pic>
        <p:sp>
          <p:nvSpPr>
            <p:cNvPr id="38" name="object 38"/>
            <p:cNvSpPr/>
            <p:nvPr/>
          </p:nvSpPr>
          <p:spPr>
            <a:xfrm>
              <a:off x="159842" y="10261999"/>
              <a:ext cx="3748404" cy="349250"/>
            </a:xfrm>
            <a:custGeom>
              <a:avLst/>
              <a:gdLst/>
              <a:ahLst/>
              <a:cxnLst/>
              <a:rect l="l" t="t" r="r" b="b"/>
              <a:pathLst>
                <a:path w="3748404" h="349250">
                  <a:moveTo>
                    <a:pt x="106248" y="296443"/>
                  </a:moveTo>
                  <a:lnTo>
                    <a:pt x="102006" y="275666"/>
                  </a:lnTo>
                  <a:lnTo>
                    <a:pt x="90551" y="258800"/>
                  </a:lnTo>
                  <a:lnTo>
                    <a:pt x="73710" y="247357"/>
                  </a:lnTo>
                  <a:lnTo>
                    <a:pt x="53352" y="242824"/>
                  </a:lnTo>
                  <a:lnTo>
                    <a:pt x="32512" y="247142"/>
                  </a:lnTo>
                  <a:lnTo>
                    <a:pt x="15557" y="258800"/>
                  </a:lnTo>
                  <a:lnTo>
                    <a:pt x="4165" y="275869"/>
                  </a:lnTo>
                  <a:lnTo>
                    <a:pt x="0" y="296443"/>
                  </a:lnTo>
                  <a:lnTo>
                    <a:pt x="4165" y="316445"/>
                  </a:lnTo>
                  <a:lnTo>
                    <a:pt x="15557" y="333235"/>
                  </a:lnTo>
                  <a:lnTo>
                    <a:pt x="32512" y="344779"/>
                  </a:lnTo>
                  <a:lnTo>
                    <a:pt x="53352" y="349072"/>
                  </a:lnTo>
                  <a:lnTo>
                    <a:pt x="73710" y="344779"/>
                  </a:lnTo>
                  <a:lnTo>
                    <a:pt x="90551" y="333235"/>
                  </a:lnTo>
                  <a:lnTo>
                    <a:pt x="102006" y="316445"/>
                  </a:lnTo>
                  <a:lnTo>
                    <a:pt x="106248" y="296443"/>
                  </a:lnTo>
                  <a:close/>
                </a:path>
                <a:path w="3748404" h="349250">
                  <a:moveTo>
                    <a:pt x="3747986" y="53314"/>
                  </a:moveTo>
                  <a:lnTo>
                    <a:pt x="3743985" y="32689"/>
                  </a:lnTo>
                  <a:lnTo>
                    <a:pt x="3732987" y="15722"/>
                  </a:lnTo>
                  <a:lnTo>
                    <a:pt x="3716528" y="4229"/>
                  </a:lnTo>
                  <a:lnTo>
                    <a:pt x="3696131" y="0"/>
                  </a:lnTo>
                  <a:lnTo>
                    <a:pt x="3675215" y="4737"/>
                  </a:lnTo>
                  <a:lnTo>
                    <a:pt x="3658133" y="16179"/>
                  </a:lnTo>
                  <a:lnTo>
                    <a:pt x="3646703" y="32854"/>
                  </a:lnTo>
                  <a:lnTo>
                    <a:pt x="3642741" y="53314"/>
                  </a:lnTo>
                  <a:lnTo>
                    <a:pt x="3646919" y="74231"/>
                  </a:lnTo>
                  <a:lnTo>
                    <a:pt x="3658324" y="91084"/>
                  </a:lnTo>
                  <a:lnTo>
                    <a:pt x="3675278" y="102336"/>
                  </a:lnTo>
                  <a:lnTo>
                    <a:pt x="3696131" y="106438"/>
                  </a:lnTo>
                  <a:lnTo>
                    <a:pt x="3716667" y="102336"/>
                  </a:lnTo>
                  <a:lnTo>
                    <a:pt x="3733381" y="91084"/>
                  </a:lnTo>
                  <a:lnTo>
                    <a:pt x="3744417" y="74231"/>
                  </a:lnTo>
                  <a:lnTo>
                    <a:pt x="3747986" y="53314"/>
                  </a:lnTo>
                  <a:close/>
                </a:path>
              </a:pathLst>
            </a:custGeom>
            <a:solidFill>
              <a:srgbClr val="735C9A"/>
            </a:solidFill>
          </p:spPr>
          <p:txBody>
            <a:bodyPr wrap="square" lIns="0" tIns="0" rIns="0" bIns="0" rtlCol="0"/>
            <a:lstStyle/>
            <a:p>
              <a:endParaRPr/>
            </a:p>
          </p:txBody>
        </p:sp>
        <p:pic>
          <p:nvPicPr>
            <p:cNvPr id="39" name="object 39"/>
            <p:cNvPicPr/>
            <p:nvPr/>
          </p:nvPicPr>
          <p:blipFill>
            <a:blip r:embed="rId25" cstate="print"/>
            <a:stretch>
              <a:fillRect/>
            </a:stretch>
          </p:blipFill>
          <p:spPr>
            <a:xfrm>
              <a:off x="1907096" y="10768945"/>
              <a:ext cx="104761" cy="106719"/>
            </a:xfrm>
            <a:prstGeom prst="rect">
              <a:avLst/>
            </a:prstGeom>
          </p:spPr>
        </p:pic>
        <p:pic>
          <p:nvPicPr>
            <p:cNvPr id="40" name="object 40"/>
            <p:cNvPicPr/>
            <p:nvPr/>
          </p:nvPicPr>
          <p:blipFill>
            <a:blip r:embed="rId26" cstate="print"/>
            <a:stretch>
              <a:fillRect/>
            </a:stretch>
          </p:blipFill>
          <p:spPr>
            <a:xfrm>
              <a:off x="4803703" y="11228723"/>
              <a:ext cx="150738" cy="79833"/>
            </a:xfrm>
            <a:prstGeom prst="rect">
              <a:avLst/>
            </a:prstGeom>
          </p:spPr>
        </p:pic>
        <p:sp>
          <p:nvSpPr>
            <p:cNvPr id="41" name="object 41"/>
            <p:cNvSpPr/>
            <p:nvPr/>
          </p:nvSpPr>
          <p:spPr>
            <a:xfrm>
              <a:off x="91643" y="9779463"/>
              <a:ext cx="4950460" cy="1529715"/>
            </a:xfrm>
            <a:custGeom>
              <a:avLst/>
              <a:gdLst/>
              <a:ahLst/>
              <a:cxnLst/>
              <a:rect l="l" t="t" r="r" b="b"/>
              <a:pathLst>
                <a:path w="4950460" h="1529715">
                  <a:moveTo>
                    <a:pt x="250024" y="782447"/>
                  </a:moveTo>
                  <a:lnTo>
                    <a:pt x="239737" y="734669"/>
                  </a:lnTo>
                  <a:lnTo>
                    <a:pt x="228295" y="717867"/>
                  </a:lnTo>
                  <a:lnTo>
                    <a:pt x="228295" y="782447"/>
                  </a:lnTo>
                  <a:lnTo>
                    <a:pt x="220306" y="822350"/>
                  </a:lnTo>
                  <a:lnTo>
                    <a:pt x="220205" y="822858"/>
                  </a:lnTo>
                  <a:lnTo>
                    <a:pt x="198081" y="855662"/>
                  </a:lnTo>
                  <a:lnTo>
                    <a:pt x="165125" y="877671"/>
                  </a:lnTo>
                  <a:lnTo>
                    <a:pt x="124510" y="885723"/>
                  </a:lnTo>
                  <a:lnTo>
                    <a:pt x="84620"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04"/>
                  </a:lnTo>
                  <a:lnTo>
                    <a:pt x="9728" y="734504"/>
                  </a:lnTo>
                  <a:lnTo>
                    <a:pt x="0" y="782447"/>
                  </a:lnTo>
                  <a:lnTo>
                    <a:pt x="9728" y="830961"/>
                  </a:lnTo>
                  <a:lnTo>
                    <a:pt x="36385" y="870712"/>
                  </a:lnTo>
                  <a:lnTo>
                    <a:pt x="76098" y="897585"/>
                  </a:lnTo>
                  <a:lnTo>
                    <a:pt x="125018" y="907465"/>
                  </a:lnTo>
                  <a:lnTo>
                    <a:pt x="173532" y="897763"/>
                  </a:lnTo>
                  <a:lnTo>
                    <a:pt x="191541" y="885723"/>
                  </a:lnTo>
                  <a:lnTo>
                    <a:pt x="213283" y="871169"/>
                  </a:lnTo>
                  <a:lnTo>
                    <a:pt x="240157" y="831469"/>
                  </a:lnTo>
                  <a:lnTo>
                    <a:pt x="250024" y="782447"/>
                  </a:lnTo>
                  <a:close/>
                </a:path>
                <a:path w="4950460" h="1529715">
                  <a:moveTo>
                    <a:pt x="1134046" y="123774"/>
                  </a:moveTo>
                  <a:lnTo>
                    <a:pt x="1124331" y="75984"/>
                  </a:lnTo>
                  <a:lnTo>
                    <a:pt x="1124242" y="75552"/>
                  </a:lnTo>
                  <a:lnTo>
                    <a:pt x="1111808" y="57162"/>
                  </a:lnTo>
                  <a:lnTo>
                    <a:pt x="1111808" y="123774"/>
                  </a:lnTo>
                  <a:lnTo>
                    <a:pt x="1104226" y="163969"/>
                  </a:lnTo>
                  <a:lnTo>
                    <a:pt x="1082281" y="196519"/>
                  </a:lnTo>
                  <a:lnTo>
                    <a:pt x="1049401" y="218313"/>
                  </a:lnTo>
                  <a:lnTo>
                    <a:pt x="1009027" y="226275"/>
                  </a:lnTo>
                  <a:lnTo>
                    <a:pt x="969124" y="218960"/>
                  </a:lnTo>
                  <a:lnTo>
                    <a:pt x="936256" y="197218"/>
                  </a:lnTo>
                  <a:lnTo>
                    <a:pt x="913968" y="164680"/>
                  </a:lnTo>
                  <a:lnTo>
                    <a:pt x="905751" y="124980"/>
                  </a:lnTo>
                  <a:lnTo>
                    <a:pt x="913968" y="84620"/>
                  </a:lnTo>
                  <a:lnTo>
                    <a:pt x="936256" y="51460"/>
                  </a:lnTo>
                  <a:lnTo>
                    <a:pt x="969124" y="29006"/>
                  </a:lnTo>
                  <a:lnTo>
                    <a:pt x="1009027" y="20751"/>
                  </a:lnTo>
                  <a:lnTo>
                    <a:pt x="1049286" y="29006"/>
                  </a:lnTo>
                  <a:lnTo>
                    <a:pt x="1081913" y="51308"/>
                  </a:lnTo>
                  <a:lnTo>
                    <a:pt x="1103807" y="84112"/>
                  </a:lnTo>
                  <a:lnTo>
                    <a:pt x="1111808" y="123774"/>
                  </a:lnTo>
                  <a:lnTo>
                    <a:pt x="1111808" y="57162"/>
                  </a:lnTo>
                  <a:lnTo>
                    <a:pt x="1097534" y="36029"/>
                  </a:lnTo>
                  <a:lnTo>
                    <a:pt x="1074801" y="20751"/>
                  </a:lnTo>
                  <a:lnTo>
                    <a:pt x="1057948" y="9436"/>
                  </a:lnTo>
                  <a:lnTo>
                    <a:pt x="1009510" y="0"/>
                  </a:lnTo>
                  <a:lnTo>
                    <a:pt x="961021" y="9855"/>
                  </a:lnTo>
                  <a:lnTo>
                    <a:pt x="921372" y="36588"/>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w="4950460" h="1529715">
                  <a:moveTo>
                    <a:pt x="3552812" y="1097203"/>
                  </a:moveTo>
                  <a:lnTo>
                    <a:pt x="3543604" y="1048727"/>
                  </a:lnTo>
                  <a:lnTo>
                    <a:pt x="3543516" y="1048308"/>
                  </a:lnTo>
                  <a:lnTo>
                    <a:pt x="3531578" y="1030389"/>
                  </a:lnTo>
                  <a:lnTo>
                    <a:pt x="3531578" y="1097203"/>
                  </a:lnTo>
                  <a:lnTo>
                    <a:pt x="3523500" y="1137589"/>
                  </a:lnTo>
                  <a:lnTo>
                    <a:pt x="3501504" y="1170305"/>
                  </a:lnTo>
                  <a:lnTo>
                    <a:pt x="3468840" y="1192225"/>
                  </a:lnTo>
                  <a:lnTo>
                    <a:pt x="3428809" y="1200226"/>
                  </a:lnTo>
                  <a:lnTo>
                    <a:pt x="3388614" y="1192225"/>
                  </a:lnTo>
                  <a:lnTo>
                    <a:pt x="3355606" y="1170305"/>
                  </a:lnTo>
                  <a:lnTo>
                    <a:pt x="3333242" y="1137589"/>
                  </a:lnTo>
                  <a:lnTo>
                    <a:pt x="3325012" y="1097203"/>
                  </a:lnTo>
                  <a:lnTo>
                    <a:pt x="3333242" y="1056970"/>
                  </a:lnTo>
                  <a:lnTo>
                    <a:pt x="3355606" y="1024318"/>
                  </a:lnTo>
                  <a:lnTo>
                    <a:pt x="3388614" y="1002423"/>
                  </a:lnTo>
                  <a:lnTo>
                    <a:pt x="3428809" y="994422"/>
                  </a:lnTo>
                  <a:lnTo>
                    <a:pt x="3469309" y="1002423"/>
                  </a:lnTo>
                  <a:lnTo>
                    <a:pt x="3502050" y="1024318"/>
                  </a:lnTo>
                  <a:lnTo>
                    <a:pt x="3523856" y="1056970"/>
                  </a:lnTo>
                  <a:lnTo>
                    <a:pt x="3531578" y="1097203"/>
                  </a:lnTo>
                  <a:lnTo>
                    <a:pt x="3531578" y="1030389"/>
                  </a:lnTo>
                  <a:lnTo>
                    <a:pt x="3516947" y="1008418"/>
                  </a:lnTo>
                  <a:lnTo>
                    <a:pt x="3496297" y="994422"/>
                  </a:lnTo>
                  <a:lnTo>
                    <a:pt x="3477298" y="981544"/>
                  </a:lnTo>
                  <a:lnTo>
                    <a:pt x="3428809" y="971689"/>
                  </a:lnTo>
                  <a:lnTo>
                    <a:pt x="3380486" y="981684"/>
                  </a:lnTo>
                  <a:lnTo>
                    <a:pt x="3341128" y="1008786"/>
                  </a:lnTo>
                  <a:lnTo>
                    <a:pt x="3314484" y="1048727"/>
                  </a:lnTo>
                  <a:lnTo>
                    <a:pt x="3304286" y="1097203"/>
                  </a:lnTo>
                  <a:lnTo>
                    <a:pt x="3314547" y="1145019"/>
                  </a:lnTo>
                  <a:lnTo>
                    <a:pt x="3341319" y="1184541"/>
                  </a:lnTo>
                  <a:lnTo>
                    <a:pt x="3380702" y="1211643"/>
                  </a:lnTo>
                  <a:lnTo>
                    <a:pt x="3428809" y="1222222"/>
                  </a:lnTo>
                  <a:lnTo>
                    <a:pt x="3477158" y="1212354"/>
                  </a:lnTo>
                  <a:lnTo>
                    <a:pt x="3494938" y="1200226"/>
                  </a:lnTo>
                  <a:lnTo>
                    <a:pt x="3516566" y="1185481"/>
                  </a:lnTo>
                  <a:lnTo>
                    <a:pt x="3543096" y="1145717"/>
                  </a:lnTo>
                  <a:lnTo>
                    <a:pt x="3552812" y="1097203"/>
                  </a:lnTo>
                  <a:close/>
                </a:path>
                <a:path w="4950460" h="1529715">
                  <a:moveTo>
                    <a:pt x="3898722" y="536359"/>
                  </a:moveTo>
                  <a:lnTo>
                    <a:pt x="3888854" y="488149"/>
                  </a:lnTo>
                  <a:lnTo>
                    <a:pt x="3876967" y="470509"/>
                  </a:lnTo>
                  <a:lnTo>
                    <a:pt x="3876967" y="536359"/>
                  </a:lnTo>
                  <a:lnTo>
                    <a:pt x="3868902" y="576795"/>
                  </a:lnTo>
                  <a:lnTo>
                    <a:pt x="3846893" y="609866"/>
                  </a:lnTo>
                  <a:lnTo>
                    <a:pt x="3814229" y="632193"/>
                  </a:lnTo>
                  <a:lnTo>
                    <a:pt x="3774198" y="640384"/>
                  </a:lnTo>
                  <a:lnTo>
                    <a:pt x="3733584" y="631875"/>
                  </a:lnTo>
                  <a:lnTo>
                    <a:pt x="3700615" y="609587"/>
                  </a:lnTo>
                  <a:lnTo>
                    <a:pt x="3678555" y="576795"/>
                  </a:lnTo>
                  <a:lnTo>
                    <a:pt x="3670401" y="536359"/>
                  </a:lnTo>
                  <a:lnTo>
                    <a:pt x="3678491" y="496709"/>
                  </a:lnTo>
                  <a:lnTo>
                    <a:pt x="3700615" y="463918"/>
                  </a:lnTo>
                  <a:lnTo>
                    <a:pt x="3733584" y="441579"/>
                  </a:lnTo>
                  <a:lnTo>
                    <a:pt x="3774198" y="433336"/>
                  </a:lnTo>
                  <a:lnTo>
                    <a:pt x="3813797" y="441579"/>
                  </a:lnTo>
                  <a:lnTo>
                    <a:pt x="3846512" y="463918"/>
                  </a:lnTo>
                  <a:lnTo>
                    <a:pt x="3868750" y="496709"/>
                  </a:lnTo>
                  <a:lnTo>
                    <a:pt x="3876967" y="536359"/>
                  </a:lnTo>
                  <a:lnTo>
                    <a:pt x="3876967" y="470509"/>
                  </a:lnTo>
                  <a:lnTo>
                    <a:pt x="3862044" y="448360"/>
                  </a:lnTo>
                  <a:lnTo>
                    <a:pt x="3840061" y="433336"/>
                  </a:lnTo>
                  <a:lnTo>
                    <a:pt x="3822433" y="421297"/>
                  </a:lnTo>
                  <a:lnTo>
                    <a:pt x="3774198" y="411314"/>
                  </a:lnTo>
                  <a:lnTo>
                    <a:pt x="3725405" y="421297"/>
                  </a:lnTo>
                  <a:lnTo>
                    <a:pt x="3685514" y="448360"/>
                  </a:lnTo>
                  <a:lnTo>
                    <a:pt x="3658590" y="488149"/>
                  </a:lnTo>
                  <a:lnTo>
                    <a:pt x="3648710" y="536359"/>
                  </a:lnTo>
                  <a:lnTo>
                    <a:pt x="3658451" y="584847"/>
                  </a:lnTo>
                  <a:lnTo>
                    <a:pt x="3685133" y="624522"/>
                  </a:lnTo>
                  <a:lnTo>
                    <a:pt x="3724973" y="651306"/>
                  </a:lnTo>
                  <a:lnTo>
                    <a:pt x="3774198" y="661136"/>
                  </a:lnTo>
                  <a:lnTo>
                    <a:pt x="3822001" y="651306"/>
                  </a:lnTo>
                  <a:lnTo>
                    <a:pt x="3838156" y="640384"/>
                  </a:lnTo>
                  <a:lnTo>
                    <a:pt x="3861651" y="624522"/>
                  </a:lnTo>
                  <a:lnTo>
                    <a:pt x="3888714" y="584847"/>
                  </a:lnTo>
                  <a:lnTo>
                    <a:pt x="3898722" y="536359"/>
                  </a:lnTo>
                  <a:close/>
                </a:path>
                <a:path w="4950460" h="1529715">
                  <a:moveTo>
                    <a:pt x="4870691" y="1195793"/>
                  </a:moveTo>
                  <a:lnTo>
                    <a:pt x="4862284" y="1154544"/>
                  </a:lnTo>
                  <a:lnTo>
                    <a:pt x="4852416" y="1139812"/>
                  </a:lnTo>
                  <a:lnTo>
                    <a:pt x="4852416" y="1195793"/>
                  </a:lnTo>
                  <a:lnTo>
                    <a:pt x="4845545" y="1229677"/>
                  </a:lnTo>
                  <a:lnTo>
                    <a:pt x="4826762" y="1257490"/>
                  </a:lnTo>
                  <a:lnTo>
                    <a:pt x="4798707" y="1276388"/>
                  </a:lnTo>
                  <a:lnTo>
                    <a:pt x="4798466" y="1276388"/>
                  </a:lnTo>
                  <a:lnTo>
                    <a:pt x="4764430" y="1283246"/>
                  </a:lnTo>
                  <a:lnTo>
                    <a:pt x="4730407" y="1276388"/>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812"/>
                  </a:lnTo>
                  <a:lnTo>
                    <a:pt x="4839424" y="1120394"/>
                  </a:lnTo>
                  <a:lnTo>
                    <a:pt x="4822241" y="1108570"/>
                  </a:lnTo>
                  <a:lnTo>
                    <a:pt x="4805642" y="1097140"/>
                  </a:lnTo>
                  <a:lnTo>
                    <a:pt x="4764430" y="1088542"/>
                  </a:lnTo>
                  <a:lnTo>
                    <a:pt x="4723612" y="1097140"/>
                  </a:lnTo>
                  <a:lnTo>
                    <a:pt x="4690135" y="1120394"/>
                  </a:lnTo>
                  <a:lnTo>
                    <a:pt x="4667504" y="1154544"/>
                  </a:lnTo>
                  <a:lnTo>
                    <a:pt x="4659185" y="1195793"/>
                  </a:lnTo>
                  <a:lnTo>
                    <a:pt x="4667021" y="1236916"/>
                  </a:lnTo>
                  <a:lnTo>
                    <a:pt x="4689576" y="1270520"/>
                  </a:lnTo>
                  <a:lnTo>
                    <a:pt x="4723257" y="1293202"/>
                  </a:lnTo>
                  <a:lnTo>
                    <a:pt x="4764430" y="1301521"/>
                  </a:lnTo>
                  <a:lnTo>
                    <a:pt x="4805642" y="1293202"/>
                  </a:lnTo>
                  <a:lnTo>
                    <a:pt x="4820475" y="1283246"/>
                  </a:lnTo>
                  <a:lnTo>
                    <a:pt x="4839424" y="1270520"/>
                  </a:lnTo>
                  <a:lnTo>
                    <a:pt x="4862284" y="1236916"/>
                  </a:lnTo>
                  <a:lnTo>
                    <a:pt x="4870691" y="1195793"/>
                  </a:lnTo>
                  <a:close/>
                </a:path>
                <a:path w="4950460" h="1529715">
                  <a:moveTo>
                    <a:pt x="4950231" y="1516240"/>
                  </a:moveTo>
                  <a:lnTo>
                    <a:pt x="4944707" y="1472018"/>
                  </a:lnTo>
                  <a:lnTo>
                    <a:pt x="4944630" y="1471358"/>
                  </a:lnTo>
                  <a:lnTo>
                    <a:pt x="4927917" y="1431163"/>
                  </a:lnTo>
                  <a:lnTo>
                    <a:pt x="4901755" y="1397203"/>
                  </a:lnTo>
                  <a:lnTo>
                    <a:pt x="4875085" y="1376641"/>
                  </a:lnTo>
                  <a:lnTo>
                    <a:pt x="4867808" y="1371028"/>
                  </a:lnTo>
                  <a:lnTo>
                    <a:pt x="4827727" y="1354188"/>
                  </a:lnTo>
                  <a:lnTo>
                    <a:pt x="4783188" y="1348232"/>
                  </a:lnTo>
                  <a:lnTo>
                    <a:pt x="4738065" y="1354188"/>
                  </a:lnTo>
                  <a:lnTo>
                    <a:pt x="4738509" y="1354188"/>
                  </a:lnTo>
                  <a:lnTo>
                    <a:pt x="4698568" y="1371028"/>
                  </a:lnTo>
                  <a:lnTo>
                    <a:pt x="4664735" y="1397203"/>
                  </a:lnTo>
                  <a:lnTo>
                    <a:pt x="4638573" y="1431163"/>
                  </a:lnTo>
                  <a:lnTo>
                    <a:pt x="4621695" y="1471358"/>
                  </a:lnTo>
                  <a:lnTo>
                    <a:pt x="4615700" y="1516240"/>
                  </a:lnTo>
                  <a:lnTo>
                    <a:pt x="4617453" y="1529092"/>
                  </a:lnTo>
                  <a:lnTo>
                    <a:pt x="4646460" y="1529092"/>
                  </a:lnTo>
                  <a:lnTo>
                    <a:pt x="4644352" y="1516240"/>
                  </a:lnTo>
                  <a:lnTo>
                    <a:pt x="4651489" y="1472018"/>
                  </a:lnTo>
                  <a:lnTo>
                    <a:pt x="4671314" y="1433690"/>
                  </a:lnTo>
                  <a:lnTo>
                    <a:pt x="4701451" y="1403502"/>
                  </a:lnTo>
                  <a:lnTo>
                    <a:pt x="4739525" y="1383741"/>
                  </a:lnTo>
                  <a:lnTo>
                    <a:pt x="4783188" y="1376641"/>
                  </a:lnTo>
                  <a:lnTo>
                    <a:pt x="4827295" y="1383741"/>
                  </a:lnTo>
                  <a:lnTo>
                    <a:pt x="4865560" y="1403502"/>
                  </a:lnTo>
                  <a:lnTo>
                    <a:pt x="4895710" y="1433690"/>
                  </a:lnTo>
                  <a:lnTo>
                    <a:pt x="4915459" y="1472018"/>
                  </a:lnTo>
                  <a:lnTo>
                    <a:pt x="4922545" y="1516240"/>
                  </a:lnTo>
                  <a:lnTo>
                    <a:pt x="4920450" y="1529092"/>
                  </a:lnTo>
                  <a:lnTo>
                    <a:pt x="4948479" y="1529092"/>
                  </a:lnTo>
                  <a:lnTo>
                    <a:pt x="4950231" y="1516240"/>
                  </a:lnTo>
                  <a:close/>
                </a:path>
              </a:pathLst>
            </a:custGeom>
            <a:solidFill>
              <a:srgbClr val="735C9A"/>
            </a:solidFill>
          </p:spPr>
          <p:txBody>
            <a:bodyPr wrap="square" lIns="0" tIns="0" rIns="0" bIns="0" rtlCol="0"/>
            <a:lstStyle/>
            <a:p>
              <a:endParaRPr/>
            </a:p>
          </p:txBody>
        </p:sp>
      </p:grpSp>
      <p:sp>
        <p:nvSpPr>
          <p:cNvPr id="42" name="object 42"/>
          <p:cNvSpPr txBox="1"/>
          <p:nvPr/>
        </p:nvSpPr>
        <p:spPr>
          <a:xfrm>
            <a:off x="1746408" y="4446499"/>
            <a:ext cx="8053705" cy="4187685"/>
          </a:xfrm>
          <a:prstGeom prst="rect">
            <a:avLst/>
          </a:prstGeom>
        </p:spPr>
        <p:txBody>
          <a:bodyPr vert="horz" wrap="square" lIns="0" tIns="70485" rIns="0" bIns="0" rtlCol="0">
            <a:spAutoFit/>
          </a:bodyPr>
          <a:lstStyle/>
          <a:p>
            <a:pPr marL="12700" lvl="1">
              <a:lnSpc>
                <a:spcPct val="100000"/>
              </a:lnSpc>
              <a:spcBef>
                <a:spcPts val="555"/>
              </a:spcBef>
              <a:tabLst>
                <a:tab pos="507365" algn="l"/>
              </a:tabLst>
            </a:pPr>
            <a:r>
              <a:rPr lang="en-US" sz="2300" b="1" dirty="0">
                <a:solidFill>
                  <a:srgbClr val="FFFFFF"/>
                </a:solidFill>
                <a:latin typeface="Open Sans"/>
                <a:cs typeface="Open Sans"/>
              </a:rPr>
              <a:t>6.0</a:t>
            </a:r>
            <a:r>
              <a:rPr lang="en-US" sz="2300" dirty="0">
                <a:solidFill>
                  <a:srgbClr val="FFFFFF"/>
                </a:solidFill>
                <a:latin typeface="Open Sans"/>
                <a:cs typeface="Open Sans"/>
              </a:rPr>
              <a:t> </a:t>
            </a:r>
            <a:r>
              <a:rPr sz="2300" dirty="0">
                <a:solidFill>
                  <a:srgbClr val="FFFFFF"/>
                </a:solidFill>
                <a:latin typeface="Open Sans"/>
                <a:cs typeface="Open Sans"/>
              </a:rPr>
              <a:t>Satoshi</a:t>
            </a:r>
            <a:r>
              <a:rPr sz="2300" spc="-5" dirty="0">
                <a:solidFill>
                  <a:srgbClr val="FFFFFF"/>
                </a:solidFill>
                <a:latin typeface="Open Sans"/>
                <a:cs typeface="Open Sans"/>
              </a:rPr>
              <a:t> </a:t>
            </a:r>
            <a:r>
              <a:rPr sz="2300" dirty="0">
                <a:solidFill>
                  <a:srgbClr val="FFFFFF"/>
                </a:solidFill>
                <a:latin typeface="Open Sans"/>
                <a:cs typeface="Open Sans"/>
              </a:rPr>
              <a:t>Nakamoto and the</a:t>
            </a:r>
            <a:r>
              <a:rPr sz="2300" spc="-5" dirty="0">
                <a:solidFill>
                  <a:srgbClr val="FFFFFF"/>
                </a:solidFill>
                <a:latin typeface="Open Sans"/>
                <a:cs typeface="Open Sans"/>
              </a:rPr>
              <a:t> </a:t>
            </a:r>
            <a:r>
              <a:rPr sz="2300" dirty="0">
                <a:solidFill>
                  <a:srgbClr val="FFFFFF"/>
                </a:solidFill>
                <a:latin typeface="Open Sans"/>
                <a:cs typeface="Open Sans"/>
              </a:rPr>
              <a:t>creation of </a:t>
            </a:r>
            <a:r>
              <a:rPr sz="2300" spc="-10" dirty="0">
                <a:solidFill>
                  <a:srgbClr val="FFFFFF"/>
                </a:solidFill>
                <a:latin typeface="Open Sans"/>
                <a:cs typeface="Open Sans"/>
              </a:rPr>
              <a:t>Bitcoin</a:t>
            </a:r>
            <a:endParaRPr sz="2300" dirty="0">
              <a:latin typeface="Open Sans"/>
              <a:cs typeface="Open Sans"/>
            </a:endParaRPr>
          </a:p>
          <a:p>
            <a:pPr marL="12700" lvl="1">
              <a:lnSpc>
                <a:spcPct val="100000"/>
              </a:lnSpc>
              <a:spcBef>
                <a:spcPts val="455"/>
              </a:spcBef>
              <a:tabLst>
                <a:tab pos="507365" algn="l"/>
              </a:tabLst>
            </a:pPr>
            <a:r>
              <a:rPr lang="en-US" sz="2300" b="1" dirty="0">
                <a:solidFill>
                  <a:srgbClr val="FFFFFF"/>
                </a:solidFill>
                <a:latin typeface="Open Sans"/>
                <a:cs typeface="Open Sans"/>
              </a:rPr>
              <a:t>6.1</a:t>
            </a:r>
            <a:r>
              <a:rPr lang="en-US" sz="2300" dirty="0">
                <a:solidFill>
                  <a:srgbClr val="FFFFFF"/>
                </a:solidFill>
                <a:latin typeface="Open Sans"/>
                <a:cs typeface="Open Sans"/>
              </a:rPr>
              <a:t> </a:t>
            </a:r>
            <a:r>
              <a:rPr sz="2300" dirty="0">
                <a:solidFill>
                  <a:srgbClr val="FFFFFF"/>
                </a:solidFill>
                <a:latin typeface="Open Sans"/>
                <a:cs typeface="Open Sans"/>
              </a:rPr>
              <a:t>How</a:t>
            </a:r>
            <a:r>
              <a:rPr sz="2300" spc="-5" dirty="0">
                <a:solidFill>
                  <a:srgbClr val="FFFFFF"/>
                </a:solidFill>
                <a:latin typeface="Open Sans"/>
                <a:cs typeface="Open Sans"/>
              </a:rPr>
              <a:t> </a:t>
            </a:r>
            <a:r>
              <a:rPr sz="2300" dirty="0">
                <a:solidFill>
                  <a:srgbClr val="FFFFFF"/>
                </a:solidFill>
                <a:latin typeface="Open Sans"/>
                <a:cs typeface="Open Sans"/>
              </a:rPr>
              <a:t>does</a:t>
            </a:r>
            <a:r>
              <a:rPr sz="2300" spc="-5" dirty="0">
                <a:solidFill>
                  <a:srgbClr val="FFFFFF"/>
                </a:solidFill>
                <a:latin typeface="Open Sans"/>
                <a:cs typeface="Open Sans"/>
              </a:rPr>
              <a:t> </a:t>
            </a:r>
            <a:r>
              <a:rPr sz="2300" dirty="0">
                <a:solidFill>
                  <a:srgbClr val="FFFFFF"/>
                </a:solidFill>
                <a:latin typeface="Open Sans"/>
                <a:cs typeface="Open Sans"/>
              </a:rPr>
              <a:t>Bitcoin</a:t>
            </a:r>
            <a:r>
              <a:rPr sz="2300" spc="-5" dirty="0">
                <a:solidFill>
                  <a:srgbClr val="FFFFFF"/>
                </a:solidFill>
                <a:latin typeface="Open Sans"/>
                <a:cs typeface="Open Sans"/>
              </a:rPr>
              <a:t> </a:t>
            </a:r>
            <a:r>
              <a:rPr sz="2300" spc="-10" dirty="0">
                <a:solidFill>
                  <a:srgbClr val="FFFFFF"/>
                </a:solidFill>
                <a:latin typeface="Open Sans"/>
                <a:cs typeface="Open Sans"/>
              </a:rPr>
              <a:t>work?</a:t>
            </a:r>
            <a:endParaRPr sz="2300" dirty="0">
              <a:latin typeface="Open Sans"/>
              <a:cs typeface="Open Sans"/>
            </a:endParaRPr>
          </a:p>
          <a:p>
            <a:pPr marL="389255" lvl="2">
              <a:lnSpc>
                <a:spcPct val="100000"/>
              </a:lnSpc>
              <a:spcBef>
                <a:spcPts val="455"/>
              </a:spcBef>
              <a:tabLst>
                <a:tab pos="1135380" algn="l"/>
              </a:tabLst>
            </a:pPr>
            <a:r>
              <a:rPr lang="en-US" sz="2300" b="1" dirty="0">
                <a:solidFill>
                  <a:srgbClr val="FFFFFF"/>
                </a:solidFill>
                <a:latin typeface="Open Sans"/>
                <a:cs typeface="Open Sans"/>
              </a:rPr>
              <a:t>6.1.1</a:t>
            </a:r>
            <a:r>
              <a:rPr lang="en-US" sz="2300" dirty="0">
                <a:solidFill>
                  <a:srgbClr val="FFFFFF"/>
                </a:solidFill>
                <a:latin typeface="Open Sans"/>
                <a:cs typeface="Open Sans"/>
              </a:rPr>
              <a:t> </a:t>
            </a:r>
            <a:r>
              <a:rPr sz="2300" dirty="0">
                <a:solidFill>
                  <a:srgbClr val="FFFFFF"/>
                </a:solidFill>
                <a:latin typeface="Open Sans"/>
                <a:cs typeface="Open Sans"/>
              </a:rPr>
              <a:t>The</a:t>
            </a:r>
            <a:r>
              <a:rPr sz="2300" spc="-20" dirty="0">
                <a:solidFill>
                  <a:srgbClr val="FFFFFF"/>
                </a:solidFill>
                <a:latin typeface="Open Sans"/>
                <a:cs typeface="Open Sans"/>
              </a:rPr>
              <a:t> </a:t>
            </a:r>
            <a:r>
              <a:rPr sz="2300" dirty="0">
                <a:solidFill>
                  <a:srgbClr val="FFFFFF"/>
                </a:solidFill>
                <a:latin typeface="Open Sans"/>
                <a:cs typeface="Open Sans"/>
              </a:rPr>
              <a:t>Nakamoto</a:t>
            </a:r>
            <a:r>
              <a:rPr sz="2300" spc="-15" dirty="0">
                <a:solidFill>
                  <a:srgbClr val="FFFFFF"/>
                </a:solidFill>
                <a:latin typeface="Open Sans"/>
                <a:cs typeface="Open Sans"/>
              </a:rPr>
              <a:t> </a:t>
            </a:r>
            <a:r>
              <a:rPr sz="2300" dirty="0">
                <a:solidFill>
                  <a:srgbClr val="FFFFFF"/>
                </a:solidFill>
                <a:latin typeface="Open Sans"/>
                <a:cs typeface="Open Sans"/>
              </a:rPr>
              <a:t>Consensus</a:t>
            </a:r>
            <a:r>
              <a:rPr sz="2300" spc="-15" dirty="0">
                <a:solidFill>
                  <a:srgbClr val="FFFFFF"/>
                </a:solidFill>
                <a:latin typeface="Open Sans"/>
                <a:cs typeface="Open Sans"/>
              </a:rPr>
              <a:t> </a:t>
            </a:r>
            <a:r>
              <a:rPr sz="2300" spc="-10" dirty="0">
                <a:solidFill>
                  <a:srgbClr val="FFFFFF"/>
                </a:solidFill>
                <a:latin typeface="Open Sans"/>
                <a:cs typeface="Open Sans"/>
              </a:rPr>
              <a:t>Mechanism</a:t>
            </a:r>
            <a:endParaRPr sz="2300" dirty="0">
              <a:latin typeface="Open Sans"/>
              <a:cs typeface="Open Sans"/>
            </a:endParaRPr>
          </a:p>
          <a:p>
            <a:pPr marL="389255" lvl="2">
              <a:lnSpc>
                <a:spcPct val="100000"/>
              </a:lnSpc>
              <a:spcBef>
                <a:spcPts val="455"/>
              </a:spcBef>
              <a:tabLst>
                <a:tab pos="1135380" algn="l"/>
              </a:tabLst>
            </a:pPr>
            <a:r>
              <a:rPr lang="en-US" sz="2300" b="1" dirty="0">
                <a:solidFill>
                  <a:srgbClr val="FFFFFF"/>
                </a:solidFill>
                <a:latin typeface="Open Sans"/>
                <a:cs typeface="Open Sans"/>
              </a:rPr>
              <a:t>6.1.2</a:t>
            </a:r>
            <a:r>
              <a:rPr lang="en-US" sz="2300" dirty="0">
                <a:solidFill>
                  <a:srgbClr val="FFFFFF"/>
                </a:solidFill>
                <a:latin typeface="Open Sans"/>
                <a:cs typeface="Open Sans"/>
              </a:rPr>
              <a:t> </a:t>
            </a:r>
            <a:r>
              <a:rPr sz="2300" dirty="0">
                <a:solidFill>
                  <a:srgbClr val="FFFFFF"/>
                </a:solidFill>
                <a:latin typeface="Open Sans"/>
                <a:cs typeface="Open Sans"/>
              </a:rPr>
              <a:t>The</a:t>
            </a:r>
            <a:r>
              <a:rPr sz="2300" spc="-15" dirty="0">
                <a:solidFill>
                  <a:srgbClr val="FFFFFF"/>
                </a:solidFill>
                <a:latin typeface="Open Sans"/>
                <a:cs typeface="Open Sans"/>
              </a:rPr>
              <a:t> </a:t>
            </a:r>
            <a:r>
              <a:rPr sz="2300" dirty="0">
                <a:solidFill>
                  <a:srgbClr val="FFFFFF"/>
                </a:solidFill>
                <a:latin typeface="Open Sans"/>
                <a:cs typeface="Open Sans"/>
              </a:rPr>
              <a:t>Players</a:t>
            </a:r>
            <a:r>
              <a:rPr sz="2300" spc="-10" dirty="0">
                <a:solidFill>
                  <a:srgbClr val="FFFFFF"/>
                </a:solidFill>
                <a:latin typeface="Open Sans"/>
                <a:cs typeface="Open Sans"/>
              </a:rPr>
              <a:t> </a:t>
            </a:r>
            <a:r>
              <a:rPr sz="2300" dirty="0">
                <a:solidFill>
                  <a:srgbClr val="FFFFFF"/>
                </a:solidFill>
                <a:latin typeface="Open Sans"/>
                <a:cs typeface="Open Sans"/>
              </a:rPr>
              <a:t>of</a:t>
            </a:r>
            <a:r>
              <a:rPr sz="2300" spc="-15" dirty="0">
                <a:solidFill>
                  <a:srgbClr val="FFFFFF"/>
                </a:solidFill>
                <a:latin typeface="Open Sans"/>
                <a:cs typeface="Open Sans"/>
              </a:rPr>
              <a:t> </a:t>
            </a:r>
            <a:r>
              <a:rPr sz="2300" dirty="0">
                <a:solidFill>
                  <a:srgbClr val="FFFFFF"/>
                </a:solidFill>
                <a:latin typeface="Open Sans"/>
                <a:cs typeface="Open Sans"/>
              </a:rPr>
              <a:t>the</a:t>
            </a:r>
            <a:r>
              <a:rPr sz="2300" spc="-10" dirty="0">
                <a:solidFill>
                  <a:srgbClr val="FFFFFF"/>
                </a:solidFill>
                <a:latin typeface="Open Sans"/>
                <a:cs typeface="Open Sans"/>
              </a:rPr>
              <a:t> </a:t>
            </a:r>
            <a:r>
              <a:rPr sz="2300" spc="-20" dirty="0">
                <a:solidFill>
                  <a:srgbClr val="FFFFFF"/>
                </a:solidFill>
                <a:latin typeface="Open Sans"/>
                <a:cs typeface="Open Sans"/>
              </a:rPr>
              <a:t>Game</a:t>
            </a:r>
            <a:endParaRPr sz="2300" dirty="0">
              <a:latin typeface="Open Sans"/>
              <a:cs typeface="Open Sans"/>
            </a:endParaRPr>
          </a:p>
          <a:p>
            <a:pPr marL="389255">
              <a:lnSpc>
                <a:spcPct val="100000"/>
              </a:lnSpc>
              <a:spcBef>
                <a:spcPts val="455"/>
              </a:spcBef>
            </a:pPr>
            <a:r>
              <a:rPr sz="2300" b="1" spc="70" dirty="0">
                <a:solidFill>
                  <a:srgbClr val="FFFFFF"/>
                </a:solidFill>
                <a:latin typeface="Open Sans"/>
                <a:cs typeface="Open Sans"/>
              </a:rPr>
              <a:t>Activity</a:t>
            </a:r>
            <a:r>
              <a:rPr lang="en-US" sz="2300" spc="-5" dirty="0">
                <a:solidFill>
                  <a:srgbClr val="FFFFFF"/>
                </a:solidFill>
                <a:latin typeface="Open Sans"/>
                <a:cs typeface="Open Sans"/>
              </a:rPr>
              <a:t>:</a:t>
            </a:r>
            <a:r>
              <a:rPr sz="2300" b="1" dirty="0">
                <a:solidFill>
                  <a:srgbClr val="FFFFFF"/>
                </a:solidFill>
                <a:latin typeface="Open Sans"/>
                <a:cs typeface="Open Sans"/>
              </a:rPr>
              <a:t> </a:t>
            </a:r>
            <a:r>
              <a:rPr sz="2300" dirty="0">
                <a:solidFill>
                  <a:srgbClr val="FFFFFF"/>
                </a:solidFill>
                <a:latin typeface="Open Sans"/>
                <a:cs typeface="Open Sans"/>
              </a:rPr>
              <a:t>Consensus Building in a </a:t>
            </a:r>
            <a:r>
              <a:rPr sz="2300" spc="-10" dirty="0">
                <a:solidFill>
                  <a:srgbClr val="FFFFFF"/>
                </a:solidFill>
                <a:latin typeface="Open Sans"/>
                <a:cs typeface="Open Sans"/>
              </a:rPr>
              <a:t>Peer-to-</a:t>
            </a:r>
            <a:r>
              <a:rPr sz="2300" dirty="0">
                <a:solidFill>
                  <a:srgbClr val="FFFFFF"/>
                </a:solidFill>
                <a:latin typeface="Open Sans"/>
                <a:cs typeface="Open Sans"/>
              </a:rPr>
              <a:t>Peer </a:t>
            </a:r>
            <a:r>
              <a:rPr sz="2300" spc="-10" dirty="0">
                <a:solidFill>
                  <a:srgbClr val="FFFFFF"/>
                </a:solidFill>
                <a:latin typeface="Open Sans"/>
                <a:cs typeface="Open Sans"/>
              </a:rPr>
              <a:t>Network</a:t>
            </a:r>
            <a:endParaRPr sz="2300" dirty="0">
              <a:latin typeface="Open Sans"/>
              <a:cs typeface="Open Sans"/>
            </a:endParaRPr>
          </a:p>
          <a:p>
            <a:pPr marL="12700" lvl="1">
              <a:lnSpc>
                <a:spcPct val="100000"/>
              </a:lnSpc>
              <a:spcBef>
                <a:spcPts val="455"/>
              </a:spcBef>
              <a:tabLst>
                <a:tab pos="507365" algn="l"/>
              </a:tabLst>
            </a:pPr>
            <a:r>
              <a:rPr lang="en-US" sz="2300" b="1" dirty="0">
                <a:solidFill>
                  <a:srgbClr val="FFFFFF"/>
                </a:solidFill>
                <a:latin typeface="Open Sans"/>
                <a:cs typeface="Open Sans"/>
              </a:rPr>
              <a:t>6.2</a:t>
            </a:r>
            <a:r>
              <a:rPr lang="en-US" sz="2300" dirty="0">
                <a:solidFill>
                  <a:srgbClr val="FFFFFF"/>
                </a:solidFill>
                <a:latin typeface="Open Sans"/>
                <a:cs typeface="Open Sans"/>
              </a:rPr>
              <a:t> </a:t>
            </a:r>
            <a:r>
              <a:rPr sz="2300" dirty="0">
                <a:solidFill>
                  <a:srgbClr val="FFFFFF"/>
                </a:solidFill>
                <a:latin typeface="Open Sans"/>
                <a:cs typeface="Open Sans"/>
              </a:rPr>
              <a:t>Bitcoin</a:t>
            </a:r>
            <a:r>
              <a:rPr sz="2300" spc="-5" dirty="0">
                <a:solidFill>
                  <a:srgbClr val="FFFFFF"/>
                </a:solidFill>
                <a:latin typeface="Open Sans"/>
                <a:cs typeface="Open Sans"/>
              </a:rPr>
              <a:t> </a:t>
            </a:r>
            <a:r>
              <a:rPr sz="2300" dirty="0">
                <a:solidFill>
                  <a:srgbClr val="FFFFFF"/>
                </a:solidFill>
                <a:latin typeface="Open Sans"/>
                <a:cs typeface="Open Sans"/>
              </a:rPr>
              <a:t>as sound digital </a:t>
            </a:r>
            <a:r>
              <a:rPr sz="2300" spc="-10" dirty="0">
                <a:solidFill>
                  <a:srgbClr val="FFFFFF"/>
                </a:solidFill>
                <a:latin typeface="Open Sans"/>
                <a:cs typeface="Open Sans"/>
              </a:rPr>
              <a:t>money</a:t>
            </a:r>
            <a:endParaRPr sz="2300" dirty="0">
              <a:latin typeface="Open Sans"/>
              <a:cs typeface="Open Sans"/>
            </a:endParaRPr>
          </a:p>
          <a:p>
            <a:pPr marL="389255" lvl="2">
              <a:lnSpc>
                <a:spcPct val="100000"/>
              </a:lnSpc>
              <a:spcBef>
                <a:spcPts val="455"/>
              </a:spcBef>
              <a:tabLst>
                <a:tab pos="1135380" algn="l"/>
              </a:tabLst>
            </a:pPr>
            <a:r>
              <a:rPr lang="en-US" sz="2300" b="1" spc="-10" dirty="0">
                <a:solidFill>
                  <a:srgbClr val="FFFFFF"/>
                </a:solidFill>
                <a:latin typeface="Open Sans"/>
                <a:cs typeface="Open Sans"/>
              </a:rPr>
              <a:t>6.2.1</a:t>
            </a:r>
            <a:r>
              <a:rPr lang="en-US" sz="2300" spc="-10" dirty="0">
                <a:solidFill>
                  <a:srgbClr val="FFFFFF"/>
                </a:solidFill>
                <a:latin typeface="Open Sans"/>
                <a:cs typeface="Open Sans"/>
              </a:rPr>
              <a:t> </a:t>
            </a:r>
            <a:r>
              <a:rPr sz="2300" spc="-10" dirty="0">
                <a:solidFill>
                  <a:srgbClr val="FFFFFF"/>
                </a:solidFill>
                <a:latin typeface="Open Sans"/>
                <a:cs typeface="Open Sans"/>
              </a:rPr>
              <a:t>Introduction</a:t>
            </a:r>
            <a:endParaRPr sz="2300" dirty="0">
              <a:latin typeface="Open Sans"/>
              <a:cs typeface="Open Sans"/>
            </a:endParaRPr>
          </a:p>
          <a:p>
            <a:pPr marL="389255" lvl="2">
              <a:lnSpc>
                <a:spcPct val="100000"/>
              </a:lnSpc>
              <a:spcBef>
                <a:spcPts val="459"/>
              </a:spcBef>
              <a:tabLst>
                <a:tab pos="1134745" algn="l"/>
              </a:tabLst>
            </a:pPr>
            <a:r>
              <a:rPr lang="en-US" sz="2300" b="1" dirty="0">
                <a:solidFill>
                  <a:srgbClr val="FFFFFF"/>
                </a:solidFill>
                <a:latin typeface="Open Sans"/>
                <a:cs typeface="Open Sans"/>
              </a:rPr>
              <a:t>6.2.2 </a:t>
            </a:r>
            <a:r>
              <a:rPr sz="2300" dirty="0">
                <a:solidFill>
                  <a:srgbClr val="FFFFFF"/>
                </a:solidFill>
                <a:latin typeface="Open Sans"/>
                <a:cs typeface="Open Sans"/>
              </a:rPr>
              <a:t>Bitcoin’s</a:t>
            </a:r>
            <a:r>
              <a:rPr sz="2300" spc="-40" dirty="0">
                <a:solidFill>
                  <a:srgbClr val="FFFFFF"/>
                </a:solidFill>
                <a:latin typeface="Open Sans"/>
                <a:cs typeface="Open Sans"/>
              </a:rPr>
              <a:t> </a:t>
            </a:r>
            <a:r>
              <a:rPr sz="2300" spc="-10" dirty="0">
                <a:solidFill>
                  <a:srgbClr val="FFFFFF"/>
                </a:solidFill>
                <a:latin typeface="Open Sans"/>
                <a:cs typeface="Open Sans"/>
              </a:rPr>
              <a:t>Features</a:t>
            </a:r>
            <a:endParaRPr sz="2300" dirty="0">
              <a:latin typeface="Open Sans"/>
              <a:cs typeface="Open Sans"/>
            </a:endParaRPr>
          </a:p>
          <a:p>
            <a:pPr marL="389255">
              <a:lnSpc>
                <a:spcPct val="100000"/>
              </a:lnSpc>
              <a:spcBef>
                <a:spcPts val="455"/>
              </a:spcBef>
            </a:pPr>
            <a:r>
              <a:rPr sz="2300" b="1" spc="70" dirty="0">
                <a:solidFill>
                  <a:srgbClr val="FFFFFF"/>
                </a:solidFill>
                <a:latin typeface="Open Sans"/>
                <a:cs typeface="Open Sans"/>
              </a:rPr>
              <a:t>Activity</a:t>
            </a:r>
            <a:r>
              <a:rPr lang="en-US" sz="2300" spc="70" dirty="0">
                <a:solidFill>
                  <a:srgbClr val="FFFFFF"/>
                </a:solidFill>
                <a:latin typeface="Open Sans"/>
                <a:cs typeface="Open Sans"/>
              </a:rPr>
              <a:t>:</a:t>
            </a:r>
            <a:r>
              <a:rPr lang="en-US" sz="2300" b="1" spc="-5" dirty="0">
                <a:solidFill>
                  <a:srgbClr val="FFFFFF"/>
                </a:solidFill>
                <a:latin typeface="Open Sans"/>
                <a:cs typeface="Open Sans"/>
              </a:rPr>
              <a:t> </a:t>
            </a:r>
            <a:r>
              <a:rPr sz="2300" dirty="0">
                <a:solidFill>
                  <a:srgbClr val="FFFFFF"/>
                </a:solidFill>
                <a:latin typeface="Open Sans"/>
                <a:cs typeface="Open Sans"/>
              </a:rPr>
              <a:t>Class discussion</a:t>
            </a:r>
            <a:r>
              <a:rPr sz="2300" spc="-5" dirty="0">
                <a:solidFill>
                  <a:srgbClr val="FFFFFF"/>
                </a:solidFill>
                <a:latin typeface="Open Sans"/>
                <a:cs typeface="Open Sans"/>
              </a:rPr>
              <a:t> </a:t>
            </a:r>
            <a:r>
              <a:rPr sz="2300" dirty="0">
                <a:solidFill>
                  <a:srgbClr val="FFFFFF"/>
                </a:solidFill>
                <a:latin typeface="Open Sans"/>
                <a:cs typeface="Open Sans"/>
              </a:rPr>
              <a:t>- Is Bitcoin Sound</a:t>
            </a:r>
            <a:r>
              <a:rPr sz="2300" spc="-5" dirty="0">
                <a:solidFill>
                  <a:srgbClr val="FFFFFF"/>
                </a:solidFill>
                <a:latin typeface="Open Sans"/>
                <a:cs typeface="Open Sans"/>
              </a:rPr>
              <a:t> </a:t>
            </a:r>
            <a:r>
              <a:rPr sz="2300" spc="-10" dirty="0">
                <a:solidFill>
                  <a:srgbClr val="FFFFFF"/>
                </a:solidFill>
                <a:latin typeface="Open Sans"/>
                <a:cs typeface="Open Sans"/>
              </a:rPr>
              <a:t>Money?</a:t>
            </a:r>
            <a:endParaRPr sz="2300" dirty="0">
              <a:latin typeface="Open Sans"/>
              <a:cs typeface="Open Sans"/>
            </a:endParaRPr>
          </a:p>
          <a:p>
            <a:pPr marL="389255" lvl="2">
              <a:lnSpc>
                <a:spcPct val="100000"/>
              </a:lnSpc>
              <a:spcBef>
                <a:spcPts val="455"/>
              </a:spcBef>
              <a:tabLst>
                <a:tab pos="1135380" algn="l"/>
              </a:tabLst>
            </a:pPr>
            <a:r>
              <a:rPr lang="en-US" sz="2300" b="1" dirty="0">
                <a:solidFill>
                  <a:srgbClr val="FFFFFF"/>
                </a:solidFill>
                <a:latin typeface="Open Sans"/>
                <a:cs typeface="Open Sans"/>
              </a:rPr>
              <a:t>6.2.3</a:t>
            </a:r>
            <a:r>
              <a:rPr lang="en-US" sz="2300" dirty="0">
                <a:solidFill>
                  <a:srgbClr val="FFFFFF"/>
                </a:solidFill>
                <a:latin typeface="Open Sans"/>
                <a:cs typeface="Open Sans"/>
              </a:rPr>
              <a:t> </a:t>
            </a:r>
            <a:r>
              <a:rPr sz="2300" dirty="0">
                <a:solidFill>
                  <a:srgbClr val="FFFFFF"/>
                </a:solidFill>
                <a:latin typeface="Open Sans"/>
                <a:cs typeface="Open Sans"/>
              </a:rPr>
              <a:t>Embracing Personal </a:t>
            </a:r>
            <a:r>
              <a:rPr sz="2300" spc="-10" dirty="0">
                <a:solidFill>
                  <a:srgbClr val="FFFFFF"/>
                </a:solidFill>
                <a:latin typeface="Open Sans"/>
                <a:cs typeface="Open Sans"/>
              </a:rPr>
              <a:t>Responsibility</a:t>
            </a:r>
            <a:endParaRPr sz="2300" dirty="0">
              <a:latin typeface="Open Sans"/>
              <a:cs typeface="Open Sans"/>
            </a:endParaRPr>
          </a:p>
        </p:txBody>
      </p:sp>
      <p:sp>
        <p:nvSpPr>
          <p:cNvPr id="43" name="object 43"/>
          <p:cNvSpPr txBox="1"/>
          <p:nvPr/>
        </p:nvSpPr>
        <p:spPr>
          <a:xfrm>
            <a:off x="18466961" y="10590533"/>
            <a:ext cx="238125" cy="282575"/>
          </a:xfrm>
          <a:prstGeom prst="rect">
            <a:avLst/>
          </a:prstGeom>
        </p:spPr>
        <p:txBody>
          <a:bodyPr vert="horz" wrap="square" lIns="0" tIns="29845" rIns="0" bIns="0" rtlCol="0">
            <a:spAutoFit/>
          </a:bodyPr>
          <a:lstStyle/>
          <a:p>
            <a:pPr marL="12700">
              <a:lnSpc>
                <a:spcPct val="100000"/>
              </a:lnSpc>
              <a:spcBef>
                <a:spcPts val="235"/>
              </a:spcBef>
            </a:pPr>
            <a:r>
              <a:rPr sz="1450" spc="-25" dirty="0">
                <a:solidFill>
                  <a:srgbClr val="683B93"/>
                </a:solidFill>
                <a:latin typeface="Open Sans"/>
                <a:cs typeface="Open Sans"/>
              </a:rPr>
              <a:t>39</a:t>
            </a:r>
            <a:endParaRPr sz="1450">
              <a:latin typeface="Open Sans"/>
              <a:cs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#6</a:t>
            </a:r>
            <a:endParaRPr sz="2600">
              <a:latin typeface="Ubuntu Light"/>
              <a:cs typeface="Ubuntu Light"/>
            </a:endParaRPr>
          </a:p>
        </p:txBody>
      </p:sp>
      <p:pic>
        <p:nvPicPr>
          <p:cNvPr id="3" name="object 3"/>
          <p:cNvPicPr/>
          <p:nvPr/>
        </p:nvPicPr>
        <p:blipFill>
          <a:blip r:embed="rId2" cstate="print"/>
          <a:stretch>
            <a:fillRect/>
          </a:stretch>
        </p:blipFill>
        <p:spPr>
          <a:xfrm>
            <a:off x="17700071" y="593899"/>
            <a:ext cx="1273721" cy="678795"/>
          </a:xfrm>
          <a:prstGeom prst="rect">
            <a:avLst/>
          </a:prstGeom>
        </p:spPr>
      </p:pic>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An</a:t>
            </a:r>
            <a:r>
              <a:rPr spc="-140" dirty="0"/>
              <a:t> </a:t>
            </a:r>
            <a:r>
              <a:rPr dirty="0"/>
              <a:t>Introduction</a:t>
            </a:r>
            <a:r>
              <a:rPr spc="-140" dirty="0"/>
              <a:t> </a:t>
            </a:r>
            <a:r>
              <a:rPr dirty="0"/>
              <a:t>to</a:t>
            </a:r>
            <a:r>
              <a:rPr spc="-135" dirty="0"/>
              <a:t> </a:t>
            </a:r>
            <a:r>
              <a:rPr spc="-10" dirty="0"/>
              <a:t>Bitcoin</a:t>
            </a:r>
          </a:p>
        </p:txBody>
      </p:sp>
      <p:sp>
        <p:nvSpPr>
          <p:cNvPr id="5" name="object 5"/>
          <p:cNvSpPr txBox="1"/>
          <p:nvPr/>
        </p:nvSpPr>
        <p:spPr>
          <a:xfrm>
            <a:off x="18466961" y="10603510"/>
            <a:ext cx="238125" cy="252095"/>
          </a:xfrm>
          <a:prstGeom prst="rect">
            <a:avLst/>
          </a:prstGeom>
        </p:spPr>
        <p:txBody>
          <a:bodyPr vert="horz" wrap="square" lIns="0" tIns="17145" rIns="0" bIns="0" rtlCol="0">
            <a:spAutoFit/>
          </a:bodyPr>
          <a:lstStyle/>
          <a:p>
            <a:pPr marL="12700">
              <a:lnSpc>
                <a:spcPct val="100000"/>
              </a:lnSpc>
              <a:spcBef>
                <a:spcPts val="135"/>
              </a:spcBef>
            </a:pPr>
            <a:r>
              <a:rPr sz="1450" spc="-25" dirty="0">
                <a:solidFill>
                  <a:srgbClr val="683B93"/>
                </a:solidFill>
                <a:latin typeface="Open Sans"/>
                <a:cs typeface="Open Sans"/>
              </a:rPr>
              <a:t>62</a:t>
            </a:r>
            <a:endParaRPr sz="1450">
              <a:latin typeface="Open Sans"/>
              <a:cs typeface="Open Sans"/>
            </a:endParaRPr>
          </a:p>
        </p:txBody>
      </p:sp>
      <p:pic>
        <p:nvPicPr>
          <p:cNvPr id="6" name="object 6"/>
          <p:cNvPicPr/>
          <p:nvPr/>
        </p:nvPicPr>
        <p:blipFill>
          <a:blip r:embed="rId3" cstate="print"/>
          <a:stretch>
            <a:fillRect/>
          </a:stretch>
        </p:blipFill>
        <p:spPr>
          <a:xfrm>
            <a:off x="18829729" y="10656764"/>
            <a:ext cx="143513" cy="143534"/>
          </a:xfrm>
          <a:prstGeom prst="rect">
            <a:avLst/>
          </a:prstGeom>
        </p:spPr>
      </p:pic>
      <p:sp>
        <p:nvSpPr>
          <p:cNvPr id="7" name="object 7"/>
          <p:cNvSpPr txBox="1"/>
          <p:nvPr/>
        </p:nvSpPr>
        <p:spPr>
          <a:xfrm>
            <a:off x="1118155" y="2404822"/>
            <a:ext cx="8682355" cy="8530590"/>
          </a:xfrm>
          <a:prstGeom prst="rect">
            <a:avLst/>
          </a:prstGeom>
        </p:spPr>
        <p:txBody>
          <a:bodyPr vert="horz" wrap="square" lIns="0" tIns="12065" rIns="0" bIns="0" rtlCol="0">
            <a:spAutoFit/>
          </a:bodyPr>
          <a:lstStyle/>
          <a:p>
            <a:pPr marL="24130" marR="278130">
              <a:lnSpc>
                <a:spcPct val="101800"/>
              </a:lnSpc>
              <a:spcBef>
                <a:spcPts val="95"/>
              </a:spcBef>
            </a:pPr>
            <a:r>
              <a:rPr sz="1700" dirty="0">
                <a:solidFill>
                  <a:srgbClr val="57585B"/>
                </a:solidFill>
                <a:latin typeface="Open Sans"/>
                <a:cs typeface="Open Sans"/>
              </a:rPr>
              <a:t>This</a:t>
            </a:r>
            <a:r>
              <a:rPr sz="1700" spc="40" dirty="0">
                <a:solidFill>
                  <a:srgbClr val="57585B"/>
                </a:solidFill>
                <a:latin typeface="Open Sans"/>
                <a:cs typeface="Open Sans"/>
              </a:rPr>
              <a:t> </a:t>
            </a:r>
            <a:r>
              <a:rPr sz="1700" dirty="0">
                <a:solidFill>
                  <a:srgbClr val="57585B"/>
                </a:solidFill>
                <a:latin typeface="Open Sans"/>
                <a:cs typeface="Open Sans"/>
              </a:rPr>
              <a:t>software</a:t>
            </a:r>
            <a:r>
              <a:rPr sz="1700" spc="40" dirty="0">
                <a:solidFill>
                  <a:srgbClr val="57585B"/>
                </a:solidFill>
                <a:latin typeface="Open Sans"/>
                <a:cs typeface="Open Sans"/>
              </a:rPr>
              <a:t> </a:t>
            </a:r>
            <a:r>
              <a:rPr sz="1700" dirty="0">
                <a:solidFill>
                  <a:srgbClr val="57585B"/>
                </a:solidFill>
                <a:latin typeface="Open Sans"/>
                <a:cs typeface="Open Sans"/>
              </a:rPr>
              <a:t>and</a:t>
            </a:r>
            <a:r>
              <a:rPr sz="1700" spc="40" dirty="0">
                <a:solidFill>
                  <a:srgbClr val="57585B"/>
                </a:solidFill>
                <a:latin typeface="Open Sans"/>
                <a:cs typeface="Open Sans"/>
              </a:rPr>
              <a:t> </a:t>
            </a:r>
            <a:r>
              <a:rPr sz="1700" dirty="0">
                <a:solidFill>
                  <a:srgbClr val="57585B"/>
                </a:solidFill>
                <a:latin typeface="Open Sans"/>
                <a:cs typeface="Open Sans"/>
              </a:rPr>
              <a:t>record</a:t>
            </a:r>
            <a:r>
              <a:rPr sz="1700" spc="40"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dirty="0">
                <a:solidFill>
                  <a:srgbClr val="57585B"/>
                </a:solidFill>
                <a:latin typeface="Open Sans"/>
                <a:cs typeface="Open Sans"/>
              </a:rPr>
              <a:t>all</a:t>
            </a:r>
            <a:r>
              <a:rPr sz="1700" spc="40" dirty="0">
                <a:solidFill>
                  <a:srgbClr val="57585B"/>
                </a:solidFill>
                <a:latin typeface="Open Sans"/>
                <a:cs typeface="Open Sans"/>
              </a:rPr>
              <a:t> </a:t>
            </a:r>
            <a:r>
              <a:rPr sz="1700" dirty="0">
                <a:solidFill>
                  <a:srgbClr val="57585B"/>
                </a:solidFill>
                <a:latin typeface="Open Sans"/>
                <a:cs typeface="Open Sans"/>
              </a:rPr>
              <a:t>transactions</a:t>
            </a:r>
            <a:r>
              <a:rPr sz="1700" spc="40" dirty="0">
                <a:solidFill>
                  <a:srgbClr val="57585B"/>
                </a:solidFill>
                <a:latin typeface="Open Sans"/>
                <a:cs typeface="Open Sans"/>
              </a:rPr>
              <a:t> </a:t>
            </a:r>
            <a:r>
              <a:rPr sz="1700" dirty="0">
                <a:solidFill>
                  <a:srgbClr val="57585B"/>
                </a:solidFill>
                <a:latin typeface="Open Sans"/>
                <a:cs typeface="Open Sans"/>
              </a:rPr>
              <a:t>has</a:t>
            </a:r>
            <a:r>
              <a:rPr sz="1700" spc="40"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very</a:t>
            </a:r>
            <a:r>
              <a:rPr sz="1700" spc="45" dirty="0">
                <a:solidFill>
                  <a:srgbClr val="57585B"/>
                </a:solidFill>
                <a:latin typeface="Open Sans"/>
                <a:cs typeface="Open Sans"/>
              </a:rPr>
              <a:t> </a:t>
            </a:r>
            <a:r>
              <a:rPr sz="1700" dirty="0">
                <a:solidFill>
                  <a:srgbClr val="57585B"/>
                </a:solidFill>
                <a:latin typeface="Open Sans"/>
                <a:cs typeface="Open Sans"/>
              </a:rPr>
              <a:t>low</a:t>
            </a:r>
            <a:r>
              <a:rPr sz="1700" spc="40" dirty="0">
                <a:solidFill>
                  <a:srgbClr val="57585B"/>
                </a:solidFill>
                <a:latin typeface="Open Sans"/>
                <a:cs typeface="Open Sans"/>
              </a:rPr>
              <a:t> </a:t>
            </a:r>
            <a:r>
              <a:rPr sz="1700" dirty="0">
                <a:solidFill>
                  <a:srgbClr val="57585B"/>
                </a:solidFill>
                <a:latin typeface="Open Sans"/>
                <a:cs typeface="Open Sans"/>
              </a:rPr>
              <a:t>chance</a:t>
            </a:r>
            <a:r>
              <a:rPr sz="1700" spc="40" dirty="0">
                <a:solidFill>
                  <a:srgbClr val="57585B"/>
                </a:solidFill>
                <a:latin typeface="Open Sans"/>
                <a:cs typeface="Open Sans"/>
              </a:rPr>
              <a:t> </a:t>
            </a:r>
            <a:r>
              <a:rPr sz="1700" dirty="0">
                <a:solidFill>
                  <a:srgbClr val="57585B"/>
                </a:solidFill>
                <a:latin typeface="Open Sans"/>
                <a:cs typeface="Open Sans"/>
              </a:rPr>
              <a:t>of</a:t>
            </a:r>
            <a:r>
              <a:rPr sz="1700" spc="40" dirty="0">
                <a:solidFill>
                  <a:srgbClr val="57585B"/>
                </a:solidFill>
                <a:latin typeface="Open Sans"/>
                <a:cs typeface="Open Sans"/>
              </a:rPr>
              <a:t> </a:t>
            </a:r>
            <a:r>
              <a:rPr sz="1700" spc="-10" dirty="0">
                <a:solidFill>
                  <a:srgbClr val="57585B"/>
                </a:solidFill>
                <a:latin typeface="Open Sans"/>
                <a:cs typeface="Open Sans"/>
              </a:rPr>
              <a:t>disappearing </a:t>
            </a:r>
            <a:r>
              <a:rPr sz="1700" dirty="0">
                <a:solidFill>
                  <a:srgbClr val="57585B"/>
                </a:solidFill>
                <a:latin typeface="Open Sans"/>
                <a:cs typeface="Open Sans"/>
              </a:rPr>
              <a:t>as</a:t>
            </a:r>
            <a:r>
              <a:rPr sz="1700" spc="55" dirty="0">
                <a:solidFill>
                  <a:srgbClr val="57585B"/>
                </a:solidFill>
                <a:latin typeface="Open Sans"/>
                <a:cs typeface="Open Sans"/>
              </a:rPr>
              <a:t> </a:t>
            </a:r>
            <a:r>
              <a:rPr sz="1700" dirty="0">
                <a:solidFill>
                  <a:srgbClr val="57585B"/>
                </a:solidFill>
                <a:latin typeface="Open Sans"/>
                <a:cs typeface="Open Sans"/>
              </a:rPr>
              <a:t>there</a:t>
            </a:r>
            <a:r>
              <a:rPr sz="1700" spc="55" dirty="0">
                <a:solidFill>
                  <a:srgbClr val="57585B"/>
                </a:solidFill>
                <a:latin typeface="Open Sans"/>
                <a:cs typeface="Open Sans"/>
              </a:rPr>
              <a:t> </a:t>
            </a:r>
            <a:r>
              <a:rPr sz="1700" dirty="0">
                <a:solidFill>
                  <a:srgbClr val="57585B"/>
                </a:solidFill>
                <a:latin typeface="Open Sans"/>
                <a:cs typeface="Open Sans"/>
              </a:rPr>
              <a:t>are</a:t>
            </a:r>
            <a:r>
              <a:rPr sz="1700" spc="55" dirty="0">
                <a:solidFill>
                  <a:srgbClr val="57585B"/>
                </a:solidFill>
                <a:latin typeface="Open Sans"/>
                <a:cs typeface="Open Sans"/>
              </a:rPr>
              <a:t> </a:t>
            </a:r>
            <a:r>
              <a:rPr sz="1700" dirty="0">
                <a:solidFill>
                  <a:srgbClr val="57585B"/>
                </a:solidFill>
                <a:latin typeface="Open Sans"/>
                <a:cs typeface="Open Sans"/>
              </a:rPr>
              <a:t>countless</a:t>
            </a:r>
            <a:r>
              <a:rPr sz="1700" spc="60" dirty="0">
                <a:solidFill>
                  <a:srgbClr val="57585B"/>
                </a:solidFill>
                <a:latin typeface="Open Sans"/>
                <a:cs typeface="Open Sans"/>
              </a:rPr>
              <a:t> </a:t>
            </a:r>
            <a:r>
              <a:rPr sz="1700" dirty="0">
                <a:solidFill>
                  <a:srgbClr val="57585B"/>
                </a:solidFill>
                <a:latin typeface="Open Sans"/>
                <a:cs typeface="Open Sans"/>
              </a:rPr>
              <a:t>copies</a:t>
            </a:r>
            <a:r>
              <a:rPr sz="1700" spc="55" dirty="0">
                <a:solidFill>
                  <a:srgbClr val="57585B"/>
                </a:solidFill>
                <a:latin typeface="Open Sans"/>
                <a:cs typeface="Open Sans"/>
              </a:rPr>
              <a:t> </a:t>
            </a:r>
            <a:r>
              <a:rPr sz="1700" dirty="0">
                <a:solidFill>
                  <a:srgbClr val="57585B"/>
                </a:solidFill>
                <a:latin typeface="Open Sans"/>
                <a:cs typeface="Open Sans"/>
              </a:rPr>
              <a:t>of</a:t>
            </a:r>
            <a:r>
              <a:rPr sz="1700" spc="55" dirty="0">
                <a:solidFill>
                  <a:srgbClr val="57585B"/>
                </a:solidFill>
                <a:latin typeface="Open Sans"/>
                <a:cs typeface="Open Sans"/>
              </a:rPr>
              <a:t> </a:t>
            </a:r>
            <a:r>
              <a:rPr sz="1700" dirty="0">
                <a:solidFill>
                  <a:srgbClr val="57585B"/>
                </a:solidFill>
                <a:latin typeface="Open Sans"/>
                <a:cs typeface="Open Sans"/>
              </a:rPr>
              <a:t>it.</a:t>
            </a:r>
            <a:r>
              <a:rPr sz="1700" spc="60" dirty="0">
                <a:solidFill>
                  <a:srgbClr val="57585B"/>
                </a:solidFill>
                <a:latin typeface="Open Sans"/>
                <a:cs typeface="Open Sans"/>
              </a:rPr>
              <a:t> </a:t>
            </a:r>
            <a:r>
              <a:rPr sz="1700" dirty="0">
                <a:solidFill>
                  <a:srgbClr val="57585B"/>
                </a:solidFill>
                <a:latin typeface="Open Sans"/>
                <a:cs typeface="Open Sans"/>
              </a:rPr>
              <a:t>To</a:t>
            </a:r>
            <a:r>
              <a:rPr sz="1700" spc="55" dirty="0">
                <a:solidFill>
                  <a:srgbClr val="57585B"/>
                </a:solidFill>
                <a:latin typeface="Open Sans"/>
                <a:cs typeface="Open Sans"/>
              </a:rPr>
              <a:t> </a:t>
            </a:r>
            <a:r>
              <a:rPr sz="1700" dirty="0">
                <a:solidFill>
                  <a:srgbClr val="57585B"/>
                </a:solidFill>
                <a:latin typeface="Open Sans"/>
                <a:cs typeface="Open Sans"/>
              </a:rPr>
              <a:t>shut</a:t>
            </a:r>
            <a:r>
              <a:rPr sz="1700" spc="55" dirty="0">
                <a:solidFill>
                  <a:srgbClr val="57585B"/>
                </a:solidFill>
                <a:latin typeface="Open Sans"/>
                <a:cs typeface="Open Sans"/>
              </a:rPr>
              <a:t> </a:t>
            </a:r>
            <a:r>
              <a:rPr sz="1700" dirty="0">
                <a:solidFill>
                  <a:srgbClr val="57585B"/>
                </a:solidFill>
                <a:latin typeface="Open Sans"/>
                <a:cs typeface="Open Sans"/>
              </a:rPr>
              <a:t>it</a:t>
            </a:r>
            <a:r>
              <a:rPr sz="1700" spc="60" dirty="0">
                <a:solidFill>
                  <a:srgbClr val="57585B"/>
                </a:solidFill>
                <a:latin typeface="Open Sans"/>
                <a:cs typeface="Open Sans"/>
              </a:rPr>
              <a:t> </a:t>
            </a:r>
            <a:r>
              <a:rPr sz="1700" dirty="0">
                <a:solidFill>
                  <a:srgbClr val="57585B"/>
                </a:solidFill>
                <a:latin typeface="Open Sans"/>
                <a:cs typeface="Open Sans"/>
              </a:rPr>
              <a:t>down,</a:t>
            </a:r>
            <a:r>
              <a:rPr sz="1700" spc="55" dirty="0">
                <a:solidFill>
                  <a:srgbClr val="57585B"/>
                </a:solidFill>
                <a:latin typeface="Open Sans"/>
                <a:cs typeface="Open Sans"/>
              </a:rPr>
              <a:t> </a:t>
            </a:r>
            <a:r>
              <a:rPr sz="1700" dirty="0">
                <a:solidFill>
                  <a:srgbClr val="57585B"/>
                </a:solidFill>
                <a:latin typeface="Open Sans"/>
                <a:cs typeface="Open Sans"/>
              </a:rPr>
              <a:t>you</a:t>
            </a:r>
            <a:r>
              <a:rPr sz="1700" spc="55" dirty="0">
                <a:solidFill>
                  <a:srgbClr val="57585B"/>
                </a:solidFill>
                <a:latin typeface="Open Sans"/>
                <a:cs typeface="Open Sans"/>
              </a:rPr>
              <a:t> </a:t>
            </a:r>
            <a:r>
              <a:rPr sz="1700" dirty="0">
                <a:solidFill>
                  <a:srgbClr val="57585B"/>
                </a:solidFill>
                <a:latin typeface="Open Sans"/>
                <a:cs typeface="Open Sans"/>
              </a:rPr>
              <a:t>would</a:t>
            </a:r>
            <a:r>
              <a:rPr sz="1700" spc="55" dirty="0">
                <a:solidFill>
                  <a:srgbClr val="57585B"/>
                </a:solidFill>
                <a:latin typeface="Open Sans"/>
                <a:cs typeface="Open Sans"/>
              </a:rPr>
              <a:t> </a:t>
            </a:r>
            <a:r>
              <a:rPr sz="1700" dirty="0">
                <a:solidFill>
                  <a:srgbClr val="57585B"/>
                </a:solidFill>
                <a:latin typeface="Open Sans"/>
                <a:cs typeface="Open Sans"/>
              </a:rPr>
              <a:t>need</a:t>
            </a:r>
            <a:r>
              <a:rPr sz="1700" spc="60" dirty="0">
                <a:solidFill>
                  <a:srgbClr val="57585B"/>
                </a:solidFill>
                <a:latin typeface="Open Sans"/>
                <a:cs typeface="Open Sans"/>
              </a:rPr>
              <a:t> </a:t>
            </a:r>
            <a:r>
              <a:rPr sz="1700" dirty="0">
                <a:solidFill>
                  <a:srgbClr val="57585B"/>
                </a:solidFill>
                <a:latin typeface="Open Sans"/>
                <a:cs typeface="Open Sans"/>
              </a:rPr>
              <a:t>to</a:t>
            </a:r>
            <a:r>
              <a:rPr sz="1700" spc="55" dirty="0">
                <a:solidFill>
                  <a:srgbClr val="57585B"/>
                </a:solidFill>
                <a:latin typeface="Open Sans"/>
                <a:cs typeface="Open Sans"/>
              </a:rPr>
              <a:t> </a:t>
            </a:r>
            <a:r>
              <a:rPr sz="1700" dirty="0">
                <a:solidFill>
                  <a:srgbClr val="57585B"/>
                </a:solidFill>
                <a:latin typeface="Open Sans"/>
                <a:cs typeface="Open Sans"/>
              </a:rPr>
              <a:t>shut</a:t>
            </a:r>
            <a:r>
              <a:rPr sz="1700" spc="55" dirty="0">
                <a:solidFill>
                  <a:srgbClr val="57585B"/>
                </a:solidFill>
                <a:latin typeface="Open Sans"/>
                <a:cs typeface="Open Sans"/>
              </a:rPr>
              <a:t> </a:t>
            </a:r>
            <a:r>
              <a:rPr sz="1700" spc="-20" dirty="0">
                <a:solidFill>
                  <a:srgbClr val="57585B"/>
                </a:solidFill>
                <a:latin typeface="Open Sans"/>
                <a:cs typeface="Open Sans"/>
              </a:rPr>
              <a:t>down </a:t>
            </a:r>
            <a:r>
              <a:rPr sz="1700" dirty="0">
                <a:solidFill>
                  <a:srgbClr val="57585B"/>
                </a:solidFill>
                <a:latin typeface="Open Sans"/>
                <a:cs typeface="Open Sans"/>
              </a:rPr>
              <a:t>the</a:t>
            </a:r>
            <a:r>
              <a:rPr sz="1700" spc="65" dirty="0">
                <a:solidFill>
                  <a:srgbClr val="57585B"/>
                </a:solidFill>
                <a:latin typeface="Open Sans"/>
                <a:cs typeface="Open Sans"/>
              </a:rPr>
              <a:t> </a:t>
            </a:r>
            <a:r>
              <a:rPr sz="1700" dirty="0">
                <a:solidFill>
                  <a:srgbClr val="57585B"/>
                </a:solidFill>
                <a:latin typeface="Open Sans"/>
                <a:cs typeface="Open Sans"/>
              </a:rPr>
              <a:t>entire</a:t>
            </a:r>
            <a:r>
              <a:rPr sz="1700" spc="65" dirty="0">
                <a:solidFill>
                  <a:srgbClr val="57585B"/>
                </a:solidFill>
                <a:latin typeface="Open Sans"/>
                <a:cs typeface="Open Sans"/>
              </a:rPr>
              <a:t> </a:t>
            </a:r>
            <a:r>
              <a:rPr sz="1700" dirty="0">
                <a:solidFill>
                  <a:srgbClr val="57585B"/>
                </a:solidFill>
                <a:latin typeface="Open Sans"/>
                <a:cs typeface="Open Sans"/>
              </a:rPr>
              <a:t>internet,</a:t>
            </a:r>
            <a:r>
              <a:rPr sz="1700" spc="70" dirty="0">
                <a:solidFill>
                  <a:srgbClr val="57585B"/>
                </a:solidFill>
                <a:latin typeface="Open Sans"/>
                <a:cs typeface="Open Sans"/>
              </a:rPr>
              <a:t> </a:t>
            </a:r>
            <a:r>
              <a:rPr sz="1700" dirty="0">
                <a:solidFill>
                  <a:srgbClr val="57585B"/>
                </a:solidFill>
                <a:latin typeface="Open Sans"/>
                <a:cs typeface="Open Sans"/>
              </a:rPr>
              <a:t>forever,</a:t>
            </a:r>
            <a:r>
              <a:rPr sz="1700" spc="65" dirty="0">
                <a:solidFill>
                  <a:srgbClr val="57585B"/>
                </a:solidFill>
                <a:latin typeface="Open Sans"/>
                <a:cs typeface="Open Sans"/>
              </a:rPr>
              <a:t> </a:t>
            </a:r>
            <a:r>
              <a:rPr sz="1700" dirty="0">
                <a:solidFill>
                  <a:srgbClr val="57585B"/>
                </a:solidFill>
                <a:latin typeface="Open Sans"/>
                <a:cs typeface="Open Sans"/>
              </a:rPr>
              <a:t>which</a:t>
            </a:r>
            <a:r>
              <a:rPr sz="1700" spc="70" dirty="0">
                <a:solidFill>
                  <a:srgbClr val="57585B"/>
                </a:solidFill>
                <a:latin typeface="Open Sans"/>
                <a:cs typeface="Open Sans"/>
              </a:rPr>
              <a:t> </a:t>
            </a:r>
            <a:r>
              <a:rPr sz="1700" dirty="0">
                <a:solidFill>
                  <a:srgbClr val="57585B"/>
                </a:solidFill>
                <a:latin typeface="Open Sans"/>
                <a:cs typeface="Open Sans"/>
              </a:rPr>
              <a:t>is</a:t>
            </a:r>
            <a:r>
              <a:rPr sz="1700" spc="65" dirty="0">
                <a:solidFill>
                  <a:srgbClr val="57585B"/>
                </a:solidFill>
                <a:latin typeface="Open Sans"/>
                <a:cs typeface="Open Sans"/>
              </a:rPr>
              <a:t> </a:t>
            </a:r>
            <a:r>
              <a:rPr sz="1700" dirty="0">
                <a:solidFill>
                  <a:srgbClr val="57585B"/>
                </a:solidFill>
                <a:latin typeface="Open Sans"/>
                <a:cs typeface="Open Sans"/>
              </a:rPr>
              <a:t>extremely</a:t>
            </a:r>
            <a:r>
              <a:rPr sz="1700" spc="70" dirty="0">
                <a:solidFill>
                  <a:srgbClr val="57585B"/>
                </a:solidFill>
                <a:latin typeface="Open Sans"/>
                <a:cs typeface="Open Sans"/>
              </a:rPr>
              <a:t> </a:t>
            </a:r>
            <a:r>
              <a:rPr sz="1700" dirty="0">
                <a:solidFill>
                  <a:srgbClr val="57585B"/>
                </a:solidFill>
                <a:latin typeface="Open Sans"/>
                <a:cs typeface="Open Sans"/>
              </a:rPr>
              <a:t>unlikely</a:t>
            </a:r>
            <a:r>
              <a:rPr sz="1700" spc="65" dirty="0">
                <a:solidFill>
                  <a:srgbClr val="57585B"/>
                </a:solidFill>
                <a:latin typeface="Open Sans"/>
                <a:cs typeface="Open Sans"/>
              </a:rPr>
              <a:t> </a:t>
            </a:r>
            <a:r>
              <a:rPr sz="1700" dirty="0">
                <a:solidFill>
                  <a:srgbClr val="57585B"/>
                </a:solidFill>
                <a:latin typeface="Open Sans"/>
                <a:cs typeface="Open Sans"/>
              </a:rPr>
              <a:t>to</a:t>
            </a:r>
            <a:r>
              <a:rPr sz="1700" spc="65" dirty="0">
                <a:solidFill>
                  <a:srgbClr val="57585B"/>
                </a:solidFill>
                <a:latin typeface="Open Sans"/>
                <a:cs typeface="Open Sans"/>
              </a:rPr>
              <a:t> </a:t>
            </a:r>
            <a:r>
              <a:rPr sz="1700" spc="-10" dirty="0">
                <a:solidFill>
                  <a:srgbClr val="57585B"/>
                </a:solidFill>
                <a:latin typeface="Open Sans"/>
                <a:cs typeface="Open Sans"/>
              </a:rPr>
              <a:t>happen.</a:t>
            </a:r>
            <a:endParaRPr sz="1700" dirty="0">
              <a:latin typeface="Open Sans"/>
              <a:cs typeface="Open Sans"/>
            </a:endParaRPr>
          </a:p>
          <a:p>
            <a:pPr marL="24130" marR="380365">
              <a:lnSpc>
                <a:spcPct val="101800"/>
              </a:lnSpc>
              <a:spcBef>
                <a:spcPts val="2075"/>
              </a:spcBef>
            </a:pPr>
            <a:r>
              <a:rPr sz="1700" dirty="0">
                <a:solidFill>
                  <a:srgbClr val="57585B"/>
                </a:solidFill>
                <a:latin typeface="Open Sans"/>
                <a:cs typeface="Open Sans"/>
              </a:rPr>
              <a:t>Finally,</a:t>
            </a:r>
            <a:r>
              <a:rPr sz="1700" spc="65" dirty="0">
                <a:solidFill>
                  <a:srgbClr val="57585B"/>
                </a:solidFill>
                <a:latin typeface="Open Sans"/>
                <a:cs typeface="Open Sans"/>
              </a:rPr>
              <a:t> </a:t>
            </a:r>
            <a:r>
              <a:rPr sz="1700" dirty="0">
                <a:solidFill>
                  <a:srgbClr val="57585B"/>
                </a:solidFill>
                <a:latin typeface="Open Sans"/>
                <a:cs typeface="Open Sans"/>
              </a:rPr>
              <a:t>Bitcoin</a:t>
            </a:r>
            <a:r>
              <a:rPr sz="1700" spc="65" dirty="0">
                <a:solidFill>
                  <a:srgbClr val="57585B"/>
                </a:solidFill>
                <a:latin typeface="Open Sans"/>
                <a:cs typeface="Open Sans"/>
              </a:rPr>
              <a:t> </a:t>
            </a:r>
            <a:r>
              <a:rPr sz="1700" dirty="0">
                <a:solidFill>
                  <a:srgbClr val="57585B"/>
                </a:solidFill>
                <a:latin typeface="Open Sans"/>
                <a:cs typeface="Open Sans"/>
              </a:rPr>
              <a:t>is</a:t>
            </a:r>
            <a:r>
              <a:rPr sz="1700" spc="70" dirty="0">
                <a:solidFill>
                  <a:srgbClr val="57585B"/>
                </a:solidFill>
                <a:latin typeface="Open Sans"/>
                <a:cs typeface="Open Sans"/>
              </a:rPr>
              <a:t> </a:t>
            </a:r>
            <a:r>
              <a:rPr sz="1700" dirty="0">
                <a:solidFill>
                  <a:srgbClr val="57585B"/>
                </a:solidFill>
                <a:latin typeface="Open Sans"/>
                <a:cs typeface="Open Sans"/>
              </a:rPr>
              <a:t>scarce,</a:t>
            </a:r>
            <a:r>
              <a:rPr sz="1700" spc="65" dirty="0">
                <a:solidFill>
                  <a:srgbClr val="57585B"/>
                </a:solidFill>
                <a:latin typeface="Open Sans"/>
                <a:cs typeface="Open Sans"/>
              </a:rPr>
              <a:t> </a:t>
            </a:r>
            <a:r>
              <a:rPr sz="1700" dirty="0">
                <a:solidFill>
                  <a:srgbClr val="57585B"/>
                </a:solidFill>
                <a:latin typeface="Open Sans"/>
                <a:cs typeface="Open Sans"/>
              </a:rPr>
              <a:t>which</a:t>
            </a:r>
            <a:r>
              <a:rPr sz="1700" spc="65" dirty="0">
                <a:solidFill>
                  <a:srgbClr val="57585B"/>
                </a:solidFill>
                <a:latin typeface="Open Sans"/>
                <a:cs typeface="Open Sans"/>
              </a:rPr>
              <a:t> </a:t>
            </a:r>
            <a:r>
              <a:rPr sz="1700" dirty="0">
                <a:solidFill>
                  <a:srgbClr val="57585B"/>
                </a:solidFill>
                <a:latin typeface="Open Sans"/>
                <a:cs typeface="Open Sans"/>
              </a:rPr>
              <a:t>means</a:t>
            </a:r>
            <a:r>
              <a:rPr sz="1700" spc="70" dirty="0">
                <a:solidFill>
                  <a:srgbClr val="57585B"/>
                </a:solidFill>
                <a:latin typeface="Open Sans"/>
                <a:cs typeface="Open Sans"/>
              </a:rPr>
              <a:t> </a:t>
            </a:r>
            <a:r>
              <a:rPr sz="1700" dirty="0">
                <a:solidFill>
                  <a:srgbClr val="57585B"/>
                </a:solidFill>
                <a:latin typeface="Open Sans"/>
                <a:cs typeface="Open Sans"/>
              </a:rPr>
              <a:t>that</a:t>
            </a:r>
            <a:r>
              <a:rPr sz="1700" spc="65" dirty="0">
                <a:solidFill>
                  <a:srgbClr val="57585B"/>
                </a:solidFill>
                <a:latin typeface="Open Sans"/>
                <a:cs typeface="Open Sans"/>
              </a:rPr>
              <a:t> </a:t>
            </a:r>
            <a:r>
              <a:rPr sz="1700" dirty="0">
                <a:solidFill>
                  <a:srgbClr val="57585B"/>
                </a:solidFill>
                <a:latin typeface="Open Sans"/>
                <a:cs typeface="Open Sans"/>
              </a:rPr>
              <a:t>the</a:t>
            </a:r>
            <a:r>
              <a:rPr sz="1700" spc="65" dirty="0">
                <a:solidFill>
                  <a:srgbClr val="57585B"/>
                </a:solidFill>
                <a:latin typeface="Open Sans"/>
                <a:cs typeface="Open Sans"/>
              </a:rPr>
              <a:t> </a:t>
            </a:r>
            <a:r>
              <a:rPr lang="en-US" sz="1700" dirty="0">
                <a:solidFill>
                  <a:srgbClr val="57585B"/>
                </a:solidFill>
                <a:latin typeface="Open Sans"/>
                <a:cs typeface="Open Sans"/>
              </a:rPr>
              <a:t>number</a:t>
            </a:r>
            <a:r>
              <a:rPr sz="1700" spc="70" dirty="0">
                <a:solidFill>
                  <a:srgbClr val="57585B"/>
                </a:solidFill>
                <a:latin typeface="Open Sans"/>
                <a:cs typeface="Open Sans"/>
              </a:rPr>
              <a:t> </a:t>
            </a:r>
            <a:r>
              <a:rPr sz="1700" dirty="0">
                <a:solidFill>
                  <a:srgbClr val="57585B"/>
                </a:solidFill>
                <a:latin typeface="Open Sans"/>
                <a:cs typeface="Open Sans"/>
              </a:rPr>
              <a:t>of</a:t>
            </a:r>
            <a:r>
              <a:rPr sz="1700" spc="65" dirty="0">
                <a:solidFill>
                  <a:srgbClr val="57585B"/>
                </a:solidFill>
                <a:latin typeface="Open Sans"/>
                <a:cs typeface="Open Sans"/>
              </a:rPr>
              <a:t> </a:t>
            </a:r>
            <a:r>
              <a:rPr sz="1700" dirty="0">
                <a:solidFill>
                  <a:srgbClr val="57585B"/>
                </a:solidFill>
                <a:latin typeface="Open Sans"/>
                <a:cs typeface="Open Sans"/>
              </a:rPr>
              <a:t>bitcoin</a:t>
            </a:r>
            <a:r>
              <a:rPr sz="1700" spc="70" dirty="0">
                <a:solidFill>
                  <a:srgbClr val="57585B"/>
                </a:solidFill>
                <a:latin typeface="Open Sans"/>
                <a:cs typeface="Open Sans"/>
              </a:rPr>
              <a:t> </a:t>
            </a:r>
            <a:r>
              <a:rPr sz="1700" dirty="0">
                <a:solidFill>
                  <a:srgbClr val="57585B"/>
                </a:solidFill>
                <a:latin typeface="Open Sans"/>
                <a:cs typeface="Open Sans"/>
              </a:rPr>
              <a:t>tokens</a:t>
            </a:r>
            <a:r>
              <a:rPr sz="1700" spc="65" dirty="0">
                <a:solidFill>
                  <a:srgbClr val="57585B"/>
                </a:solidFill>
                <a:latin typeface="Open Sans"/>
                <a:cs typeface="Open Sans"/>
              </a:rPr>
              <a:t> </a:t>
            </a:r>
            <a:r>
              <a:rPr sz="1700" dirty="0">
                <a:solidFill>
                  <a:srgbClr val="57585B"/>
                </a:solidFill>
                <a:latin typeface="Open Sans"/>
                <a:cs typeface="Open Sans"/>
              </a:rPr>
              <a:t>that</a:t>
            </a:r>
            <a:r>
              <a:rPr sz="1700" spc="65" dirty="0">
                <a:solidFill>
                  <a:srgbClr val="57585B"/>
                </a:solidFill>
                <a:latin typeface="Open Sans"/>
                <a:cs typeface="Open Sans"/>
              </a:rPr>
              <a:t> </a:t>
            </a:r>
            <a:r>
              <a:rPr sz="1700" spc="-25" dirty="0">
                <a:solidFill>
                  <a:srgbClr val="57585B"/>
                </a:solidFill>
                <a:latin typeface="Open Sans"/>
                <a:cs typeface="Open Sans"/>
              </a:rPr>
              <a:t>can </a:t>
            </a:r>
            <a:r>
              <a:rPr sz="1700" dirty="0">
                <a:solidFill>
                  <a:srgbClr val="57585B"/>
                </a:solidFill>
                <a:latin typeface="Open Sans"/>
                <a:cs typeface="Open Sans"/>
              </a:rPr>
              <a:t>exist</a:t>
            </a:r>
            <a:r>
              <a:rPr sz="1700" spc="70" dirty="0">
                <a:solidFill>
                  <a:srgbClr val="57585B"/>
                </a:solidFill>
                <a:latin typeface="Open Sans"/>
                <a:cs typeface="Open Sans"/>
              </a:rPr>
              <a:t> </a:t>
            </a:r>
            <a:r>
              <a:rPr lang="en-US" sz="1700" dirty="0">
                <a:solidFill>
                  <a:srgbClr val="57585B"/>
                </a:solidFill>
                <a:latin typeface="Open Sans"/>
                <a:cs typeface="Open Sans"/>
              </a:rPr>
              <a:t>is</a:t>
            </a:r>
            <a:r>
              <a:rPr sz="1700" spc="70" dirty="0">
                <a:solidFill>
                  <a:srgbClr val="57585B"/>
                </a:solidFill>
                <a:latin typeface="Open Sans"/>
                <a:cs typeface="Open Sans"/>
              </a:rPr>
              <a:t> </a:t>
            </a:r>
            <a:r>
              <a:rPr sz="1700" dirty="0">
                <a:solidFill>
                  <a:srgbClr val="57585B"/>
                </a:solidFill>
                <a:latin typeface="Open Sans"/>
                <a:cs typeface="Open Sans"/>
              </a:rPr>
              <a:t>absolutely</a:t>
            </a:r>
            <a:r>
              <a:rPr sz="1700" spc="75" dirty="0">
                <a:solidFill>
                  <a:srgbClr val="57585B"/>
                </a:solidFill>
                <a:latin typeface="Open Sans"/>
                <a:cs typeface="Open Sans"/>
              </a:rPr>
              <a:t> </a:t>
            </a:r>
            <a:r>
              <a:rPr sz="1700" dirty="0">
                <a:solidFill>
                  <a:srgbClr val="57585B"/>
                </a:solidFill>
                <a:latin typeface="Open Sans"/>
                <a:cs typeface="Open Sans"/>
              </a:rPr>
              <a:t>limited.</a:t>
            </a:r>
            <a:r>
              <a:rPr sz="1700" spc="70" dirty="0">
                <a:solidFill>
                  <a:srgbClr val="57585B"/>
                </a:solidFill>
                <a:latin typeface="Open Sans"/>
                <a:cs typeface="Open Sans"/>
              </a:rPr>
              <a:t> </a:t>
            </a:r>
            <a:r>
              <a:rPr sz="1700" dirty="0">
                <a:solidFill>
                  <a:srgbClr val="57585B"/>
                </a:solidFill>
                <a:latin typeface="Open Sans"/>
                <a:cs typeface="Open Sans"/>
              </a:rPr>
              <a:t>No</a:t>
            </a:r>
            <a:r>
              <a:rPr sz="1700" spc="75" dirty="0">
                <a:solidFill>
                  <a:srgbClr val="57585B"/>
                </a:solidFill>
                <a:latin typeface="Open Sans"/>
                <a:cs typeface="Open Sans"/>
              </a:rPr>
              <a:t> </a:t>
            </a:r>
            <a:r>
              <a:rPr sz="1700" dirty="0">
                <a:solidFill>
                  <a:srgbClr val="57585B"/>
                </a:solidFill>
                <a:latin typeface="Open Sans"/>
                <a:cs typeface="Open Sans"/>
              </a:rPr>
              <a:t>one</a:t>
            </a:r>
            <a:r>
              <a:rPr sz="1700" spc="70" dirty="0">
                <a:solidFill>
                  <a:srgbClr val="57585B"/>
                </a:solidFill>
                <a:latin typeface="Open Sans"/>
                <a:cs typeface="Open Sans"/>
              </a:rPr>
              <a:t> </a:t>
            </a:r>
            <a:r>
              <a:rPr sz="1700" dirty="0">
                <a:solidFill>
                  <a:srgbClr val="57585B"/>
                </a:solidFill>
                <a:latin typeface="Open Sans"/>
                <a:cs typeface="Open Sans"/>
              </a:rPr>
              <a:t>can</a:t>
            </a:r>
            <a:r>
              <a:rPr sz="1700" spc="75" dirty="0">
                <a:solidFill>
                  <a:srgbClr val="57585B"/>
                </a:solidFill>
                <a:latin typeface="Open Sans"/>
                <a:cs typeface="Open Sans"/>
              </a:rPr>
              <a:t> </a:t>
            </a:r>
            <a:r>
              <a:rPr sz="1700" dirty="0">
                <a:solidFill>
                  <a:srgbClr val="57585B"/>
                </a:solidFill>
                <a:latin typeface="Open Sans"/>
                <a:cs typeface="Open Sans"/>
              </a:rPr>
              <a:t>counterfeit</a:t>
            </a:r>
            <a:r>
              <a:rPr sz="1700" spc="70" dirty="0">
                <a:solidFill>
                  <a:srgbClr val="57585B"/>
                </a:solidFill>
                <a:latin typeface="Open Sans"/>
                <a:cs typeface="Open Sans"/>
              </a:rPr>
              <a:t> </a:t>
            </a:r>
            <a:r>
              <a:rPr sz="1700" dirty="0">
                <a:solidFill>
                  <a:srgbClr val="57585B"/>
                </a:solidFill>
                <a:latin typeface="Open Sans"/>
                <a:cs typeface="Open Sans"/>
              </a:rPr>
              <a:t>Bitcoin</a:t>
            </a:r>
            <a:r>
              <a:rPr sz="1700" spc="75" dirty="0">
                <a:solidFill>
                  <a:srgbClr val="57585B"/>
                </a:solidFill>
                <a:latin typeface="Open Sans"/>
                <a:cs typeface="Open Sans"/>
              </a:rPr>
              <a:t> </a:t>
            </a:r>
            <a:r>
              <a:rPr lang="en-US" sz="1600" b="0" i="0" dirty="0">
                <a:solidFill>
                  <a:srgbClr val="444746"/>
                </a:solidFill>
                <a:effectLst/>
                <a:latin typeface="Google Sans"/>
              </a:rPr>
              <a:t>—</a:t>
            </a:r>
            <a:r>
              <a:rPr sz="1700" spc="70" dirty="0">
                <a:solidFill>
                  <a:srgbClr val="57585B"/>
                </a:solidFill>
                <a:latin typeface="Open Sans"/>
                <a:cs typeface="Open Sans"/>
              </a:rPr>
              <a:t> </a:t>
            </a:r>
            <a:r>
              <a:rPr sz="1700" dirty="0">
                <a:solidFill>
                  <a:srgbClr val="57585B"/>
                </a:solidFill>
                <a:latin typeface="Open Sans"/>
                <a:cs typeface="Open Sans"/>
              </a:rPr>
              <a:t>not</a:t>
            </a:r>
            <a:r>
              <a:rPr sz="1700" spc="70" dirty="0">
                <a:solidFill>
                  <a:srgbClr val="57585B"/>
                </a:solidFill>
                <a:latin typeface="Open Sans"/>
                <a:cs typeface="Open Sans"/>
              </a:rPr>
              <a:t> </a:t>
            </a:r>
            <a:r>
              <a:rPr sz="1700" dirty="0">
                <a:solidFill>
                  <a:srgbClr val="57585B"/>
                </a:solidFill>
                <a:latin typeface="Open Sans"/>
                <a:cs typeface="Open Sans"/>
              </a:rPr>
              <a:t>even</a:t>
            </a:r>
            <a:r>
              <a:rPr sz="1700" spc="75" dirty="0">
                <a:solidFill>
                  <a:srgbClr val="57585B"/>
                </a:solidFill>
                <a:latin typeface="Open Sans"/>
                <a:cs typeface="Open Sans"/>
              </a:rPr>
              <a:t> </a:t>
            </a:r>
            <a:r>
              <a:rPr sz="1700" dirty="0">
                <a:solidFill>
                  <a:srgbClr val="57585B"/>
                </a:solidFill>
                <a:latin typeface="Open Sans"/>
                <a:cs typeface="Open Sans"/>
              </a:rPr>
              <a:t>the</a:t>
            </a:r>
            <a:r>
              <a:rPr sz="1700" spc="70" dirty="0">
                <a:solidFill>
                  <a:srgbClr val="57585B"/>
                </a:solidFill>
                <a:latin typeface="Open Sans"/>
                <a:cs typeface="Open Sans"/>
              </a:rPr>
              <a:t> </a:t>
            </a:r>
            <a:r>
              <a:rPr sz="1700" spc="-20" dirty="0">
                <a:solidFill>
                  <a:srgbClr val="57585B"/>
                </a:solidFill>
                <a:latin typeface="Open Sans"/>
                <a:cs typeface="Open Sans"/>
              </a:rPr>
              <a:t>most </a:t>
            </a:r>
            <a:r>
              <a:rPr sz="1700" dirty="0">
                <a:solidFill>
                  <a:srgbClr val="57585B"/>
                </a:solidFill>
                <a:latin typeface="Open Sans"/>
                <a:cs typeface="Open Sans"/>
              </a:rPr>
              <a:t>powerful</a:t>
            </a:r>
            <a:r>
              <a:rPr sz="1700" spc="85" dirty="0">
                <a:solidFill>
                  <a:srgbClr val="57585B"/>
                </a:solidFill>
                <a:latin typeface="Open Sans"/>
                <a:cs typeface="Open Sans"/>
              </a:rPr>
              <a:t> </a:t>
            </a:r>
            <a:r>
              <a:rPr sz="1700" dirty="0">
                <a:solidFill>
                  <a:srgbClr val="57585B"/>
                </a:solidFill>
                <a:latin typeface="Open Sans"/>
                <a:cs typeface="Open Sans"/>
              </a:rPr>
              <a:t>governments</a:t>
            </a:r>
            <a:r>
              <a:rPr sz="1700" spc="90" dirty="0">
                <a:solidFill>
                  <a:srgbClr val="57585B"/>
                </a:solidFill>
                <a:latin typeface="Open Sans"/>
                <a:cs typeface="Open Sans"/>
              </a:rPr>
              <a:t> </a:t>
            </a:r>
            <a:r>
              <a:rPr sz="1700" dirty="0">
                <a:solidFill>
                  <a:srgbClr val="57585B"/>
                </a:solidFill>
                <a:latin typeface="Open Sans"/>
                <a:cs typeface="Open Sans"/>
              </a:rPr>
              <a:t>and</a:t>
            </a:r>
            <a:r>
              <a:rPr sz="1700" spc="90" dirty="0">
                <a:solidFill>
                  <a:srgbClr val="57585B"/>
                </a:solidFill>
                <a:latin typeface="Open Sans"/>
                <a:cs typeface="Open Sans"/>
              </a:rPr>
              <a:t> </a:t>
            </a:r>
            <a:r>
              <a:rPr sz="1700" dirty="0">
                <a:solidFill>
                  <a:srgbClr val="57585B"/>
                </a:solidFill>
                <a:latin typeface="Open Sans"/>
                <a:cs typeface="Open Sans"/>
              </a:rPr>
              <a:t>ﬁnancial</a:t>
            </a:r>
            <a:r>
              <a:rPr sz="1700" spc="90" dirty="0">
                <a:solidFill>
                  <a:srgbClr val="57585B"/>
                </a:solidFill>
                <a:latin typeface="Open Sans"/>
                <a:cs typeface="Open Sans"/>
              </a:rPr>
              <a:t> </a:t>
            </a:r>
            <a:r>
              <a:rPr sz="1700" spc="-10" dirty="0">
                <a:solidFill>
                  <a:srgbClr val="57585B"/>
                </a:solidFill>
                <a:latin typeface="Open Sans"/>
                <a:cs typeface="Open Sans"/>
              </a:rPr>
              <a:t>institutions.</a:t>
            </a:r>
            <a:endParaRPr sz="1700" dirty="0">
              <a:latin typeface="Open Sans"/>
              <a:cs typeface="Open Sans"/>
            </a:endParaRPr>
          </a:p>
          <a:p>
            <a:pPr>
              <a:lnSpc>
                <a:spcPct val="100000"/>
              </a:lnSpc>
              <a:spcBef>
                <a:spcPts val="815"/>
              </a:spcBef>
            </a:pPr>
            <a:endParaRPr sz="1700" dirty="0">
              <a:latin typeface="Open Sans"/>
              <a:cs typeface="Open Sans"/>
            </a:endParaRPr>
          </a:p>
          <a:p>
            <a:pPr marL="12700">
              <a:lnSpc>
                <a:spcPct val="100000"/>
              </a:lnSpc>
            </a:pPr>
            <a:r>
              <a:rPr sz="3450" b="1" i="1" dirty="0">
                <a:solidFill>
                  <a:srgbClr val="241B54"/>
                </a:solidFill>
                <a:latin typeface="Open Sans"/>
                <a:cs typeface="Open Sans"/>
              </a:rPr>
              <a:t>6.2.2</a:t>
            </a:r>
            <a:r>
              <a:rPr sz="3450" b="1" i="1" spc="-20" dirty="0">
                <a:solidFill>
                  <a:srgbClr val="241B54"/>
                </a:solidFill>
                <a:latin typeface="Open Sans"/>
                <a:cs typeface="Open Sans"/>
              </a:rPr>
              <a:t> </a:t>
            </a:r>
            <a:r>
              <a:rPr sz="3450" b="1" i="1" dirty="0">
                <a:solidFill>
                  <a:srgbClr val="241B54"/>
                </a:solidFill>
                <a:latin typeface="Open Sans"/>
                <a:cs typeface="Open Sans"/>
              </a:rPr>
              <a:t>Bitcoin’s</a:t>
            </a:r>
            <a:r>
              <a:rPr sz="3450" b="1" i="1" spc="-20" dirty="0">
                <a:solidFill>
                  <a:srgbClr val="241B54"/>
                </a:solidFill>
                <a:latin typeface="Open Sans"/>
                <a:cs typeface="Open Sans"/>
              </a:rPr>
              <a:t> </a:t>
            </a:r>
            <a:r>
              <a:rPr sz="3450" b="1" i="1" spc="-10" dirty="0">
                <a:solidFill>
                  <a:srgbClr val="241B54"/>
                </a:solidFill>
                <a:latin typeface="Open Sans"/>
                <a:cs typeface="Open Sans"/>
              </a:rPr>
              <a:t>Features</a:t>
            </a:r>
            <a:endParaRPr sz="3450" dirty="0">
              <a:latin typeface="Open Sans"/>
              <a:cs typeface="Open Sans"/>
            </a:endParaRPr>
          </a:p>
          <a:p>
            <a:pPr marL="12700">
              <a:lnSpc>
                <a:spcPct val="100000"/>
              </a:lnSpc>
              <a:spcBef>
                <a:spcPts val="2405"/>
              </a:spcBef>
            </a:pPr>
            <a:r>
              <a:rPr sz="2550" b="1" dirty="0">
                <a:solidFill>
                  <a:srgbClr val="241B54"/>
                </a:solidFill>
                <a:latin typeface="Open Sans"/>
                <a:cs typeface="Open Sans"/>
              </a:rPr>
              <a:t>The</a:t>
            </a:r>
            <a:r>
              <a:rPr sz="2550" b="1" spc="185" dirty="0">
                <a:solidFill>
                  <a:srgbClr val="241B54"/>
                </a:solidFill>
                <a:latin typeface="Open Sans"/>
                <a:cs typeface="Open Sans"/>
              </a:rPr>
              <a:t> </a:t>
            </a:r>
            <a:r>
              <a:rPr sz="2550" b="1" dirty="0">
                <a:solidFill>
                  <a:srgbClr val="241B54"/>
                </a:solidFill>
                <a:latin typeface="Open Sans"/>
                <a:cs typeface="Open Sans"/>
              </a:rPr>
              <a:t>Evolution</a:t>
            </a:r>
            <a:r>
              <a:rPr sz="2550" b="1" spc="195" dirty="0">
                <a:solidFill>
                  <a:srgbClr val="241B54"/>
                </a:solidFill>
                <a:latin typeface="Open Sans"/>
                <a:cs typeface="Open Sans"/>
              </a:rPr>
              <a:t> </a:t>
            </a:r>
            <a:r>
              <a:rPr sz="2550" b="1" dirty="0">
                <a:solidFill>
                  <a:srgbClr val="241B54"/>
                </a:solidFill>
                <a:latin typeface="Open Sans"/>
                <a:cs typeface="Open Sans"/>
              </a:rPr>
              <a:t>of</a:t>
            </a:r>
            <a:r>
              <a:rPr sz="2550" b="1" spc="195" dirty="0">
                <a:solidFill>
                  <a:srgbClr val="241B54"/>
                </a:solidFill>
                <a:latin typeface="Open Sans"/>
                <a:cs typeface="Open Sans"/>
              </a:rPr>
              <a:t> </a:t>
            </a:r>
            <a:r>
              <a:rPr sz="2550" b="1" dirty="0">
                <a:solidFill>
                  <a:srgbClr val="241B54"/>
                </a:solidFill>
                <a:latin typeface="Open Sans"/>
                <a:cs typeface="Open Sans"/>
              </a:rPr>
              <a:t>Sound</a:t>
            </a:r>
            <a:r>
              <a:rPr sz="2550" b="1" spc="200" dirty="0">
                <a:solidFill>
                  <a:srgbClr val="241B54"/>
                </a:solidFill>
                <a:latin typeface="Open Sans"/>
                <a:cs typeface="Open Sans"/>
              </a:rPr>
              <a:t> </a:t>
            </a:r>
            <a:r>
              <a:rPr sz="2550" b="1" spc="40" dirty="0">
                <a:solidFill>
                  <a:srgbClr val="241B54"/>
                </a:solidFill>
                <a:latin typeface="Open Sans"/>
                <a:cs typeface="Open Sans"/>
              </a:rPr>
              <a:t>Money</a:t>
            </a:r>
            <a:endParaRPr sz="2550" dirty="0">
              <a:latin typeface="Open Sans"/>
              <a:cs typeface="Open Sans"/>
            </a:endParaRPr>
          </a:p>
          <a:p>
            <a:pPr marL="24130" marR="103505">
              <a:lnSpc>
                <a:spcPct val="101800"/>
              </a:lnSpc>
              <a:spcBef>
                <a:spcPts val="2295"/>
              </a:spcBef>
            </a:pPr>
            <a:r>
              <a:rPr sz="1700" dirty="0">
                <a:solidFill>
                  <a:srgbClr val="57585B"/>
                </a:solidFill>
                <a:latin typeface="Open Sans"/>
                <a:cs typeface="Open Sans"/>
              </a:rPr>
              <a:t>As</a:t>
            </a:r>
            <a:r>
              <a:rPr sz="1700" spc="55" dirty="0">
                <a:solidFill>
                  <a:srgbClr val="57585B"/>
                </a:solidFill>
                <a:latin typeface="Open Sans"/>
                <a:cs typeface="Open Sans"/>
              </a:rPr>
              <a:t> </a:t>
            </a:r>
            <a:r>
              <a:rPr sz="1700" dirty="0">
                <a:solidFill>
                  <a:srgbClr val="57585B"/>
                </a:solidFill>
                <a:latin typeface="Open Sans"/>
                <a:cs typeface="Open Sans"/>
              </a:rPr>
              <a:t>you</a:t>
            </a:r>
            <a:r>
              <a:rPr sz="1700" spc="60" dirty="0">
                <a:solidFill>
                  <a:srgbClr val="57585B"/>
                </a:solidFill>
                <a:latin typeface="Open Sans"/>
                <a:cs typeface="Open Sans"/>
              </a:rPr>
              <a:t> </a:t>
            </a:r>
            <a:r>
              <a:rPr sz="1700" dirty="0">
                <a:solidFill>
                  <a:srgbClr val="57585B"/>
                </a:solidFill>
                <a:latin typeface="Open Sans"/>
                <a:cs typeface="Open Sans"/>
              </a:rPr>
              <a:t>learned</a:t>
            </a:r>
            <a:r>
              <a:rPr sz="1700" spc="55" dirty="0">
                <a:solidFill>
                  <a:srgbClr val="57585B"/>
                </a:solidFill>
                <a:latin typeface="Open Sans"/>
                <a:cs typeface="Open Sans"/>
              </a:rPr>
              <a:t> </a:t>
            </a:r>
            <a:r>
              <a:rPr sz="1700" dirty="0">
                <a:solidFill>
                  <a:srgbClr val="57585B"/>
                </a:solidFill>
                <a:latin typeface="Open Sans"/>
                <a:cs typeface="Open Sans"/>
              </a:rPr>
              <a:t>in</a:t>
            </a:r>
            <a:r>
              <a:rPr sz="1700" spc="60" dirty="0">
                <a:solidFill>
                  <a:srgbClr val="57585B"/>
                </a:solidFill>
                <a:latin typeface="Open Sans"/>
                <a:cs typeface="Open Sans"/>
              </a:rPr>
              <a:t> </a:t>
            </a:r>
            <a:r>
              <a:rPr sz="1700" dirty="0">
                <a:solidFill>
                  <a:srgbClr val="57585B"/>
                </a:solidFill>
                <a:latin typeface="Open Sans"/>
                <a:cs typeface="Open Sans"/>
              </a:rPr>
              <a:t>Chapter</a:t>
            </a:r>
            <a:r>
              <a:rPr sz="1700" spc="60" dirty="0">
                <a:solidFill>
                  <a:srgbClr val="57585B"/>
                </a:solidFill>
                <a:latin typeface="Open Sans"/>
                <a:cs typeface="Open Sans"/>
              </a:rPr>
              <a:t> </a:t>
            </a:r>
            <a:r>
              <a:rPr sz="1700" dirty="0">
                <a:solidFill>
                  <a:srgbClr val="57585B"/>
                </a:solidFill>
                <a:latin typeface="Open Sans"/>
                <a:cs typeface="Open Sans"/>
              </a:rPr>
              <a:t>2,</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lifecycle</a:t>
            </a:r>
            <a:r>
              <a:rPr sz="1700" spc="55" dirty="0">
                <a:solidFill>
                  <a:srgbClr val="57585B"/>
                </a:solidFill>
                <a:latin typeface="Open Sans"/>
                <a:cs typeface="Open Sans"/>
              </a:rPr>
              <a:t> </a:t>
            </a:r>
            <a:r>
              <a:rPr sz="1700" dirty="0">
                <a:solidFill>
                  <a:srgbClr val="57585B"/>
                </a:solidFill>
                <a:latin typeface="Open Sans"/>
                <a:cs typeface="Open Sans"/>
              </a:rPr>
              <a:t>of</a:t>
            </a:r>
            <a:r>
              <a:rPr sz="1700" spc="60" dirty="0">
                <a:solidFill>
                  <a:srgbClr val="57585B"/>
                </a:solidFill>
                <a:latin typeface="Open Sans"/>
                <a:cs typeface="Open Sans"/>
              </a:rPr>
              <a:t> </a:t>
            </a:r>
            <a:r>
              <a:rPr sz="1700" dirty="0">
                <a:solidFill>
                  <a:srgbClr val="57585B"/>
                </a:solidFill>
                <a:latin typeface="Open Sans"/>
                <a:cs typeface="Open Sans"/>
              </a:rPr>
              <a:t>sound</a:t>
            </a:r>
            <a:r>
              <a:rPr sz="1700" spc="60" dirty="0">
                <a:solidFill>
                  <a:srgbClr val="57585B"/>
                </a:solidFill>
                <a:latin typeface="Open Sans"/>
                <a:cs typeface="Open Sans"/>
              </a:rPr>
              <a:t> </a:t>
            </a:r>
            <a:r>
              <a:rPr sz="1700" dirty="0">
                <a:solidFill>
                  <a:srgbClr val="57585B"/>
                </a:solidFill>
                <a:latin typeface="Open Sans"/>
                <a:cs typeface="Open Sans"/>
              </a:rPr>
              <a:t>money</a:t>
            </a:r>
            <a:r>
              <a:rPr sz="1700" spc="55" dirty="0">
                <a:solidFill>
                  <a:srgbClr val="57585B"/>
                </a:solidFill>
                <a:latin typeface="Open Sans"/>
                <a:cs typeface="Open Sans"/>
              </a:rPr>
              <a:t> </a:t>
            </a:r>
            <a:r>
              <a:rPr sz="1700" dirty="0">
                <a:solidFill>
                  <a:srgbClr val="57585B"/>
                </a:solidFill>
                <a:latin typeface="Open Sans"/>
                <a:cs typeface="Open Sans"/>
              </a:rPr>
              <a:t>progresses</a:t>
            </a:r>
            <a:r>
              <a:rPr sz="1700" spc="60" dirty="0">
                <a:solidFill>
                  <a:srgbClr val="57585B"/>
                </a:solidFill>
                <a:latin typeface="Open Sans"/>
                <a:cs typeface="Open Sans"/>
              </a:rPr>
              <a:t> </a:t>
            </a:r>
            <a:r>
              <a:rPr sz="1700" dirty="0">
                <a:solidFill>
                  <a:srgbClr val="57585B"/>
                </a:solidFill>
                <a:latin typeface="Open Sans"/>
                <a:cs typeface="Open Sans"/>
              </a:rPr>
              <a:t>through</a:t>
            </a:r>
            <a:r>
              <a:rPr sz="1700" spc="60" dirty="0">
                <a:solidFill>
                  <a:srgbClr val="57585B"/>
                </a:solidFill>
                <a:latin typeface="Open Sans"/>
                <a:cs typeface="Open Sans"/>
              </a:rPr>
              <a:t> </a:t>
            </a:r>
            <a:r>
              <a:rPr sz="1700" spc="-10" dirty="0">
                <a:solidFill>
                  <a:srgbClr val="57585B"/>
                </a:solidFill>
                <a:latin typeface="Open Sans"/>
                <a:cs typeface="Open Sans"/>
              </a:rPr>
              <a:t>three </a:t>
            </a:r>
            <a:r>
              <a:rPr sz="1700" dirty="0">
                <a:solidFill>
                  <a:srgbClr val="57585B"/>
                </a:solidFill>
                <a:latin typeface="Open Sans"/>
                <a:cs typeface="Open Sans"/>
              </a:rPr>
              <a:t>stages</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receive</a:t>
            </a:r>
            <a:r>
              <a:rPr sz="1700" spc="45" dirty="0">
                <a:solidFill>
                  <a:srgbClr val="57585B"/>
                </a:solidFill>
                <a:latin typeface="Open Sans"/>
                <a:cs typeface="Open Sans"/>
              </a:rPr>
              <a:t> </a:t>
            </a:r>
            <a:r>
              <a:rPr sz="1700" dirty="0">
                <a:solidFill>
                  <a:srgbClr val="57585B"/>
                </a:solidFill>
                <a:latin typeface="Open Sans"/>
                <a:cs typeface="Open Sans"/>
              </a:rPr>
              <a:t>general</a:t>
            </a:r>
            <a:r>
              <a:rPr sz="1700" spc="45" dirty="0">
                <a:solidFill>
                  <a:srgbClr val="57585B"/>
                </a:solidFill>
                <a:latin typeface="Open Sans"/>
                <a:cs typeface="Open Sans"/>
              </a:rPr>
              <a:t> </a:t>
            </a:r>
            <a:r>
              <a:rPr sz="1700" dirty="0">
                <a:solidFill>
                  <a:srgbClr val="57585B"/>
                </a:solidFill>
                <a:latin typeface="Open Sans"/>
                <a:cs typeface="Open Sans"/>
              </a:rPr>
              <a:t>acceptance</a:t>
            </a:r>
            <a:r>
              <a:rPr sz="1700" spc="45" dirty="0">
                <a:solidFill>
                  <a:srgbClr val="57585B"/>
                </a:solidFill>
                <a:latin typeface="Open Sans"/>
                <a:cs typeface="Open Sans"/>
              </a:rPr>
              <a:t> </a:t>
            </a:r>
            <a:r>
              <a:rPr sz="1700" dirty="0">
                <a:solidFill>
                  <a:srgbClr val="57585B"/>
                </a:solidFill>
                <a:latin typeface="Open Sans"/>
                <a:cs typeface="Open Sans"/>
              </a:rPr>
              <a:t>from</a:t>
            </a:r>
            <a:r>
              <a:rPr sz="1700" spc="45" dirty="0">
                <a:solidFill>
                  <a:srgbClr val="57585B"/>
                </a:solidFill>
                <a:latin typeface="Open Sans"/>
                <a:cs typeface="Open Sans"/>
              </a:rPr>
              <a:t> </a:t>
            </a:r>
            <a:r>
              <a:rPr sz="1700" dirty="0">
                <a:solidFill>
                  <a:srgbClr val="57585B"/>
                </a:solidFill>
                <a:latin typeface="Open Sans"/>
                <a:cs typeface="Open Sans"/>
              </a:rPr>
              <a:t>society:</a:t>
            </a:r>
            <a:r>
              <a:rPr sz="1700" spc="45" dirty="0">
                <a:solidFill>
                  <a:srgbClr val="57585B"/>
                </a:solidFill>
                <a:latin typeface="Open Sans"/>
                <a:cs typeface="Open Sans"/>
              </a:rPr>
              <a:t> </a:t>
            </a:r>
            <a:r>
              <a:rPr sz="1700" dirty="0">
                <a:solidFill>
                  <a:srgbClr val="57585B"/>
                </a:solidFill>
                <a:latin typeface="Open Sans"/>
                <a:cs typeface="Open Sans"/>
              </a:rPr>
              <a:t>from</a:t>
            </a:r>
            <a:r>
              <a:rPr sz="1700" spc="45" dirty="0">
                <a:solidFill>
                  <a:srgbClr val="57585B"/>
                </a:solidFill>
                <a:latin typeface="Open Sans"/>
                <a:cs typeface="Open Sans"/>
              </a:rPr>
              <a:t> </a:t>
            </a:r>
            <a:r>
              <a:rPr sz="1700" dirty="0">
                <a:solidFill>
                  <a:srgbClr val="57585B"/>
                </a:solidFill>
                <a:latin typeface="Open Sans"/>
                <a:cs typeface="Open Sans"/>
              </a:rPr>
              <a:t>being</a:t>
            </a:r>
            <a:r>
              <a:rPr sz="1700" spc="4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store</a:t>
            </a:r>
            <a:r>
              <a:rPr sz="1700" spc="45"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dirty="0">
                <a:solidFill>
                  <a:srgbClr val="57585B"/>
                </a:solidFill>
                <a:latin typeface="Open Sans"/>
                <a:cs typeface="Open Sans"/>
              </a:rPr>
              <a:t>value</a:t>
            </a:r>
            <a:r>
              <a:rPr sz="1700" spc="40" dirty="0">
                <a:solidFill>
                  <a:srgbClr val="57585B"/>
                </a:solidFill>
                <a:latin typeface="Open Sans"/>
                <a:cs typeface="Open Sans"/>
              </a:rPr>
              <a:t> </a:t>
            </a:r>
            <a:r>
              <a:rPr sz="1700" spc="-25" dirty="0">
                <a:solidFill>
                  <a:srgbClr val="57585B"/>
                </a:solidFill>
                <a:latin typeface="Open Sans"/>
                <a:cs typeface="Open Sans"/>
              </a:rPr>
              <a:t>to </a:t>
            </a:r>
            <a:r>
              <a:rPr sz="1700" dirty="0">
                <a:solidFill>
                  <a:srgbClr val="57585B"/>
                </a:solidFill>
                <a:latin typeface="Open Sans"/>
                <a:cs typeface="Open Sans"/>
              </a:rPr>
              <a:t>becoming</a:t>
            </a:r>
            <a:r>
              <a:rPr sz="1700" spc="4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medium</a:t>
            </a:r>
            <a:r>
              <a:rPr sz="1700" spc="45"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dirty="0">
                <a:solidFill>
                  <a:srgbClr val="57585B"/>
                </a:solidFill>
                <a:latin typeface="Open Sans"/>
                <a:cs typeface="Open Sans"/>
              </a:rPr>
              <a:t>exchange</a:t>
            </a:r>
            <a:r>
              <a:rPr sz="1700" spc="45" dirty="0">
                <a:solidFill>
                  <a:srgbClr val="57585B"/>
                </a:solidFill>
                <a:latin typeface="Open Sans"/>
                <a:cs typeface="Open Sans"/>
              </a:rPr>
              <a:t> </a:t>
            </a:r>
            <a:r>
              <a:rPr sz="1700" dirty="0">
                <a:solidFill>
                  <a:srgbClr val="57585B"/>
                </a:solidFill>
                <a:latin typeface="Open Sans"/>
                <a:cs typeface="Open Sans"/>
              </a:rPr>
              <a:t>and,</a:t>
            </a:r>
            <a:r>
              <a:rPr sz="1700" spc="45" dirty="0">
                <a:solidFill>
                  <a:srgbClr val="57585B"/>
                </a:solidFill>
                <a:latin typeface="Open Sans"/>
                <a:cs typeface="Open Sans"/>
              </a:rPr>
              <a:t> </a:t>
            </a:r>
            <a:r>
              <a:rPr sz="1700" dirty="0">
                <a:solidFill>
                  <a:srgbClr val="57585B"/>
                </a:solidFill>
                <a:latin typeface="Open Sans"/>
                <a:cs typeface="Open Sans"/>
              </a:rPr>
              <a:t>ﬁnally,</a:t>
            </a:r>
            <a:r>
              <a:rPr sz="1700" spc="4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unit</a:t>
            </a:r>
            <a:r>
              <a:rPr sz="1700" spc="45"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spc="-10" dirty="0">
                <a:solidFill>
                  <a:srgbClr val="57585B"/>
                </a:solidFill>
                <a:latin typeface="Open Sans"/>
                <a:cs typeface="Open Sans"/>
              </a:rPr>
              <a:t>account.</a:t>
            </a:r>
            <a:endParaRPr sz="1700" dirty="0">
              <a:latin typeface="Open Sans"/>
              <a:cs typeface="Open Sans"/>
            </a:endParaRPr>
          </a:p>
          <a:p>
            <a:pPr marL="24130" marR="24765">
              <a:lnSpc>
                <a:spcPct val="101800"/>
              </a:lnSpc>
              <a:spcBef>
                <a:spcPts val="2075"/>
              </a:spcBef>
            </a:pPr>
            <a:r>
              <a:rPr sz="1700" dirty="0">
                <a:solidFill>
                  <a:srgbClr val="57585B"/>
                </a:solidFill>
                <a:latin typeface="Open Sans"/>
                <a:cs typeface="Open Sans"/>
              </a:rPr>
              <a:t>The</a:t>
            </a:r>
            <a:r>
              <a:rPr sz="1700" spc="35" dirty="0">
                <a:solidFill>
                  <a:srgbClr val="57585B"/>
                </a:solidFill>
                <a:latin typeface="Open Sans"/>
                <a:cs typeface="Open Sans"/>
              </a:rPr>
              <a:t> </a:t>
            </a:r>
            <a:r>
              <a:rPr sz="1700" dirty="0">
                <a:solidFill>
                  <a:srgbClr val="57585B"/>
                </a:solidFill>
                <a:latin typeface="Open Sans"/>
                <a:cs typeface="Open Sans"/>
              </a:rPr>
              <a:t>ﬁrst</a:t>
            </a:r>
            <a:r>
              <a:rPr sz="1700" spc="40" dirty="0">
                <a:solidFill>
                  <a:srgbClr val="57585B"/>
                </a:solidFill>
                <a:latin typeface="Open Sans"/>
                <a:cs typeface="Open Sans"/>
              </a:rPr>
              <a:t> </a:t>
            </a:r>
            <a:r>
              <a:rPr sz="1700" dirty="0">
                <a:solidFill>
                  <a:srgbClr val="57585B"/>
                </a:solidFill>
                <a:latin typeface="Open Sans"/>
                <a:cs typeface="Open Sans"/>
              </a:rPr>
              <a:t>stage</a:t>
            </a:r>
            <a:r>
              <a:rPr sz="1700" spc="40" dirty="0">
                <a:solidFill>
                  <a:srgbClr val="57585B"/>
                </a:solidFill>
                <a:latin typeface="Open Sans"/>
                <a:cs typeface="Open Sans"/>
              </a:rPr>
              <a:t> </a:t>
            </a:r>
            <a:r>
              <a:rPr sz="1700" dirty="0">
                <a:solidFill>
                  <a:srgbClr val="57585B"/>
                </a:solidFill>
                <a:latin typeface="Open Sans"/>
                <a:cs typeface="Open Sans"/>
              </a:rPr>
              <a:t>of</a:t>
            </a:r>
            <a:r>
              <a:rPr sz="1700" spc="40" dirty="0">
                <a:solidFill>
                  <a:srgbClr val="57585B"/>
                </a:solidFill>
                <a:latin typeface="Open Sans"/>
                <a:cs typeface="Open Sans"/>
              </a:rPr>
              <a:t> </a:t>
            </a:r>
            <a:r>
              <a:rPr sz="1700" dirty="0">
                <a:solidFill>
                  <a:srgbClr val="57585B"/>
                </a:solidFill>
                <a:latin typeface="Open Sans"/>
                <a:cs typeface="Open Sans"/>
              </a:rPr>
              <a:t>money,</a:t>
            </a:r>
            <a:r>
              <a:rPr sz="1700" spc="40"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store</a:t>
            </a:r>
            <a:r>
              <a:rPr sz="1700" spc="40" dirty="0">
                <a:solidFill>
                  <a:srgbClr val="57585B"/>
                </a:solidFill>
                <a:latin typeface="Open Sans"/>
                <a:cs typeface="Open Sans"/>
              </a:rPr>
              <a:t> </a:t>
            </a:r>
            <a:r>
              <a:rPr sz="1700" dirty="0">
                <a:solidFill>
                  <a:srgbClr val="57585B"/>
                </a:solidFill>
                <a:latin typeface="Open Sans"/>
                <a:cs typeface="Open Sans"/>
              </a:rPr>
              <a:t>of</a:t>
            </a:r>
            <a:r>
              <a:rPr sz="1700" spc="40" dirty="0">
                <a:solidFill>
                  <a:srgbClr val="57585B"/>
                </a:solidFill>
                <a:latin typeface="Open Sans"/>
                <a:cs typeface="Open Sans"/>
              </a:rPr>
              <a:t> </a:t>
            </a:r>
            <a:r>
              <a:rPr sz="1700" dirty="0">
                <a:solidFill>
                  <a:srgbClr val="57585B"/>
                </a:solidFill>
                <a:latin typeface="Open Sans"/>
                <a:cs typeface="Open Sans"/>
              </a:rPr>
              <a:t>value,</a:t>
            </a:r>
            <a:r>
              <a:rPr sz="1700" spc="40" dirty="0">
                <a:solidFill>
                  <a:srgbClr val="57585B"/>
                </a:solidFill>
                <a:latin typeface="Open Sans"/>
                <a:cs typeface="Open Sans"/>
              </a:rPr>
              <a:t> </a:t>
            </a:r>
            <a:r>
              <a:rPr sz="1700" dirty="0">
                <a:solidFill>
                  <a:srgbClr val="57585B"/>
                </a:solidFill>
                <a:latin typeface="Open Sans"/>
                <a:cs typeface="Open Sans"/>
              </a:rPr>
              <a:t>is</a:t>
            </a:r>
            <a:r>
              <a:rPr sz="1700" spc="40" dirty="0">
                <a:solidFill>
                  <a:srgbClr val="57585B"/>
                </a:solidFill>
                <a:latin typeface="Open Sans"/>
                <a:cs typeface="Open Sans"/>
              </a:rPr>
              <a:t> </a:t>
            </a:r>
            <a:r>
              <a:rPr sz="1700" dirty="0">
                <a:solidFill>
                  <a:srgbClr val="57585B"/>
                </a:solidFill>
                <a:latin typeface="Open Sans"/>
                <a:cs typeface="Open Sans"/>
              </a:rPr>
              <a:t>when</a:t>
            </a:r>
            <a:r>
              <a:rPr sz="1700" spc="40"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currency</a:t>
            </a:r>
            <a:r>
              <a:rPr sz="1700" spc="40" dirty="0">
                <a:solidFill>
                  <a:srgbClr val="57585B"/>
                </a:solidFill>
                <a:latin typeface="Open Sans"/>
                <a:cs typeface="Open Sans"/>
              </a:rPr>
              <a:t> </a:t>
            </a:r>
            <a:r>
              <a:rPr sz="1700" dirty="0">
                <a:solidFill>
                  <a:srgbClr val="57585B"/>
                </a:solidFill>
                <a:latin typeface="Open Sans"/>
                <a:cs typeface="Open Sans"/>
              </a:rPr>
              <a:t>starts</a:t>
            </a:r>
            <a:r>
              <a:rPr sz="1700" spc="40" dirty="0">
                <a:solidFill>
                  <a:srgbClr val="57585B"/>
                </a:solidFill>
                <a:latin typeface="Open Sans"/>
                <a:cs typeface="Open Sans"/>
              </a:rPr>
              <a:t> </a:t>
            </a:r>
            <a:r>
              <a:rPr sz="1700" dirty="0">
                <a:solidFill>
                  <a:srgbClr val="57585B"/>
                </a:solidFill>
                <a:latin typeface="Open Sans"/>
                <a:cs typeface="Open Sans"/>
              </a:rPr>
              <a:t>gaining</a:t>
            </a:r>
            <a:r>
              <a:rPr sz="1700" spc="40" dirty="0">
                <a:solidFill>
                  <a:srgbClr val="57585B"/>
                </a:solidFill>
                <a:latin typeface="Open Sans"/>
                <a:cs typeface="Open Sans"/>
              </a:rPr>
              <a:t> </a:t>
            </a:r>
            <a:r>
              <a:rPr sz="1700" dirty="0">
                <a:solidFill>
                  <a:srgbClr val="57585B"/>
                </a:solidFill>
                <a:latin typeface="Open Sans"/>
                <a:cs typeface="Open Sans"/>
              </a:rPr>
              <a:t>trust</a:t>
            </a:r>
            <a:r>
              <a:rPr sz="1700" spc="40" dirty="0">
                <a:solidFill>
                  <a:srgbClr val="57585B"/>
                </a:solidFill>
                <a:latin typeface="Open Sans"/>
                <a:cs typeface="Open Sans"/>
              </a:rPr>
              <a:t> </a:t>
            </a:r>
            <a:r>
              <a:rPr sz="1700" dirty="0">
                <a:solidFill>
                  <a:srgbClr val="57585B"/>
                </a:solidFill>
                <a:latin typeface="Open Sans"/>
                <a:cs typeface="Open Sans"/>
              </a:rPr>
              <a:t>as</a:t>
            </a:r>
            <a:r>
              <a:rPr sz="1700" spc="40" dirty="0">
                <a:solidFill>
                  <a:srgbClr val="57585B"/>
                </a:solidFill>
                <a:latin typeface="Open Sans"/>
                <a:cs typeface="Open Sans"/>
              </a:rPr>
              <a:t> </a:t>
            </a:r>
            <a:r>
              <a:rPr sz="1700" spc="-50" dirty="0">
                <a:solidFill>
                  <a:srgbClr val="57585B"/>
                </a:solidFill>
                <a:latin typeface="Open Sans"/>
                <a:cs typeface="Open Sans"/>
              </a:rPr>
              <a:t>a </a:t>
            </a:r>
            <a:r>
              <a:rPr sz="1700" dirty="0">
                <a:solidFill>
                  <a:srgbClr val="57585B"/>
                </a:solidFill>
                <a:latin typeface="Open Sans"/>
                <a:cs typeface="Open Sans"/>
              </a:rPr>
              <a:t>stable</a:t>
            </a:r>
            <a:r>
              <a:rPr sz="1700" spc="45" dirty="0">
                <a:solidFill>
                  <a:srgbClr val="57585B"/>
                </a:solidFill>
                <a:latin typeface="Open Sans"/>
                <a:cs typeface="Open Sans"/>
              </a:rPr>
              <a:t> </a:t>
            </a:r>
            <a:r>
              <a:rPr sz="1700" dirty="0">
                <a:solidFill>
                  <a:srgbClr val="57585B"/>
                </a:solidFill>
                <a:latin typeface="Open Sans"/>
                <a:cs typeface="Open Sans"/>
              </a:rPr>
              <a:t>(or</a:t>
            </a:r>
            <a:r>
              <a:rPr sz="1700" spc="50" dirty="0">
                <a:solidFill>
                  <a:srgbClr val="57585B"/>
                </a:solidFill>
                <a:latin typeface="Open Sans"/>
                <a:cs typeface="Open Sans"/>
              </a:rPr>
              <a:t> </a:t>
            </a:r>
            <a:r>
              <a:rPr sz="1700" dirty="0">
                <a:solidFill>
                  <a:srgbClr val="57585B"/>
                </a:solidFill>
                <a:latin typeface="Open Sans"/>
                <a:cs typeface="Open Sans"/>
              </a:rPr>
              <a:t>appreciating)</a:t>
            </a:r>
            <a:r>
              <a:rPr sz="1700" spc="50" dirty="0">
                <a:solidFill>
                  <a:srgbClr val="57585B"/>
                </a:solidFill>
                <a:latin typeface="Open Sans"/>
                <a:cs typeface="Open Sans"/>
              </a:rPr>
              <a:t> </a:t>
            </a:r>
            <a:r>
              <a:rPr sz="1700" dirty="0">
                <a:solidFill>
                  <a:srgbClr val="57585B"/>
                </a:solidFill>
                <a:latin typeface="Open Sans"/>
                <a:cs typeface="Open Sans"/>
              </a:rPr>
              <a:t>asset</a:t>
            </a:r>
            <a:r>
              <a:rPr sz="1700" spc="50" dirty="0">
                <a:solidFill>
                  <a:srgbClr val="57585B"/>
                </a:solidFill>
                <a:latin typeface="Open Sans"/>
                <a:cs typeface="Open Sans"/>
              </a:rPr>
              <a:t> </a:t>
            </a:r>
            <a:r>
              <a:rPr sz="1700" dirty="0">
                <a:solidFill>
                  <a:srgbClr val="57585B"/>
                </a:solidFill>
                <a:latin typeface="Open Sans"/>
                <a:cs typeface="Open Sans"/>
              </a:rPr>
              <a:t>over</a:t>
            </a:r>
            <a:r>
              <a:rPr sz="1700" spc="45" dirty="0">
                <a:solidFill>
                  <a:srgbClr val="57585B"/>
                </a:solidFill>
                <a:latin typeface="Open Sans"/>
                <a:cs typeface="Open Sans"/>
              </a:rPr>
              <a:t> </a:t>
            </a:r>
            <a:r>
              <a:rPr sz="1700" dirty="0">
                <a:solidFill>
                  <a:srgbClr val="57585B"/>
                </a:solidFill>
                <a:latin typeface="Open Sans"/>
                <a:cs typeface="Open Sans"/>
              </a:rPr>
              <a:t>time.</a:t>
            </a:r>
            <a:r>
              <a:rPr sz="1700" spc="50" dirty="0">
                <a:solidFill>
                  <a:srgbClr val="57585B"/>
                </a:solidFill>
                <a:latin typeface="Open Sans"/>
                <a:cs typeface="Open Sans"/>
              </a:rPr>
              <a:t> </a:t>
            </a:r>
            <a:r>
              <a:rPr sz="1700" dirty="0">
                <a:solidFill>
                  <a:srgbClr val="57585B"/>
                </a:solidFill>
                <a:latin typeface="Open Sans"/>
                <a:cs typeface="Open Sans"/>
              </a:rPr>
              <a:t>People</a:t>
            </a:r>
            <a:r>
              <a:rPr sz="1700" spc="50" dirty="0">
                <a:solidFill>
                  <a:srgbClr val="57585B"/>
                </a:solidFill>
                <a:latin typeface="Open Sans"/>
                <a:cs typeface="Open Sans"/>
              </a:rPr>
              <a:t> </a:t>
            </a:r>
            <a:r>
              <a:rPr sz="1700" dirty="0">
                <a:solidFill>
                  <a:srgbClr val="57585B"/>
                </a:solidFill>
                <a:latin typeface="Open Sans"/>
                <a:cs typeface="Open Sans"/>
              </a:rPr>
              <a:t>who</a:t>
            </a:r>
            <a:r>
              <a:rPr sz="1700" spc="50" dirty="0">
                <a:solidFill>
                  <a:srgbClr val="57585B"/>
                </a:solidFill>
                <a:latin typeface="Open Sans"/>
                <a:cs typeface="Open Sans"/>
              </a:rPr>
              <a:t> </a:t>
            </a:r>
            <a:r>
              <a:rPr sz="1700" dirty="0">
                <a:solidFill>
                  <a:srgbClr val="57585B"/>
                </a:solidFill>
                <a:latin typeface="Open Sans"/>
                <a:cs typeface="Open Sans"/>
              </a:rPr>
              <a:t>recognize</a:t>
            </a:r>
            <a:r>
              <a:rPr sz="1700" spc="50" dirty="0">
                <a:solidFill>
                  <a:srgbClr val="57585B"/>
                </a:solidFill>
                <a:latin typeface="Open Sans"/>
                <a:cs typeface="Open Sans"/>
              </a:rPr>
              <a:t> </a:t>
            </a:r>
            <a:r>
              <a:rPr sz="1700" dirty="0">
                <a:solidFill>
                  <a:srgbClr val="57585B"/>
                </a:solidFill>
                <a:latin typeface="Open Sans"/>
                <a:cs typeface="Open Sans"/>
              </a:rPr>
              <a:t>this</a:t>
            </a:r>
            <a:r>
              <a:rPr sz="1700" spc="45" dirty="0">
                <a:solidFill>
                  <a:srgbClr val="57585B"/>
                </a:solidFill>
                <a:latin typeface="Open Sans"/>
                <a:cs typeface="Open Sans"/>
              </a:rPr>
              <a:t> </a:t>
            </a:r>
            <a:r>
              <a:rPr sz="1700" dirty="0">
                <a:solidFill>
                  <a:srgbClr val="57585B"/>
                </a:solidFill>
                <a:latin typeface="Open Sans"/>
                <a:cs typeface="Open Sans"/>
              </a:rPr>
              <a:t>early</a:t>
            </a:r>
            <a:r>
              <a:rPr sz="1700" spc="50" dirty="0">
                <a:solidFill>
                  <a:srgbClr val="57585B"/>
                </a:solidFill>
                <a:latin typeface="Open Sans"/>
                <a:cs typeface="Open Sans"/>
              </a:rPr>
              <a:t> </a:t>
            </a:r>
            <a:r>
              <a:rPr sz="1700" dirty="0">
                <a:solidFill>
                  <a:srgbClr val="57585B"/>
                </a:solidFill>
                <a:latin typeface="Open Sans"/>
                <a:cs typeface="Open Sans"/>
              </a:rPr>
              <a:t>seek</a:t>
            </a:r>
            <a:r>
              <a:rPr sz="1700" spc="50" dirty="0">
                <a:solidFill>
                  <a:srgbClr val="57585B"/>
                </a:solidFill>
                <a:latin typeface="Open Sans"/>
                <a:cs typeface="Open Sans"/>
              </a:rPr>
              <a:t> </a:t>
            </a:r>
            <a:r>
              <a:rPr sz="1700" spc="-25" dirty="0">
                <a:solidFill>
                  <a:srgbClr val="57585B"/>
                </a:solidFill>
                <a:latin typeface="Open Sans"/>
                <a:cs typeface="Open Sans"/>
              </a:rPr>
              <a:t>to </a:t>
            </a:r>
            <a:r>
              <a:rPr sz="1700" dirty="0">
                <a:solidFill>
                  <a:srgbClr val="57585B"/>
                </a:solidFill>
                <a:latin typeface="Open Sans"/>
                <a:cs typeface="Open Sans"/>
              </a:rPr>
              <a:t>protect</a:t>
            </a:r>
            <a:r>
              <a:rPr sz="1700" spc="45" dirty="0">
                <a:solidFill>
                  <a:srgbClr val="57585B"/>
                </a:solidFill>
                <a:latin typeface="Open Sans"/>
                <a:cs typeface="Open Sans"/>
              </a:rPr>
              <a:t> </a:t>
            </a:r>
            <a:r>
              <a:rPr sz="1700" dirty="0">
                <a:solidFill>
                  <a:srgbClr val="57585B"/>
                </a:solidFill>
                <a:latin typeface="Open Sans"/>
                <a:cs typeface="Open Sans"/>
              </a:rPr>
              <a:t>their</a:t>
            </a:r>
            <a:r>
              <a:rPr sz="1700" spc="50" dirty="0">
                <a:solidFill>
                  <a:srgbClr val="57585B"/>
                </a:solidFill>
                <a:latin typeface="Open Sans"/>
                <a:cs typeface="Open Sans"/>
              </a:rPr>
              <a:t> </a:t>
            </a:r>
            <a:r>
              <a:rPr sz="1700" dirty="0">
                <a:solidFill>
                  <a:srgbClr val="57585B"/>
                </a:solidFill>
                <a:latin typeface="Open Sans"/>
                <a:cs typeface="Open Sans"/>
              </a:rPr>
              <a:t>wealth</a:t>
            </a:r>
            <a:r>
              <a:rPr sz="1700" spc="50" dirty="0">
                <a:solidFill>
                  <a:srgbClr val="57585B"/>
                </a:solidFill>
                <a:latin typeface="Open Sans"/>
                <a:cs typeface="Open Sans"/>
              </a:rPr>
              <a:t> </a:t>
            </a:r>
            <a:r>
              <a:rPr sz="1700" dirty="0">
                <a:solidFill>
                  <a:srgbClr val="57585B"/>
                </a:solidFill>
                <a:latin typeface="Open Sans"/>
                <a:cs typeface="Open Sans"/>
              </a:rPr>
              <a:t>by</a:t>
            </a:r>
            <a:r>
              <a:rPr sz="1700" spc="50" dirty="0">
                <a:solidFill>
                  <a:srgbClr val="57585B"/>
                </a:solidFill>
                <a:latin typeface="Open Sans"/>
                <a:cs typeface="Open Sans"/>
              </a:rPr>
              <a:t> </a:t>
            </a:r>
            <a:r>
              <a:rPr sz="1700" dirty="0">
                <a:solidFill>
                  <a:srgbClr val="57585B"/>
                </a:solidFill>
                <a:latin typeface="Open Sans"/>
                <a:cs typeface="Open Sans"/>
              </a:rPr>
              <a:t>storing</a:t>
            </a:r>
            <a:r>
              <a:rPr sz="1700" spc="50" dirty="0">
                <a:solidFill>
                  <a:srgbClr val="57585B"/>
                </a:solidFill>
                <a:latin typeface="Open Sans"/>
                <a:cs typeface="Open Sans"/>
              </a:rPr>
              <a:t> </a:t>
            </a:r>
            <a:r>
              <a:rPr sz="1700" dirty="0">
                <a:solidFill>
                  <a:srgbClr val="57585B"/>
                </a:solidFill>
                <a:latin typeface="Open Sans"/>
                <a:cs typeface="Open Sans"/>
              </a:rPr>
              <a:t>it</a:t>
            </a:r>
            <a:r>
              <a:rPr sz="1700" spc="50" dirty="0">
                <a:solidFill>
                  <a:srgbClr val="57585B"/>
                </a:solidFill>
                <a:latin typeface="Open Sans"/>
                <a:cs typeface="Open Sans"/>
              </a:rPr>
              <a:t> </a:t>
            </a:r>
            <a:r>
              <a:rPr sz="1700" dirty="0">
                <a:solidFill>
                  <a:srgbClr val="57585B"/>
                </a:solidFill>
                <a:latin typeface="Open Sans"/>
                <a:cs typeface="Open Sans"/>
              </a:rPr>
              <a:t>in</a:t>
            </a:r>
            <a:r>
              <a:rPr sz="1700" spc="50" dirty="0">
                <a:solidFill>
                  <a:srgbClr val="57585B"/>
                </a:solidFill>
                <a:latin typeface="Open Sans"/>
                <a:cs typeface="Open Sans"/>
              </a:rPr>
              <a:t> </a:t>
            </a:r>
            <a:r>
              <a:rPr sz="1700" dirty="0">
                <a:solidFill>
                  <a:srgbClr val="57585B"/>
                </a:solidFill>
                <a:latin typeface="Open Sans"/>
                <a:cs typeface="Open Sans"/>
              </a:rPr>
              <a:t>this</a:t>
            </a:r>
            <a:r>
              <a:rPr sz="1700" spc="50" dirty="0">
                <a:solidFill>
                  <a:srgbClr val="57585B"/>
                </a:solidFill>
                <a:latin typeface="Open Sans"/>
                <a:cs typeface="Open Sans"/>
              </a:rPr>
              <a:t> </a:t>
            </a:r>
            <a:r>
              <a:rPr sz="1700" dirty="0">
                <a:solidFill>
                  <a:srgbClr val="57585B"/>
                </a:solidFill>
                <a:latin typeface="Open Sans"/>
                <a:cs typeface="Open Sans"/>
              </a:rPr>
              <a:t>form</a:t>
            </a:r>
            <a:r>
              <a:rPr sz="1700" spc="45"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dirty="0">
                <a:solidFill>
                  <a:srgbClr val="57585B"/>
                </a:solidFill>
                <a:latin typeface="Open Sans"/>
                <a:cs typeface="Open Sans"/>
              </a:rPr>
              <a:t>money,</a:t>
            </a:r>
            <a:r>
              <a:rPr sz="1700" spc="50" dirty="0">
                <a:solidFill>
                  <a:srgbClr val="57585B"/>
                </a:solidFill>
                <a:latin typeface="Open Sans"/>
                <a:cs typeface="Open Sans"/>
              </a:rPr>
              <a:t> </a:t>
            </a:r>
            <a:r>
              <a:rPr sz="1700" dirty="0">
                <a:solidFill>
                  <a:srgbClr val="57585B"/>
                </a:solidFill>
                <a:latin typeface="Open Sans"/>
                <a:cs typeface="Open Sans"/>
              </a:rPr>
              <a:t>especially</a:t>
            </a:r>
            <a:r>
              <a:rPr sz="1700" spc="50" dirty="0">
                <a:solidFill>
                  <a:srgbClr val="57585B"/>
                </a:solidFill>
                <a:latin typeface="Open Sans"/>
                <a:cs typeface="Open Sans"/>
              </a:rPr>
              <a:t> </a:t>
            </a:r>
            <a:r>
              <a:rPr sz="1700" dirty="0">
                <a:solidFill>
                  <a:srgbClr val="57585B"/>
                </a:solidFill>
                <a:latin typeface="Open Sans"/>
                <a:cs typeface="Open Sans"/>
              </a:rPr>
              <a:t>during</a:t>
            </a:r>
            <a:r>
              <a:rPr sz="1700" spc="50" dirty="0">
                <a:solidFill>
                  <a:srgbClr val="57585B"/>
                </a:solidFill>
                <a:latin typeface="Open Sans"/>
                <a:cs typeface="Open Sans"/>
              </a:rPr>
              <a:t> </a:t>
            </a:r>
            <a:r>
              <a:rPr sz="1700" dirty="0">
                <a:solidFill>
                  <a:srgbClr val="57585B"/>
                </a:solidFill>
                <a:latin typeface="Open Sans"/>
                <a:cs typeface="Open Sans"/>
              </a:rPr>
              <a:t>a</a:t>
            </a:r>
            <a:r>
              <a:rPr sz="1700" spc="50" dirty="0">
                <a:solidFill>
                  <a:srgbClr val="57585B"/>
                </a:solidFill>
                <a:latin typeface="Open Sans"/>
                <a:cs typeface="Open Sans"/>
              </a:rPr>
              <a:t> </a:t>
            </a:r>
            <a:r>
              <a:rPr sz="1700" dirty="0">
                <a:solidFill>
                  <a:srgbClr val="57585B"/>
                </a:solidFill>
                <a:latin typeface="Open Sans"/>
                <a:cs typeface="Open Sans"/>
              </a:rPr>
              <a:t>time</a:t>
            </a:r>
            <a:r>
              <a:rPr sz="1700" spc="50" dirty="0">
                <a:solidFill>
                  <a:srgbClr val="57585B"/>
                </a:solidFill>
                <a:latin typeface="Open Sans"/>
                <a:cs typeface="Open Sans"/>
              </a:rPr>
              <a:t> </a:t>
            </a:r>
            <a:r>
              <a:rPr sz="1700" spc="-25" dirty="0">
                <a:solidFill>
                  <a:srgbClr val="57585B"/>
                </a:solidFill>
                <a:latin typeface="Open Sans"/>
                <a:cs typeface="Open Sans"/>
              </a:rPr>
              <a:t>of </a:t>
            </a:r>
            <a:r>
              <a:rPr sz="1700" dirty="0">
                <a:solidFill>
                  <a:srgbClr val="57585B"/>
                </a:solidFill>
                <a:latin typeface="Open Sans"/>
                <a:cs typeface="Open Sans"/>
              </a:rPr>
              <a:t>geopolitical</a:t>
            </a:r>
            <a:r>
              <a:rPr sz="1700" spc="105" dirty="0">
                <a:solidFill>
                  <a:srgbClr val="57585B"/>
                </a:solidFill>
                <a:latin typeface="Open Sans"/>
                <a:cs typeface="Open Sans"/>
              </a:rPr>
              <a:t> </a:t>
            </a:r>
            <a:r>
              <a:rPr sz="1700" dirty="0">
                <a:solidFill>
                  <a:srgbClr val="57585B"/>
                </a:solidFill>
                <a:latin typeface="Open Sans"/>
                <a:cs typeface="Open Sans"/>
              </a:rPr>
              <a:t>and</a:t>
            </a:r>
            <a:r>
              <a:rPr sz="1700" spc="110" dirty="0">
                <a:solidFill>
                  <a:srgbClr val="57585B"/>
                </a:solidFill>
                <a:latin typeface="Open Sans"/>
                <a:cs typeface="Open Sans"/>
              </a:rPr>
              <a:t> </a:t>
            </a:r>
            <a:r>
              <a:rPr sz="1700" dirty="0">
                <a:solidFill>
                  <a:srgbClr val="57585B"/>
                </a:solidFill>
                <a:latin typeface="Open Sans"/>
                <a:cs typeface="Open Sans"/>
              </a:rPr>
              <a:t>macroeconomic</a:t>
            </a:r>
            <a:r>
              <a:rPr sz="1700" spc="105" dirty="0">
                <a:solidFill>
                  <a:srgbClr val="57585B"/>
                </a:solidFill>
                <a:latin typeface="Open Sans"/>
                <a:cs typeface="Open Sans"/>
              </a:rPr>
              <a:t> </a:t>
            </a:r>
            <a:r>
              <a:rPr sz="1700" spc="-10" dirty="0">
                <a:solidFill>
                  <a:srgbClr val="57585B"/>
                </a:solidFill>
                <a:latin typeface="Open Sans"/>
                <a:cs typeface="Open Sans"/>
              </a:rPr>
              <a:t>uncertainties.</a:t>
            </a:r>
            <a:endParaRPr sz="1700" dirty="0">
              <a:latin typeface="Open Sans"/>
              <a:cs typeface="Open Sans"/>
            </a:endParaRPr>
          </a:p>
          <a:p>
            <a:pPr marL="24130" marR="32384">
              <a:lnSpc>
                <a:spcPct val="101800"/>
              </a:lnSpc>
              <a:spcBef>
                <a:spcPts val="2080"/>
              </a:spcBef>
            </a:pPr>
            <a:r>
              <a:rPr sz="1700" dirty="0">
                <a:solidFill>
                  <a:srgbClr val="57585B"/>
                </a:solidFill>
                <a:latin typeface="Open Sans"/>
                <a:cs typeface="Open Sans"/>
              </a:rPr>
              <a:t>Some</a:t>
            </a:r>
            <a:r>
              <a:rPr sz="1700" spc="40" dirty="0">
                <a:solidFill>
                  <a:srgbClr val="57585B"/>
                </a:solidFill>
                <a:latin typeface="Open Sans"/>
                <a:cs typeface="Open Sans"/>
              </a:rPr>
              <a:t> </a:t>
            </a:r>
            <a:r>
              <a:rPr sz="1700" dirty="0">
                <a:solidFill>
                  <a:srgbClr val="57585B"/>
                </a:solidFill>
                <a:latin typeface="Open Sans"/>
                <a:cs typeface="Open Sans"/>
              </a:rPr>
              <a:t>groups,</a:t>
            </a:r>
            <a:r>
              <a:rPr sz="1700" spc="45" dirty="0">
                <a:solidFill>
                  <a:srgbClr val="57585B"/>
                </a:solidFill>
                <a:latin typeface="Open Sans"/>
                <a:cs typeface="Open Sans"/>
              </a:rPr>
              <a:t> </a:t>
            </a:r>
            <a:r>
              <a:rPr sz="1700" dirty="0">
                <a:solidFill>
                  <a:srgbClr val="57585B"/>
                </a:solidFill>
                <a:latin typeface="Open Sans"/>
                <a:cs typeface="Open Sans"/>
              </a:rPr>
              <a:t>like</a:t>
            </a:r>
            <a:r>
              <a:rPr sz="1700" spc="45" dirty="0">
                <a:solidFill>
                  <a:srgbClr val="57585B"/>
                </a:solidFill>
                <a:latin typeface="Open Sans"/>
                <a:cs typeface="Open Sans"/>
              </a:rPr>
              <a:t> </a:t>
            </a:r>
            <a:r>
              <a:rPr sz="1700" dirty="0">
                <a:solidFill>
                  <a:srgbClr val="57585B"/>
                </a:solidFill>
                <a:latin typeface="Open Sans"/>
                <a:cs typeface="Open Sans"/>
              </a:rPr>
              <a:t>media</a:t>
            </a:r>
            <a:r>
              <a:rPr sz="1700" spc="45" dirty="0">
                <a:solidFill>
                  <a:srgbClr val="57585B"/>
                </a:solidFill>
                <a:latin typeface="Open Sans"/>
                <a:cs typeface="Open Sans"/>
              </a:rPr>
              <a:t> </a:t>
            </a:r>
            <a:r>
              <a:rPr sz="1700" dirty="0">
                <a:solidFill>
                  <a:srgbClr val="57585B"/>
                </a:solidFill>
                <a:latin typeface="Open Sans"/>
                <a:cs typeface="Open Sans"/>
              </a:rPr>
              <a:t>outlets,</a:t>
            </a:r>
            <a:r>
              <a:rPr sz="1700" spc="45" dirty="0">
                <a:solidFill>
                  <a:srgbClr val="57585B"/>
                </a:solidFill>
                <a:latin typeface="Open Sans"/>
                <a:cs typeface="Open Sans"/>
              </a:rPr>
              <a:t> </a:t>
            </a:r>
            <a:r>
              <a:rPr sz="1700" dirty="0">
                <a:solidFill>
                  <a:srgbClr val="57585B"/>
                </a:solidFill>
                <a:latin typeface="Open Sans"/>
                <a:cs typeface="Open Sans"/>
              </a:rPr>
              <a:t>call</a:t>
            </a:r>
            <a:r>
              <a:rPr sz="1700" spc="45" dirty="0">
                <a:solidFill>
                  <a:srgbClr val="57585B"/>
                </a:solidFill>
                <a:latin typeface="Open Sans"/>
                <a:cs typeface="Open Sans"/>
              </a:rPr>
              <a:t> </a:t>
            </a:r>
            <a:r>
              <a:rPr sz="1700" dirty="0">
                <a:solidFill>
                  <a:srgbClr val="57585B"/>
                </a:solidFill>
                <a:latin typeface="Open Sans"/>
                <a:cs typeface="Open Sans"/>
              </a:rPr>
              <a:t>Bitcoin</a:t>
            </a:r>
            <a:r>
              <a:rPr sz="1700" spc="4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form</a:t>
            </a:r>
            <a:r>
              <a:rPr sz="1700" spc="45"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dirty="0">
                <a:solidFill>
                  <a:srgbClr val="57585B"/>
                </a:solidFill>
                <a:latin typeface="Open Sans"/>
                <a:cs typeface="Open Sans"/>
              </a:rPr>
              <a:t>“digital</a:t>
            </a:r>
            <a:r>
              <a:rPr sz="1700" spc="45" dirty="0">
                <a:solidFill>
                  <a:srgbClr val="57585B"/>
                </a:solidFill>
                <a:latin typeface="Open Sans"/>
                <a:cs typeface="Open Sans"/>
              </a:rPr>
              <a:t> </a:t>
            </a:r>
            <a:r>
              <a:rPr sz="1700" dirty="0">
                <a:solidFill>
                  <a:srgbClr val="57585B"/>
                </a:solidFill>
                <a:latin typeface="Open Sans"/>
                <a:cs typeface="Open Sans"/>
              </a:rPr>
              <a:t>gold.”</a:t>
            </a:r>
            <a:r>
              <a:rPr sz="1700" spc="45" dirty="0">
                <a:solidFill>
                  <a:srgbClr val="57585B"/>
                </a:solidFill>
                <a:latin typeface="Open Sans"/>
                <a:cs typeface="Open Sans"/>
              </a:rPr>
              <a:t> </a:t>
            </a:r>
            <a:r>
              <a:rPr sz="1700" dirty="0">
                <a:solidFill>
                  <a:srgbClr val="57585B"/>
                </a:solidFill>
                <a:latin typeface="Open Sans"/>
                <a:cs typeface="Open Sans"/>
              </a:rPr>
              <a:t>This</a:t>
            </a:r>
            <a:r>
              <a:rPr sz="1700" spc="45" dirty="0">
                <a:solidFill>
                  <a:srgbClr val="57585B"/>
                </a:solidFill>
                <a:latin typeface="Open Sans"/>
                <a:cs typeface="Open Sans"/>
              </a:rPr>
              <a:t> </a:t>
            </a:r>
            <a:r>
              <a:rPr sz="1700" dirty="0">
                <a:solidFill>
                  <a:srgbClr val="57585B"/>
                </a:solidFill>
                <a:latin typeface="Open Sans"/>
                <a:cs typeface="Open Sans"/>
              </a:rPr>
              <a:t>is</a:t>
            </a:r>
            <a:r>
              <a:rPr sz="1700" spc="45" dirty="0">
                <a:solidFill>
                  <a:srgbClr val="57585B"/>
                </a:solidFill>
                <a:latin typeface="Open Sans"/>
                <a:cs typeface="Open Sans"/>
              </a:rPr>
              <a:t> </a:t>
            </a:r>
            <a:r>
              <a:rPr sz="1700" spc="-10" dirty="0">
                <a:solidFill>
                  <a:srgbClr val="57585B"/>
                </a:solidFill>
                <a:latin typeface="Open Sans"/>
                <a:cs typeface="Open Sans"/>
              </a:rPr>
              <a:t>because </a:t>
            </a:r>
            <a:r>
              <a:rPr sz="1700" dirty="0">
                <a:solidFill>
                  <a:srgbClr val="57585B"/>
                </a:solidFill>
                <a:latin typeface="Open Sans"/>
                <a:cs typeface="Open Sans"/>
              </a:rPr>
              <a:t>Bitcoin</a:t>
            </a:r>
            <a:r>
              <a:rPr sz="1700" spc="65" dirty="0">
                <a:solidFill>
                  <a:srgbClr val="57585B"/>
                </a:solidFill>
                <a:latin typeface="Open Sans"/>
                <a:cs typeface="Open Sans"/>
              </a:rPr>
              <a:t> </a:t>
            </a:r>
            <a:r>
              <a:rPr sz="1700" dirty="0">
                <a:solidFill>
                  <a:srgbClr val="57585B"/>
                </a:solidFill>
                <a:latin typeface="Open Sans"/>
                <a:cs typeface="Open Sans"/>
              </a:rPr>
              <a:t>ﬁrmly</a:t>
            </a:r>
            <a:r>
              <a:rPr sz="1700" spc="65" dirty="0">
                <a:solidFill>
                  <a:srgbClr val="57585B"/>
                </a:solidFill>
                <a:latin typeface="Open Sans"/>
                <a:cs typeface="Open Sans"/>
              </a:rPr>
              <a:t> </a:t>
            </a:r>
            <a:r>
              <a:rPr sz="1700" dirty="0">
                <a:solidFill>
                  <a:srgbClr val="57585B"/>
                </a:solidFill>
                <a:latin typeface="Open Sans"/>
                <a:cs typeface="Open Sans"/>
              </a:rPr>
              <a:t>established</a:t>
            </a:r>
            <a:r>
              <a:rPr sz="1700" spc="70" dirty="0">
                <a:solidFill>
                  <a:srgbClr val="57585B"/>
                </a:solidFill>
                <a:latin typeface="Open Sans"/>
                <a:cs typeface="Open Sans"/>
              </a:rPr>
              <a:t> </a:t>
            </a:r>
            <a:r>
              <a:rPr sz="1700" dirty="0">
                <a:solidFill>
                  <a:srgbClr val="57585B"/>
                </a:solidFill>
                <a:latin typeface="Open Sans"/>
                <a:cs typeface="Open Sans"/>
              </a:rPr>
              <a:t>itself</a:t>
            </a:r>
            <a:r>
              <a:rPr sz="1700" spc="65" dirty="0">
                <a:solidFill>
                  <a:srgbClr val="57585B"/>
                </a:solidFill>
                <a:latin typeface="Open Sans"/>
                <a:cs typeface="Open Sans"/>
              </a:rPr>
              <a:t> </a:t>
            </a:r>
            <a:r>
              <a:rPr sz="1700" dirty="0">
                <a:solidFill>
                  <a:srgbClr val="57585B"/>
                </a:solidFill>
                <a:latin typeface="Open Sans"/>
                <a:cs typeface="Open Sans"/>
              </a:rPr>
              <a:t>as</a:t>
            </a:r>
            <a:r>
              <a:rPr sz="1700" spc="70" dirty="0">
                <a:solidFill>
                  <a:srgbClr val="57585B"/>
                </a:solidFill>
                <a:latin typeface="Open Sans"/>
                <a:cs typeface="Open Sans"/>
              </a:rPr>
              <a:t> </a:t>
            </a:r>
            <a:r>
              <a:rPr sz="1700" dirty="0">
                <a:solidFill>
                  <a:srgbClr val="57585B"/>
                </a:solidFill>
                <a:latin typeface="Open Sans"/>
                <a:cs typeface="Open Sans"/>
              </a:rPr>
              <a:t>a</a:t>
            </a:r>
            <a:r>
              <a:rPr sz="1700" spc="65" dirty="0">
                <a:solidFill>
                  <a:srgbClr val="57585B"/>
                </a:solidFill>
                <a:latin typeface="Open Sans"/>
                <a:cs typeface="Open Sans"/>
              </a:rPr>
              <a:t> </a:t>
            </a:r>
            <a:r>
              <a:rPr sz="1700" dirty="0">
                <a:solidFill>
                  <a:srgbClr val="57585B"/>
                </a:solidFill>
                <a:latin typeface="Open Sans"/>
                <a:cs typeface="Open Sans"/>
              </a:rPr>
              <a:t>store</a:t>
            </a:r>
            <a:r>
              <a:rPr sz="1700" spc="70" dirty="0">
                <a:solidFill>
                  <a:srgbClr val="57585B"/>
                </a:solidFill>
                <a:latin typeface="Open Sans"/>
                <a:cs typeface="Open Sans"/>
              </a:rPr>
              <a:t> </a:t>
            </a:r>
            <a:r>
              <a:rPr sz="1700" dirty="0">
                <a:solidFill>
                  <a:srgbClr val="57585B"/>
                </a:solidFill>
                <a:latin typeface="Open Sans"/>
                <a:cs typeface="Open Sans"/>
              </a:rPr>
              <a:t>of</a:t>
            </a:r>
            <a:r>
              <a:rPr sz="1700" spc="65" dirty="0">
                <a:solidFill>
                  <a:srgbClr val="57585B"/>
                </a:solidFill>
                <a:latin typeface="Open Sans"/>
                <a:cs typeface="Open Sans"/>
              </a:rPr>
              <a:t> </a:t>
            </a:r>
            <a:r>
              <a:rPr sz="1700" dirty="0">
                <a:solidFill>
                  <a:srgbClr val="57585B"/>
                </a:solidFill>
                <a:latin typeface="Open Sans"/>
                <a:cs typeface="Open Sans"/>
              </a:rPr>
              <a:t>value</a:t>
            </a:r>
            <a:r>
              <a:rPr sz="1700" spc="70" dirty="0">
                <a:solidFill>
                  <a:srgbClr val="57585B"/>
                </a:solidFill>
                <a:latin typeface="Open Sans"/>
                <a:cs typeface="Open Sans"/>
              </a:rPr>
              <a:t> </a:t>
            </a:r>
            <a:r>
              <a:rPr sz="1700" dirty="0">
                <a:solidFill>
                  <a:srgbClr val="57585B"/>
                </a:solidFill>
                <a:latin typeface="Open Sans"/>
                <a:cs typeface="Open Sans"/>
              </a:rPr>
              <a:t>during</a:t>
            </a:r>
            <a:r>
              <a:rPr sz="1700" spc="65" dirty="0">
                <a:solidFill>
                  <a:srgbClr val="57585B"/>
                </a:solidFill>
                <a:latin typeface="Open Sans"/>
                <a:cs typeface="Open Sans"/>
              </a:rPr>
              <a:t> </a:t>
            </a:r>
            <a:r>
              <a:rPr sz="1700" dirty="0">
                <a:solidFill>
                  <a:srgbClr val="57585B"/>
                </a:solidFill>
                <a:latin typeface="Open Sans"/>
                <a:cs typeface="Open Sans"/>
              </a:rPr>
              <a:t>the</a:t>
            </a:r>
            <a:r>
              <a:rPr sz="1700" spc="65" dirty="0">
                <a:solidFill>
                  <a:srgbClr val="57585B"/>
                </a:solidFill>
                <a:latin typeface="Open Sans"/>
                <a:cs typeface="Open Sans"/>
              </a:rPr>
              <a:t> </a:t>
            </a:r>
            <a:r>
              <a:rPr sz="1700" dirty="0">
                <a:solidFill>
                  <a:srgbClr val="57585B"/>
                </a:solidFill>
                <a:latin typeface="Open Sans"/>
                <a:cs typeface="Open Sans"/>
              </a:rPr>
              <a:t>past</a:t>
            </a:r>
            <a:r>
              <a:rPr sz="1700" spc="70" dirty="0">
                <a:solidFill>
                  <a:srgbClr val="57585B"/>
                </a:solidFill>
                <a:latin typeface="Open Sans"/>
                <a:cs typeface="Open Sans"/>
              </a:rPr>
              <a:t> </a:t>
            </a:r>
            <a:r>
              <a:rPr sz="1700" dirty="0">
                <a:solidFill>
                  <a:srgbClr val="57585B"/>
                </a:solidFill>
                <a:latin typeface="Open Sans"/>
                <a:cs typeface="Open Sans"/>
              </a:rPr>
              <a:t>decade.</a:t>
            </a:r>
            <a:r>
              <a:rPr sz="1700" spc="65" dirty="0">
                <a:solidFill>
                  <a:srgbClr val="57585B"/>
                </a:solidFill>
                <a:latin typeface="Open Sans"/>
                <a:cs typeface="Open Sans"/>
              </a:rPr>
              <a:t> </a:t>
            </a:r>
            <a:r>
              <a:rPr sz="1700" dirty="0">
                <a:solidFill>
                  <a:srgbClr val="57585B"/>
                </a:solidFill>
                <a:latin typeface="Open Sans"/>
                <a:cs typeface="Open Sans"/>
              </a:rPr>
              <a:t>Every</a:t>
            </a:r>
            <a:r>
              <a:rPr sz="1700" spc="70" dirty="0">
                <a:solidFill>
                  <a:srgbClr val="57585B"/>
                </a:solidFill>
                <a:latin typeface="Open Sans"/>
                <a:cs typeface="Open Sans"/>
              </a:rPr>
              <a:t> </a:t>
            </a:r>
            <a:r>
              <a:rPr sz="1700" spc="-20" dirty="0">
                <a:solidFill>
                  <a:srgbClr val="57585B"/>
                </a:solidFill>
                <a:latin typeface="Open Sans"/>
                <a:cs typeface="Open Sans"/>
              </a:rPr>
              <a:t>day, </a:t>
            </a:r>
            <a:r>
              <a:rPr sz="1700" dirty="0">
                <a:solidFill>
                  <a:srgbClr val="57585B"/>
                </a:solidFill>
                <a:latin typeface="Open Sans"/>
                <a:cs typeface="Open Sans"/>
              </a:rPr>
              <a:t>more</a:t>
            </a:r>
            <a:r>
              <a:rPr sz="1700" spc="55" dirty="0">
                <a:solidFill>
                  <a:srgbClr val="57585B"/>
                </a:solidFill>
                <a:latin typeface="Open Sans"/>
                <a:cs typeface="Open Sans"/>
              </a:rPr>
              <a:t> </a:t>
            </a:r>
            <a:r>
              <a:rPr sz="1700" dirty="0">
                <a:solidFill>
                  <a:srgbClr val="57585B"/>
                </a:solidFill>
                <a:latin typeface="Open Sans"/>
                <a:cs typeface="Open Sans"/>
              </a:rPr>
              <a:t>and</a:t>
            </a:r>
            <a:r>
              <a:rPr sz="1700" spc="60" dirty="0">
                <a:solidFill>
                  <a:srgbClr val="57585B"/>
                </a:solidFill>
                <a:latin typeface="Open Sans"/>
                <a:cs typeface="Open Sans"/>
              </a:rPr>
              <a:t> </a:t>
            </a:r>
            <a:r>
              <a:rPr sz="1700" dirty="0">
                <a:solidFill>
                  <a:srgbClr val="57585B"/>
                </a:solidFill>
                <a:latin typeface="Open Sans"/>
                <a:cs typeface="Open Sans"/>
              </a:rPr>
              <a:t>more</a:t>
            </a:r>
            <a:r>
              <a:rPr sz="1700" spc="60" dirty="0">
                <a:solidFill>
                  <a:srgbClr val="57585B"/>
                </a:solidFill>
                <a:latin typeface="Open Sans"/>
                <a:cs typeface="Open Sans"/>
              </a:rPr>
              <a:t> </a:t>
            </a:r>
            <a:r>
              <a:rPr sz="1700" dirty="0">
                <a:solidFill>
                  <a:srgbClr val="57585B"/>
                </a:solidFill>
                <a:latin typeface="Open Sans"/>
                <a:cs typeface="Open Sans"/>
              </a:rPr>
              <a:t>people</a:t>
            </a:r>
            <a:r>
              <a:rPr sz="1700" spc="60" dirty="0">
                <a:solidFill>
                  <a:srgbClr val="57585B"/>
                </a:solidFill>
                <a:latin typeface="Open Sans"/>
                <a:cs typeface="Open Sans"/>
              </a:rPr>
              <a:t> </a:t>
            </a:r>
            <a:r>
              <a:rPr sz="1700" dirty="0">
                <a:solidFill>
                  <a:srgbClr val="57585B"/>
                </a:solidFill>
                <a:latin typeface="Open Sans"/>
                <a:cs typeface="Open Sans"/>
              </a:rPr>
              <a:t>start</a:t>
            </a:r>
            <a:r>
              <a:rPr sz="1700" spc="60" dirty="0">
                <a:solidFill>
                  <a:srgbClr val="57585B"/>
                </a:solidFill>
                <a:latin typeface="Open Sans"/>
                <a:cs typeface="Open Sans"/>
              </a:rPr>
              <a:t> </a:t>
            </a:r>
            <a:r>
              <a:rPr lang="en-US" sz="1700" spc="60" dirty="0">
                <a:solidFill>
                  <a:srgbClr val="57585B"/>
                </a:solidFill>
                <a:latin typeface="Open Sans"/>
                <a:cs typeface="Open Sans"/>
              </a:rPr>
              <a:t>to </a:t>
            </a:r>
            <a:r>
              <a:rPr sz="1700" dirty="0">
                <a:solidFill>
                  <a:srgbClr val="57585B"/>
                </a:solidFill>
                <a:latin typeface="Open Sans"/>
                <a:cs typeface="Open Sans"/>
              </a:rPr>
              <a:t>view</a:t>
            </a:r>
            <a:r>
              <a:rPr sz="1700" spc="60" dirty="0">
                <a:solidFill>
                  <a:srgbClr val="57585B"/>
                </a:solidFill>
                <a:latin typeface="Open Sans"/>
                <a:cs typeface="Open Sans"/>
              </a:rPr>
              <a:t> </a:t>
            </a:r>
            <a:r>
              <a:rPr sz="1700" dirty="0">
                <a:solidFill>
                  <a:srgbClr val="57585B"/>
                </a:solidFill>
                <a:latin typeface="Open Sans"/>
                <a:cs typeface="Open Sans"/>
              </a:rPr>
              <a:t>Bitcoin</a:t>
            </a:r>
            <a:r>
              <a:rPr sz="1700" spc="60" dirty="0">
                <a:solidFill>
                  <a:srgbClr val="57585B"/>
                </a:solidFill>
                <a:latin typeface="Open Sans"/>
                <a:cs typeface="Open Sans"/>
              </a:rPr>
              <a:t> </a:t>
            </a:r>
            <a:r>
              <a:rPr sz="1700" dirty="0">
                <a:solidFill>
                  <a:srgbClr val="57585B"/>
                </a:solidFill>
                <a:latin typeface="Open Sans"/>
                <a:cs typeface="Open Sans"/>
              </a:rPr>
              <a:t>as</a:t>
            </a:r>
            <a:r>
              <a:rPr sz="1700" spc="60" dirty="0">
                <a:solidFill>
                  <a:srgbClr val="57585B"/>
                </a:solidFill>
                <a:latin typeface="Open Sans"/>
                <a:cs typeface="Open Sans"/>
              </a:rPr>
              <a:t> </a:t>
            </a:r>
            <a:r>
              <a:rPr sz="1700" dirty="0">
                <a:solidFill>
                  <a:srgbClr val="57585B"/>
                </a:solidFill>
                <a:latin typeface="Open Sans"/>
                <a:cs typeface="Open Sans"/>
              </a:rPr>
              <a:t>a</a:t>
            </a:r>
            <a:r>
              <a:rPr sz="1700" spc="60" dirty="0">
                <a:solidFill>
                  <a:srgbClr val="57585B"/>
                </a:solidFill>
                <a:latin typeface="Open Sans"/>
                <a:cs typeface="Open Sans"/>
              </a:rPr>
              <a:t> </a:t>
            </a:r>
            <a:r>
              <a:rPr sz="1700" dirty="0">
                <a:solidFill>
                  <a:srgbClr val="57585B"/>
                </a:solidFill>
                <a:latin typeface="Open Sans"/>
                <a:cs typeface="Open Sans"/>
              </a:rPr>
              <a:t>hedge</a:t>
            </a:r>
            <a:r>
              <a:rPr sz="1700" spc="55" dirty="0">
                <a:solidFill>
                  <a:srgbClr val="57585B"/>
                </a:solidFill>
                <a:latin typeface="Open Sans"/>
                <a:cs typeface="Open Sans"/>
              </a:rPr>
              <a:t> </a:t>
            </a:r>
            <a:r>
              <a:rPr sz="1700" dirty="0">
                <a:solidFill>
                  <a:srgbClr val="57585B"/>
                </a:solidFill>
                <a:latin typeface="Open Sans"/>
                <a:cs typeface="Open Sans"/>
              </a:rPr>
              <a:t>against</a:t>
            </a:r>
            <a:r>
              <a:rPr sz="1700" spc="60" dirty="0">
                <a:solidFill>
                  <a:srgbClr val="57585B"/>
                </a:solidFill>
                <a:latin typeface="Open Sans"/>
                <a:cs typeface="Open Sans"/>
              </a:rPr>
              <a:t> </a:t>
            </a:r>
            <a:r>
              <a:rPr sz="1700" dirty="0">
                <a:solidFill>
                  <a:srgbClr val="57585B"/>
                </a:solidFill>
                <a:latin typeface="Open Sans"/>
                <a:cs typeface="Open Sans"/>
              </a:rPr>
              <a:t>inﬂation,</a:t>
            </a:r>
            <a:r>
              <a:rPr sz="1700" spc="60" dirty="0">
                <a:solidFill>
                  <a:srgbClr val="57585B"/>
                </a:solidFill>
                <a:latin typeface="Open Sans"/>
                <a:cs typeface="Open Sans"/>
              </a:rPr>
              <a:t> </a:t>
            </a:r>
            <a:r>
              <a:rPr sz="1700" dirty="0">
                <a:solidFill>
                  <a:srgbClr val="57585B"/>
                </a:solidFill>
                <a:latin typeface="Open Sans"/>
                <a:cs typeface="Open Sans"/>
              </a:rPr>
              <a:t>like</a:t>
            </a:r>
            <a:r>
              <a:rPr sz="1700" spc="60" dirty="0">
                <a:solidFill>
                  <a:srgbClr val="57585B"/>
                </a:solidFill>
                <a:latin typeface="Open Sans"/>
                <a:cs typeface="Open Sans"/>
              </a:rPr>
              <a:t> </a:t>
            </a:r>
            <a:r>
              <a:rPr sz="1700" spc="-20" dirty="0">
                <a:solidFill>
                  <a:srgbClr val="57585B"/>
                </a:solidFill>
                <a:latin typeface="Open Sans"/>
                <a:cs typeface="Open Sans"/>
              </a:rPr>
              <a:t>gold</a:t>
            </a:r>
            <a:r>
              <a:rPr sz="1700" spc="500" dirty="0">
                <a:solidFill>
                  <a:srgbClr val="57585B"/>
                </a:solidFill>
                <a:latin typeface="Open Sans"/>
                <a:cs typeface="Open Sans"/>
              </a:rPr>
              <a:t> </a:t>
            </a:r>
            <a:r>
              <a:rPr lang="en-US" sz="1700" dirty="0">
                <a:solidFill>
                  <a:srgbClr val="57585B"/>
                </a:solidFill>
                <a:latin typeface="Open Sans"/>
                <a:cs typeface="Open Sans"/>
              </a:rPr>
              <a:t>was</a:t>
            </a:r>
            <a:r>
              <a:rPr sz="1700" spc="55" dirty="0">
                <a:solidFill>
                  <a:srgbClr val="57585B"/>
                </a:solidFill>
                <a:latin typeface="Open Sans"/>
                <a:cs typeface="Open Sans"/>
              </a:rPr>
              <a:t> </a:t>
            </a:r>
            <a:r>
              <a:rPr sz="1700" spc="-10" dirty="0">
                <a:solidFill>
                  <a:srgbClr val="57585B"/>
                </a:solidFill>
                <a:latin typeface="Open Sans"/>
                <a:cs typeface="Open Sans"/>
              </a:rPr>
              <a:t>historically.</a:t>
            </a:r>
            <a:endParaRPr sz="1700" dirty="0">
              <a:latin typeface="Open Sans"/>
              <a:cs typeface="Open Sans"/>
            </a:endParaRPr>
          </a:p>
          <a:p>
            <a:pPr marL="24130" marR="5080">
              <a:lnSpc>
                <a:spcPct val="101800"/>
              </a:lnSpc>
              <a:spcBef>
                <a:spcPts val="2080"/>
              </a:spcBef>
            </a:pP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next</a:t>
            </a:r>
            <a:r>
              <a:rPr sz="1700" spc="60" dirty="0">
                <a:solidFill>
                  <a:srgbClr val="57585B"/>
                </a:solidFill>
                <a:latin typeface="Open Sans"/>
                <a:cs typeface="Open Sans"/>
              </a:rPr>
              <a:t> </a:t>
            </a:r>
            <a:r>
              <a:rPr sz="1700" dirty="0">
                <a:solidFill>
                  <a:srgbClr val="57585B"/>
                </a:solidFill>
                <a:latin typeface="Open Sans"/>
                <a:cs typeface="Open Sans"/>
              </a:rPr>
              <a:t>stage</a:t>
            </a:r>
            <a:r>
              <a:rPr sz="1700" spc="60" dirty="0">
                <a:solidFill>
                  <a:srgbClr val="57585B"/>
                </a:solidFill>
                <a:latin typeface="Open Sans"/>
                <a:cs typeface="Open Sans"/>
              </a:rPr>
              <a:t> </a:t>
            </a:r>
            <a:r>
              <a:rPr sz="1700" dirty="0">
                <a:solidFill>
                  <a:srgbClr val="57585B"/>
                </a:solidFill>
                <a:latin typeface="Open Sans"/>
                <a:cs typeface="Open Sans"/>
              </a:rPr>
              <a:t>is</a:t>
            </a:r>
            <a:r>
              <a:rPr sz="1700" spc="55" dirty="0">
                <a:solidFill>
                  <a:srgbClr val="57585B"/>
                </a:solidFill>
                <a:latin typeface="Open Sans"/>
                <a:cs typeface="Open Sans"/>
              </a:rPr>
              <a:t> </a:t>
            </a:r>
            <a:r>
              <a:rPr sz="1700" dirty="0">
                <a:solidFill>
                  <a:srgbClr val="57585B"/>
                </a:solidFill>
                <a:latin typeface="Open Sans"/>
                <a:cs typeface="Open Sans"/>
              </a:rPr>
              <a:t>when</a:t>
            </a:r>
            <a:r>
              <a:rPr sz="1700" spc="60" dirty="0">
                <a:solidFill>
                  <a:srgbClr val="57585B"/>
                </a:solidFill>
                <a:latin typeface="Open Sans"/>
                <a:cs typeface="Open Sans"/>
              </a:rPr>
              <a:t> </a:t>
            </a:r>
            <a:r>
              <a:rPr sz="1700" dirty="0">
                <a:solidFill>
                  <a:srgbClr val="57585B"/>
                </a:solidFill>
                <a:latin typeface="Open Sans"/>
                <a:cs typeface="Open Sans"/>
              </a:rPr>
              <a:t>conﬁdence</a:t>
            </a:r>
            <a:r>
              <a:rPr sz="1700" spc="60" dirty="0">
                <a:solidFill>
                  <a:srgbClr val="57585B"/>
                </a:solidFill>
                <a:latin typeface="Open Sans"/>
                <a:cs typeface="Open Sans"/>
              </a:rPr>
              <a:t> </a:t>
            </a:r>
            <a:r>
              <a:rPr lang="en-US" sz="1700" dirty="0">
                <a:solidFill>
                  <a:srgbClr val="57585B"/>
                </a:solidFill>
                <a:latin typeface="Open Sans"/>
                <a:cs typeface="Open Sans"/>
              </a:rPr>
              <a:t>in a currency’s stability </a:t>
            </a:r>
            <a:r>
              <a:rPr sz="1700" dirty="0">
                <a:solidFill>
                  <a:srgbClr val="57585B"/>
                </a:solidFill>
                <a:latin typeface="Open Sans"/>
                <a:cs typeface="Open Sans"/>
              </a:rPr>
              <a:t>solidiﬁes.</a:t>
            </a:r>
            <a:r>
              <a:rPr sz="1700" spc="60" dirty="0">
                <a:solidFill>
                  <a:srgbClr val="57585B"/>
                </a:solidFill>
                <a:latin typeface="Open Sans"/>
                <a:cs typeface="Open Sans"/>
              </a:rPr>
              <a:t> </a:t>
            </a:r>
            <a:r>
              <a:rPr sz="1700" dirty="0">
                <a:solidFill>
                  <a:srgbClr val="57585B"/>
                </a:solidFill>
                <a:latin typeface="Open Sans"/>
                <a:cs typeface="Open Sans"/>
              </a:rPr>
              <a:t>This</a:t>
            </a:r>
            <a:r>
              <a:rPr sz="1700" spc="60" dirty="0">
                <a:solidFill>
                  <a:srgbClr val="57585B"/>
                </a:solidFill>
                <a:latin typeface="Open Sans"/>
                <a:cs typeface="Open Sans"/>
              </a:rPr>
              <a:t> </a:t>
            </a:r>
            <a:r>
              <a:rPr sz="1700" spc="-25" dirty="0">
                <a:solidFill>
                  <a:srgbClr val="57585B"/>
                </a:solidFill>
                <a:latin typeface="Open Sans"/>
                <a:cs typeface="Open Sans"/>
              </a:rPr>
              <a:t>is</a:t>
            </a:r>
            <a:r>
              <a:rPr sz="1700" spc="500" dirty="0">
                <a:solidFill>
                  <a:srgbClr val="57585B"/>
                </a:solidFill>
                <a:latin typeface="Open Sans"/>
                <a:cs typeface="Open Sans"/>
              </a:rPr>
              <a:t> </a:t>
            </a:r>
            <a:r>
              <a:rPr sz="1700" dirty="0">
                <a:solidFill>
                  <a:srgbClr val="57585B"/>
                </a:solidFill>
                <a:latin typeface="Open Sans"/>
                <a:cs typeface="Open Sans"/>
              </a:rPr>
              <a:t>when</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currency</a:t>
            </a:r>
            <a:r>
              <a:rPr sz="1700" spc="60" dirty="0">
                <a:solidFill>
                  <a:srgbClr val="57585B"/>
                </a:solidFill>
                <a:latin typeface="Open Sans"/>
                <a:cs typeface="Open Sans"/>
              </a:rPr>
              <a:t> </a:t>
            </a:r>
            <a:r>
              <a:rPr sz="1700" dirty="0">
                <a:solidFill>
                  <a:srgbClr val="57585B"/>
                </a:solidFill>
                <a:latin typeface="Open Sans"/>
                <a:cs typeface="Open Sans"/>
              </a:rPr>
              <a:t>transitions</a:t>
            </a:r>
            <a:r>
              <a:rPr sz="1700" spc="60" dirty="0">
                <a:solidFill>
                  <a:srgbClr val="57585B"/>
                </a:solidFill>
                <a:latin typeface="Open Sans"/>
                <a:cs typeface="Open Sans"/>
              </a:rPr>
              <a:t> </a:t>
            </a:r>
            <a:r>
              <a:rPr sz="1700" dirty="0">
                <a:solidFill>
                  <a:srgbClr val="57585B"/>
                </a:solidFill>
                <a:latin typeface="Open Sans"/>
                <a:cs typeface="Open Sans"/>
              </a:rPr>
              <a:t>into</a:t>
            </a:r>
            <a:r>
              <a:rPr sz="1700" spc="60" dirty="0">
                <a:solidFill>
                  <a:srgbClr val="57585B"/>
                </a:solidFill>
                <a:latin typeface="Open Sans"/>
                <a:cs typeface="Open Sans"/>
              </a:rPr>
              <a:t> </a:t>
            </a:r>
            <a:r>
              <a:rPr sz="1700" dirty="0">
                <a:solidFill>
                  <a:srgbClr val="57585B"/>
                </a:solidFill>
                <a:latin typeface="Open Sans"/>
                <a:cs typeface="Open Sans"/>
              </a:rPr>
              <a:t>a</a:t>
            </a:r>
            <a:r>
              <a:rPr sz="1700" spc="60" dirty="0">
                <a:solidFill>
                  <a:srgbClr val="57585B"/>
                </a:solidFill>
                <a:latin typeface="Open Sans"/>
                <a:cs typeface="Open Sans"/>
              </a:rPr>
              <a:t> </a:t>
            </a:r>
            <a:r>
              <a:rPr sz="1700" dirty="0">
                <a:solidFill>
                  <a:srgbClr val="57585B"/>
                </a:solidFill>
                <a:latin typeface="Open Sans"/>
                <a:cs typeface="Open Sans"/>
              </a:rPr>
              <a:t>medium</a:t>
            </a:r>
            <a:r>
              <a:rPr sz="1700" spc="60" dirty="0">
                <a:solidFill>
                  <a:srgbClr val="57585B"/>
                </a:solidFill>
                <a:latin typeface="Open Sans"/>
                <a:cs typeface="Open Sans"/>
              </a:rPr>
              <a:t> </a:t>
            </a:r>
            <a:r>
              <a:rPr sz="1700" dirty="0">
                <a:solidFill>
                  <a:srgbClr val="57585B"/>
                </a:solidFill>
                <a:latin typeface="Open Sans"/>
                <a:cs typeface="Open Sans"/>
              </a:rPr>
              <a:t>of</a:t>
            </a:r>
            <a:r>
              <a:rPr sz="1700" spc="60" dirty="0">
                <a:solidFill>
                  <a:srgbClr val="57585B"/>
                </a:solidFill>
                <a:latin typeface="Open Sans"/>
                <a:cs typeface="Open Sans"/>
              </a:rPr>
              <a:t> </a:t>
            </a:r>
            <a:r>
              <a:rPr sz="1700" dirty="0">
                <a:solidFill>
                  <a:srgbClr val="57585B"/>
                </a:solidFill>
                <a:latin typeface="Open Sans"/>
                <a:cs typeface="Open Sans"/>
              </a:rPr>
              <a:t>exchange,</a:t>
            </a:r>
            <a:r>
              <a:rPr sz="1700" spc="60" dirty="0">
                <a:solidFill>
                  <a:srgbClr val="57585B"/>
                </a:solidFill>
                <a:latin typeface="Open Sans"/>
                <a:cs typeface="Open Sans"/>
              </a:rPr>
              <a:t> </a:t>
            </a:r>
            <a:r>
              <a:rPr sz="1700" dirty="0">
                <a:solidFill>
                  <a:srgbClr val="57585B"/>
                </a:solidFill>
                <a:latin typeface="Open Sans"/>
                <a:cs typeface="Open Sans"/>
              </a:rPr>
              <a:t>facilitating</a:t>
            </a:r>
            <a:r>
              <a:rPr sz="1700" spc="55" dirty="0">
                <a:solidFill>
                  <a:srgbClr val="57585B"/>
                </a:solidFill>
                <a:latin typeface="Open Sans"/>
                <a:cs typeface="Open Sans"/>
              </a:rPr>
              <a:t> </a:t>
            </a:r>
            <a:r>
              <a:rPr sz="1700" dirty="0">
                <a:solidFill>
                  <a:srgbClr val="57585B"/>
                </a:solidFill>
                <a:latin typeface="Open Sans"/>
                <a:cs typeface="Open Sans"/>
              </a:rPr>
              <a:t>transactions</a:t>
            </a:r>
            <a:r>
              <a:rPr sz="1700" spc="60" dirty="0">
                <a:solidFill>
                  <a:srgbClr val="57585B"/>
                </a:solidFill>
                <a:latin typeface="Open Sans"/>
                <a:cs typeface="Open Sans"/>
              </a:rPr>
              <a:t> </a:t>
            </a:r>
            <a:r>
              <a:rPr sz="1700" spc="-25" dirty="0">
                <a:solidFill>
                  <a:srgbClr val="57585B"/>
                </a:solidFill>
                <a:latin typeface="Open Sans"/>
                <a:cs typeface="Open Sans"/>
              </a:rPr>
              <a:t>in </a:t>
            </a:r>
            <a:r>
              <a:rPr sz="1700" dirty="0">
                <a:solidFill>
                  <a:srgbClr val="57585B"/>
                </a:solidFill>
                <a:latin typeface="Open Sans"/>
                <a:cs typeface="Open Sans"/>
              </a:rPr>
              <a:t>people’s</a:t>
            </a:r>
            <a:r>
              <a:rPr sz="1700" spc="55" dirty="0">
                <a:solidFill>
                  <a:srgbClr val="57585B"/>
                </a:solidFill>
                <a:latin typeface="Open Sans"/>
                <a:cs typeface="Open Sans"/>
              </a:rPr>
              <a:t> </a:t>
            </a:r>
            <a:r>
              <a:rPr sz="1700" dirty="0">
                <a:solidFill>
                  <a:srgbClr val="57585B"/>
                </a:solidFill>
                <a:latin typeface="Open Sans"/>
                <a:cs typeface="Open Sans"/>
              </a:rPr>
              <a:t>daily</a:t>
            </a:r>
            <a:r>
              <a:rPr sz="1700" spc="55" dirty="0">
                <a:solidFill>
                  <a:srgbClr val="57585B"/>
                </a:solidFill>
                <a:latin typeface="Open Sans"/>
                <a:cs typeface="Open Sans"/>
              </a:rPr>
              <a:t> </a:t>
            </a:r>
            <a:r>
              <a:rPr sz="1700" dirty="0">
                <a:solidFill>
                  <a:srgbClr val="57585B"/>
                </a:solidFill>
                <a:latin typeface="Open Sans"/>
                <a:cs typeface="Open Sans"/>
              </a:rPr>
              <a:t>lives.</a:t>
            </a:r>
            <a:r>
              <a:rPr sz="1700" spc="55" dirty="0">
                <a:solidFill>
                  <a:srgbClr val="57585B"/>
                </a:solidFill>
                <a:latin typeface="Open Sans"/>
                <a:cs typeface="Open Sans"/>
              </a:rPr>
              <a:t> </a:t>
            </a:r>
            <a:r>
              <a:rPr sz="1700" dirty="0">
                <a:solidFill>
                  <a:srgbClr val="57585B"/>
                </a:solidFill>
                <a:latin typeface="Open Sans"/>
                <a:cs typeface="Open Sans"/>
              </a:rPr>
              <a:t>During</a:t>
            </a:r>
            <a:r>
              <a:rPr sz="1700" spc="55" dirty="0">
                <a:solidFill>
                  <a:srgbClr val="57585B"/>
                </a:solidFill>
                <a:latin typeface="Open Sans"/>
                <a:cs typeface="Open Sans"/>
              </a:rPr>
              <a:t> </a:t>
            </a:r>
            <a:r>
              <a:rPr sz="1700" dirty="0">
                <a:solidFill>
                  <a:srgbClr val="57585B"/>
                </a:solidFill>
                <a:latin typeface="Open Sans"/>
                <a:cs typeface="Open Sans"/>
              </a:rPr>
              <a:t>this</a:t>
            </a:r>
            <a:r>
              <a:rPr sz="1700" spc="55" dirty="0">
                <a:solidFill>
                  <a:srgbClr val="57585B"/>
                </a:solidFill>
                <a:latin typeface="Open Sans"/>
                <a:cs typeface="Open Sans"/>
              </a:rPr>
              <a:t> </a:t>
            </a:r>
            <a:r>
              <a:rPr sz="1700" dirty="0">
                <a:solidFill>
                  <a:srgbClr val="57585B"/>
                </a:solidFill>
                <a:latin typeface="Open Sans"/>
                <a:cs typeface="Open Sans"/>
              </a:rPr>
              <a:t>stage,</a:t>
            </a:r>
            <a:r>
              <a:rPr sz="1700" spc="55" dirty="0">
                <a:solidFill>
                  <a:srgbClr val="57585B"/>
                </a:solidFill>
                <a:latin typeface="Open Sans"/>
                <a:cs typeface="Open Sans"/>
              </a:rPr>
              <a:t> </a:t>
            </a:r>
            <a:r>
              <a:rPr lang="en-US" sz="1700" spc="55" dirty="0">
                <a:solidFill>
                  <a:srgbClr val="57585B"/>
                </a:solidFill>
                <a:latin typeface="Open Sans"/>
                <a:cs typeface="Open Sans"/>
              </a:rPr>
              <a:t>the </a:t>
            </a:r>
            <a:r>
              <a:rPr sz="1700" dirty="0">
                <a:solidFill>
                  <a:srgbClr val="57585B"/>
                </a:solidFill>
                <a:latin typeface="Open Sans"/>
                <a:cs typeface="Open Sans"/>
              </a:rPr>
              <a:t>currency</a:t>
            </a:r>
            <a:r>
              <a:rPr sz="1700" spc="55" dirty="0">
                <a:solidFill>
                  <a:srgbClr val="57585B"/>
                </a:solidFill>
                <a:latin typeface="Open Sans"/>
                <a:cs typeface="Open Sans"/>
              </a:rPr>
              <a:t> </a:t>
            </a:r>
            <a:r>
              <a:rPr sz="1700" dirty="0">
                <a:solidFill>
                  <a:srgbClr val="57585B"/>
                </a:solidFill>
                <a:latin typeface="Open Sans"/>
                <a:cs typeface="Open Sans"/>
              </a:rPr>
              <a:t>starts</a:t>
            </a:r>
            <a:r>
              <a:rPr sz="1700" spc="55" dirty="0">
                <a:solidFill>
                  <a:srgbClr val="57585B"/>
                </a:solidFill>
                <a:latin typeface="Open Sans"/>
                <a:cs typeface="Open Sans"/>
              </a:rPr>
              <a:t> </a:t>
            </a:r>
            <a:r>
              <a:rPr sz="1700" dirty="0">
                <a:solidFill>
                  <a:srgbClr val="57585B"/>
                </a:solidFill>
                <a:latin typeface="Open Sans"/>
                <a:cs typeface="Open Sans"/>
              </a:rPr>
              <a:t>to</a:t>
            </a:r>
            <a:r>
              <a:rPr sz="1700" spc="60" dirty="0">
                <a:solidFill>
                  <a:srgbClr val="57585B"/>
                </a:solidFill>
                <a:latin typeface="Open Sans"/>
                <a:cs typeface="Open Sans"/>
              </a:rPr>
              <a:t> </a:t>
            </a:r>
            <a:r>
              <a:rPr sz="1700" dirty="0">
                <a:solidFill>
                  <a:srgbClr val="57585B"/>
                </a:solidFill>
                <a:latin typeface="Open Sans"/>
                <a:cs typeface="Open Sans"/>
              </a:rPr>
              <a:t>become</a:t>
            </a:r>
            <a:r>
              <a:rPr sz="1700" spc="55" dirty="0">
                <a:solidFill>
                  <a:srgbClr val="57585B"/>
                </a:solidFill>
                <a:latin typeface="Open Sans"/>
                <a:cs typeface="Open Sans"/>
              </a:rPr>
              <a:t> </a:t>
            </a:r>
            <a:r>
              <a:rPr sz="1700" dirty="0">
                <a:solidFill>
                  <a:srgbClr val="57585B"/>
                </a:solidFill>
                <a:latin typeface="Open Sans"/>
                <a:cs typeface="Open Sans"/>
              </a:rPr>
              <a:t>widely</a:t>
            </a:r>
            <a:r>
              <a:rPr sz="1700" spc="55" dirty="0">
                <a:solidFill>
                  <a:srgbClr val="57585B"/>
                </a:solidFill>
                <a:latin typeface="Open Sans"/>
                <a:cs typeface="Open Sans"/>
              </a:rPr>
              <a:t> </a:t>
            </a:r>
            <a:r>
              <a:rPr sz="1700" dirty="0">
                <a:solidFill>
                  <a:srgbClr val="57585B"/>
                </a:solidFill>
                <a:latin typeface="Open Sans"/>
                <a:cs typeface="Open Sans"/>
              </a:rPr>
              <a:t>accepted</a:t>
            </a:r>
            <a:r>
              <a:rPr sz="1700" spc="55" dirty="0">
                <a:solidFill>
                  <a:srgbClr val="57585B"/>
                </a:solidFill>
                <a:latin typeface="Open Sans"/>
                <a:cs typeface="Open Sans"/>
              </a:rPr>
              <a:t> </a:t>
            </a:r>
            <a:r>
              <a:rPr sz="1700" spc="-25" dirty="0">
                <a:solidFill>
                  <a:srgbClr val="57585B"/>
                </a:solidFill>
                <a:latin typeface="Open Sans"/>
                <a:cs typeface="Open Sans"/>
              </a:rPr>
              <a:t>for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exchange</a:t>
            </a:r>
            <a:r>
              <a:rPr sz="1700" spc="50" dirty="0">
                <a:solidFill>
                  <a:srgbClr val="57585B"/>
                </a:solidFill>
                <a:latin typeface="Open Sans"/>
                <a:cs typeface="Open Sans"/>
              </a:rPr>
              <a:t> </a:t>
            </a:r>
            <a:r>
              <a:rPr sz="1700" dirty="0">
                <a:solidFill>
                  <a:srgbClr val="57585B"/>
                </a:solidFill>
                <a:latin typeface="Open Sans"/>
                <a:cs typeface="Open Sans"/>
              </a:rPr>
              <a:t>of</a:t>
            </a:r>
            <a:r>
              <a:rPr sz="1700" spc="55" dirty="0">
                <a:solidFill>
                  <a:srgbClr val="57585B"/>
                </a:solidFill>
                <a:latin typeface="Open Sans"/>
                <a:cs typeface="Open Sans"/>
              </a:rPr>
              <a:t> </a:t>
            </a:r>
            <a:r>
              <a:rPr sz="1700" dirty="0">
                <a:solidFill>
                  <a:srgbClr val="57585B"/>
                </a:solidFill>
                <a:latin typeface="Open Sans"/>
                <a:cs typeface="Open Sans"/>
              </a:rPr>
              <a:t>goods</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55" dirty="0">
                <a:solidFill>
                  <a:srgbClr val="57585B"/>
                </a:solidFill>
                <a:latin typeface="Open Sans"/>
                <a:cs typeface="Open Sans"/>
              </a:rPr>
              <a:t> </a:t>
            </a:r>
            <a:r>
              <a:rPr sz="1700" spc="-10" dirty="0">
                <a:solidFill>
                  <a:srgbClr val="57585B"/>
                </a:solidFill>
                <a:latin typeface="Open Sans"/>
                <a:cs typeface="Open Sans"/>
              </a:rPr>
              <a:t>services.</a:t>
            </a:r>
            <a:endParaRPr sz="1700" dirty="0">
              <a:latin typeface="Open Sans"/>
              <a:cs typeface="Open Sans"/>
            </a:endParaRPr>
          </a:p>
        </p:txBody>
      </p:sp>
      <p:sp>
        <p:nvSpPr>
          <p:cNvPr id="8" name="object 8"/>
          <p:cNvSpPr txBox="1"/>
          <p:nvPr/>
        </p:nvSpPr>
        <p:spPr>
          <a:xfrm>
            <a:off x="10309624" y="5529677"/>
            <a:ext cx="8315959" cy="2972435"/>
          </a:xfrm>
          <a:prstGeom prst="rect">
            <a:avLst/>
          </a:prstGeom>
        </p:spPr>
        <p:txBody>
          <a:bodyPr vert="horz" wrap="square" lIns="0" tIns="15240" rIns="0" bIns="0" rtlCol="0">
            <a:spAutoFit/>
          </a:bodyPr>
          <a:lstStyle/>
          <a:p>
            <a:pPr marL="613410">
              <a:lnSpc>
                <a:spcPct val="100000"/>
              </a:lnSpc>
              <a:spcBef>
                <a:spcPts val="120"/>
              </a:spcBef>
              <a:tabLst>
                <a:tab pos="6333490" algn="l"/>
              </a:tabLst>
            </a:pPr>
            <a:r>
              <a:rPr sz="1600" b="1" dirty="0">
                <a:solidFill>
                  <a:srgbClr val="241B54"/>
                </a:solidFill>
                <a:latin typeface="Open Sans"/>
                <a:cs typeface="Open Sans"/>
              </a:rPr>
              <a:t>Gold</a:t>
            </a:r>
            <a:r>
              <a:rPr sz="1600" b="1" spc="110" dirty="0">
                <a:solidFill>
                  <a:srgbClr val="241B54"/>
                </a:solidFill>
                <a:latin typeface="Open Sans"/>
                <a:cs typeface="Open Sans"/>
              </a:rPr>
              <a:t> </a:t>
            </a:r>
            <a:r>
              <a:rPr sz="1600" b="1" spc="-10" dirty="0">
                <a:solidFill>
                  <a:srgbClr val="241B54"/>
                </a:solidFill>
                <a:latin typeface="Open Sans"/>
                <a:cs typeface="Open Sans"/>
              </a:rPr>
              <a:t>Standard</a:t>
            </a:r>
            <a:r>
              <a:rPr sz="1600" b="1" dirty="0">
                <a:solidFill>
                  <a:srgbClr val="241B54"/>
                </a:solidFill>
                <a:latin typeface="Open Sans"/>
                <a:cs typeface="Open Sans"/>
              </a:rPr>
              <a:t>	Bitcoin</a:t>
            </a:r>
            <a:r>
              <a:rPr sz="1600" b="1" spc="250" dirty="0">
                <a:solidFill>
                  <a:srgbClr val="241B54"/>
                </a:solidFill>
                <a:latin typeface="Open Sans"/>
                <a:cs typeface="Open Sans"/>
              </a:rPr>
              <a:t> </a:t>
            </a:r>
            <a:r>
              <a:rPr sz="1600" b="1" spc="-10" dirty="0">
                <a:solidFill>
                  <a:srgbClr val="241B54"/>
                </a:solidFill>
                <a:latin typeface="Open Sans"/>
                <a:cs typeface="Open Sans"/>
              </a:rPr>
              <a:t>Standard</a:t>
            </a:r>
            <a:endParaRPr sz="1600" dirty="0">
              <a:latin typeface="Open Sans"/>
              <a:cs typeface="Open Sans"/>
            </a:endParaRPr>
          </a:p>
          <a:p>
            <a:pPr>
              <a:lnSpc>
                <a:spcPct val="100000"/>
              </a:lnSpc>
              <a:spcBef>
                <a:spcPts val="380"/>
              </a:spcBef>
            </a:pPr>
            <a:endParaRPr sz="1600" dirty="0">
              <a:latin typeface="Open Sans"/>
              <a:cs typeface="Open Sans"/>
            </a:endParaRPr>
          </a:p>
          <a:p>
            <a:pPr marL="12700" marR="55244">
              <a:lnSpc>
                <a:spcPct val="101800"/>
              </a:lnSpc>
            </a:pPr>
            <a:r>
              <a:rPr sz="1700" dirty="0">
                <a:solidFill>
                  <a:srgbClr val="57585B"/>
                </a:solidFill>
                <a:latin typeface="Open Sans"/>
                <a:cs typeface="Open Sans"/>
              </a:rPr>
              <a:t>In</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ﬁnal</a:t>
            </a:r>
            <a:r>
              <a:rPr sz="1700" spc="45" dirty="0">
                <a:solidFill>
                  <a:srgbClr val="57585B"/>
                </a:solidFill>
                <a:latin typeface="Open Sans"/>
                <a:cs typeface="Open Sans"/>
              </a:rPr>
              <a:t> </a:t>
            </a:r>
            <a:r>
              <a:rPr sz="1700" dirty="0">
                <a:solidFill>
                  <a:srgbClr val="57585B"/>
                </a:solidFill>
                <a:latin typeface="Open Sans"/>
                <a:cs typeface="Open Sans"/>
              </a:rPr>
              <a:t>stage,</a:t>
            </a:r>
            <a:r>
              <a:rPr sz="1700" spc="40"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currency</a:t>
            </a:r>
            <a:r>
              <a:rPr sz="1700" spc="45" dirty="0">
                <a:solidFill>
                  <a:srgbClr val="57585B"/>
                </a:solidFill>
                <a:latin typeface="Open Sans"/>
                <a:cs typeface="Open Sans"/>
              </a:rPr>
              <a:t> </a:t>
            </a:r>
            <a:r>
              <a:rPr sz="1700" dirty="0">
                <a:solidFill>
                  <a:srgbClr val="57585B"/>
                </a:solidFill>
                <a:latin typeface="Open Sans"/>
                <a:cs typeface="Open Sans"/>
              </a:rPr>
              <a:t>achieves</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status</a:t>
            </a:r>
            <a:r>
              <a:rPr sz="1700" spc="45"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unit</a:t>
            </a:r>
            <a:r>
              <a:rPr sz="1700" spc="40"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dirty="0">
                <a:solidFill>
                  <a:srgbClr val="57585B"/>
                </a:solidFill>
                <a:latin typeface="Open Sans"/>
                <a:cs typeface="Open Sans"/>
              </a:rPr>
              <a:t>account,</a:t>
            </a:r>
            <a:r>
              <a:rPr sz="1700" spc="45" dirty="0">
                <a:solidFill>
                  <a:srgbClr val="57585B"/>
                </a:solidFill>
                <a:latin typeface="Open Sans"/>
                <a:cs typeface="Open Sans"/>
              </a:rPr>
              <a:t> </a:t>
            </a:r>
            <a:r>
              <a:rPr sz="1700" dirty="0">
                <a:solidFill>
                  <a:srgbClr val="57585B"/>
                </a:solidFill>
                <a:latin typeface="Open Sans"/>
                <a:cs typeface="Open Sans"/>
              </a:rPr>
              <a:t>serving</a:t>
            </a:r>
            <a:r>
              <a:rPr sz="1700" spc="45" dirty="0">
                <a:solidFill>
                  <a:srgbClr val="57585B"/>
                </a:solidFill>
                <a:latin typeface="Open Sans"/>
                <a:cs typeface="Open Sans"/>
              </a:rPr>
              <a:t> </a:t>
            </a:r>
            <a:r>
              <a:rPr sz="1700" dirty="0">
                <a:solidFill>
                  <a:srgbClr val="57585B"/>
                </a:solidFill>
                <a:latin typeface="Open Sans"/>
                <a:cs typeface="Open Sans"/>
              </a:rPr>
              <a:t>as</a:t>
            </a:r>
            <a:r>
              <a:rPr sz="1700" spc="40" dirty="0">
                <a:solidFill>
                  <a:srgbClr val="57585B"/>
                </a:solidFill>
                <a:latin typeface="Open Sans"/>
                <a:cs typeface="Open Sans"/>
              </a:rPr>
              <a:t> </a:t>
            </a:r>
            <a:r>
              <a:rPr sz="1700" spc="-50" dirty="0">
                <a:solidFill>
                  <a:srgbClr val="57585B"/>
                </a:solidFill>
                <a:latin typeface="Open Sans"/>
                <a:cs typeface="Open Sans"/>
              </a:rPr>
              <a:t>a </a:t>
            </a:r>
            <a:r>
              <a:rPr sz="1700" dirty="0">
                <a:solidFill>
                  <a:srgbClr val="57585B"/>
                </a:solidFill>
                <a:latin typeface="Open Sans"/>
                <a:cs typeface="Open Sans"/>
              </a:rPr>
              <a:t>common</a:t>
            </a:r>
            <a:r>
              <a:rPr sz="1700" spc="45" dirty="0">
                <a:solidFill>
                  <a:srgbClr val="57585B"/>
                </a:solidFill>
                <a:latin typeface="Open Sans"/>
                <a:cs typeface="Open Sans"/>
              </a:rPr>
              <a:t> </a:t>
            </a:r>
            <a:r>
              <a:rPr sz="1700" dirty="0">
                <a:solidFill>
                  <a:srgbClr val="57585B"/>
                </a:solidFill>
                <a:latin typeface="Open Sans"/>
                <a:cs typeface="Open Sans"/>
              </a:rPr>
              <a:t>measure</a:t>
            </a:r>
            <a:r>
              <a:rPr sz="1700" spc="50" dirty="0">
                <a:solidFill>
                  <a:srgbClr val="57585B"/>
                </a:solidFill>
                <a:latin typeface="Open Sans"/>
                <a:cs typeface="Open Sans"/>
              </a:rPr>
              <a:t> </a:t>
            </a:r>
            <a:r>
              <a:rPr sz="1700" dirty="0">
                <a:solidFill>
                  <a:srgbClr val="57585B"/>
                </a:solidFill>
                <a:latin typeface="Open Sans"/>
                <a:cs typeface="Open Sans"/>
              </a:rPr>
              <a:t>for</a:t>
            </a:r>
            <a:r>
              <a:rPr sz="1700" spc="50" dirty="0">
                <a:solidFill>
                  <a:srgbClr val="57585B"/>
                </a:solidFill>
                <a:latin typeface="Open Sans"/>
                <a:cs typeface="Open Sans"/>
              </a:rPr>
              <a:t> </a:t>
            </a:r>
            <a:r>
              <a:rPr sz="1700" dirty="0">
                <a:solidFill>
                  <a:srgbClr val="57585B"/>
                </a:solidFill>
                <a:latin typeface="Open Sans"/>
                <a:cs typeface="Open Sans"/>
              </a:rPr>
              <a:t>pricing</a:t>
            </a:r>
            <a:r>
              <a:rPr sz="1700" spc="50" dirty="0">
                <a:solidFill>
                  <a:srgbClr val="57585B"/>
                </a:solidFill>
                <a:latin typeface="Open Sans"/>
                <a:cs typeface="Open Sans"/>
              </a:rPr>
              <a:t> </a:t>
            </a:r>
            <a:r>
              <a:rPr sz="1700" dirty="0">
                <a:solidFill>
                  <a:srgbClr val="57585B"/>
                </a:solidFill>
                <a:latin typeface="Open Sans"/>
                <a:cs typeface="Open Sans"/>
              </a:rPr>
              <a:t>goods</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50" dirty="0">
                <a:solidFill>
                  <a:srgbClr val="57585B"/>
                </a:solidFill>
                <a:latin typeface="Open Sans"/>
                <a:cs typeface="Open Sans"/>
              </a:rPr>
              <a:t> </a:t>
            </a:r>
            <a:r>
              <a:rPr sz="1700" dirty="0">
                <a:solidFill>
                  <a:srgbClr val="57585B"/>
                </a:solidFill>
                <a:latin typeface="Open Sans"/>
                <a:cs typeface="Open Sans"/>
              </a:rPr>
              <a:t>services.</a:t>
            </a:r>
            <a:r>
              <a:rPr sz="1700" spc="50" dirty="0">
                <a:solidFill>
                  <a:srgbClr val="57585B"/>
                </a:solidFill>
                <a:latin typeface="Open Sans"/>
                <a:cs typeface="Open Sans"/>
              </a:rPr>
              <a:t> </a:t>
            </a:r>
            <a:r>
              <a:rPr sz="1700" dirty="0">
                <a:solidFill>
                  <a:srgbClr val="57585B"/>
                </a:solidFill>
                <a:latin typeface="Open Sans"/>
                <a:cs typeface="Open Sans"/>
              </a:rPr>
              <a:t>This</a:t>
            </a:r>
            <a:r>
              <a:rPr sz="1700" spc="50" dirty="0">
                <a:solidFill>
                  <a:srgbClr val="57585B"/>
                </a:solidFill>
                <a:latin typeface="Open Sans"/>
                <a:cs typeface="Open Sans"/>
              </a:rPr>
              <a:t> </a:t>
            </a:r>
            <a:r>
              <a:rPr sz="1700" dirty="0">
                <a:solidFill>
                  <a:srgbClr val="57585B"/>
                </a:solidFill>
                <a:latin typeface="Open Sans"/>
                <a:cs typeface="Open Sans"/>
              </a:rPr>
              <a:t>is</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stage</a:t>
            </a:r>
            <a:r>
              <a:rPr sz="1700" spc="50" dirty="0">
                <a:solidFill>
                  <a:srgbClr val="57585B"/>
                </a:solidFill>
                <a:latin typeface="Open Sans"/>
                <a:cs typeface="Open Sans"/>
              </a:rPr>
              <a:t> </a:t>
            </a:r>
            <a:r>
              <a:rPr sz="1700" dirty="0">
                <a:solidFill>
                  <a:srgbClr val="57585B"/>
                </a:solidFill>
                <a:latin typeface="Open Sans"/>
                <a:cs typeface="Open Sans"/>
              </a:rPr>
              <a:t>in</a:t>
            </a:r>
            <a:r>
              <a:rPr sz="1700" spc="50" dirty="0">
                <a:solidFill>
                  <a:srgbClr val="57585B"/>
                </a:solidFill>
                <a:latin typeface="Open Sans"/>
                <a:cs typeface="Open Sans"/>
              </a:rPr>
              <a:t> </a:t>
            </a:r>
            <a:r>
              <a:rPr sz="1700" dirty="0">
                <a:solidFill>
                  <a:srgbClr val="57585B"/>
                </a:solidFill>
                <a:latin typeface="Open Sans"/>
                <a:cs typeface="Open Sans"/>
              </a:rPr>
              <a:t>which</a:t>
            </a:r>
            <a:r>
              <a:rPr sz="1700" spc="50" dirty="0">
                <a:solidFill>
                  <a:srgbClr val="57585B"/>
                </a:solidFill>
                <a:latin typeface="Open Sans"/>
                <a:cs typeface="Open Sans"/>
              </a:rPr>
              <a:t> </a:t>
            </a:r>
            <a:r>
              <a:rPr sz="1700" spc="-25" dirty="0">
                <a:solidFill>
                  <a:srgbClr val="57585B"/>
                </a:solidFill>
                <a:latin typeface="Open Sans"/>
                <a:cs typeface="Open Sans"/>
              </a:rPr>
              <a:t>it </a:t>
            </a:r>
            <a:r>
              <a:rPr sz="1700" dirty="0">
                <a:solidFill>
                  <a:srgbClr val="57585B"/>
                </a:solidFill>
                <a:latin typeface="Open Sans"/>
                <a:cs typeface="Open Sans"/>
              </a:rPr>
              <a:t>becomes</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standard</a:t>
            </a:r>
            <a:r>
              <a:rPr sz="1700" spc="50" dirty="0">
                <a:solidFill>
                  <a:srgbClr val="57585B"/>
                </a:solidFill>
                <a:latin typeface="Open Sans"/>
                <a:cs typeface="Open Sans"/>
              </a:rPr>
              <a:t> </a:t>
            </a:r>
            <a:r>
              <a:rPr sz="1700" dirty="0">
                <a:solidFill>
                  <a:srgbClr val="57585B"/>
                </a:solidFill>
                <a:latin typeface="Open Sans"/>
                <a:cs typeface="Open Sans"/>
              </a:rPr>
              <a:t>metric</a:t>
            </a:r>
            <a:r>
              <a:rPr sz="1700" spc="55" dirty="0">
                <a:solidFill>
                  <a:srgbClr val="57585B"/>
                </a:solidFill>
                <a:latin typeface="Open Sans"/>
                <a:cs typeface="Open Sans"/>
              </a:rPr>
              <a:t> </a:t>
            </a:r>
            <a:r>
              <a:rPr sz="1700" dirty="0">
                <a:solidFill>
                  <a:srgbClr val="57585B"/>
                </a:solidFill>
                <a:latin typeface="Open Sans"/>
                <a:cs typeface="Open Sans"/>
              </a:rPr>
              <a:t>against</a:t>
            </a:r>
            <a:r>
              <a:rPr sz="1700" spc="55" dirty="0">
                <a:solidFill>
                  <a:srgbClr val="57585B"/>
                </a:solidFill>
                <a:latin typeface="Open Sans"/>
                <a:cs typeface="Open Sans"/>
              </a:rPr>
              <a:t> </a:t>
            </a:r>
            <a:r>
              <a:rPr sz="1700" dirty="0">
                <a:solidFill>
                  <a:srgbClr val="57585B"/>
                </a:solidFill>
                <a:latin typeface="Open Sans"/>
                <a:cs typeface="Open Sans"/>
              </a:rPr>
              <a:t>which</a:t>
            </a:r>
            <a:r>
              <a:rPr sz="1700" spc="50" dirty="0">
                <a:solidFill>
                  <a:srgbClr val="57585B"/>
                </a:solidFill>
                <a:latin typeface="Open Sans"/>
                <a:cs typeface="Open Sans"/>
              </a:rPr>
              <a:t> </a:t>
            </a:r>
            <a:r>
              <a:rPr sz="1700" dirty="0">
                <a:solidFill>
                  <a:srgbClr val="57585B"/>
                </a:solidFill>
                <a:latin typeface="Open Sans"/>
                <a:cs typeface="Open Sans"/>
              </a:rPr>
              <a:t>all</a:t>
            </a:r>
            <a:r>
              <a:rPr sz="1700" spc="55" dirty="0">
                <a:solidFill>
                  <a:srgbClr val="57585B"/>
                </a:solidFill>
                <a:latin typeface="Open Sans"/>
                <a:cs typeface="Open Sans"/>
              </a:rPr>
              <a:t> </a:t>
            </a:r>
            <a:r>
              <a:rPr sz="1700" dirty="0">
                <a:solidFill>
                  <a:srgbClr val="57585B"/>
                </a:solidFill>
                <a:latin typeface="Open Sans"/>
                <a:cs typeface="Open Sans"/>
              </a:rPr>
              <a:t>other</a:t>
            </a:r>
            <a:r>
              <a:rPr sz="1700" spc="50" dirty="0">
                <a:solidFill>
                  <a:srgbClr val="57585B"/>
                </a:solidFill>
                <a:latin typeface="Open Sans"/>
                <a:cs typeface="Open Sans"/>
              </a:rPr>
              <a:t> </a:t>
            </a:r>
            <a:r>
              <a:rPr sz="1700" dirty="0">
                <a:solidFill>
                  <a:srgbClr val="57585B"/>
                </a:solidFill>
                <a:latin typeface="Open Sans"/>
                <a:cs typeface="Open Sans"/>
              </a:rPr>
              <a:t>values</a:t>
            </a:r>
            <a:r>
              <a:rPr sz="1700" spc="55" dirty="0">
                <a:solidFill>
                  <a:srgbClr val="57585B"/>
                </a:solidFill>
                <a:latin typeface="Open Sans"/>
                <a:cs typeface="Open Sans"/>
              </a:rPr>
              <a:t> </a:t>
            </a:r>
            <a:r>
              <a:rPr sz="1700" dirty="0">
                <a:solidFill>
                  <a:srgbClr val="57585B"/>
                </a:solidFill>
                <a:latin typeface="Open Sans"/>
                <a:cs typeface="Open Sans"/>
              </a:rPr>
              <a:t>are</a:t>
            </a:r>
            <a:r>
              <a:rPr sz="1700" spc="55" dirty="0">
                <a:solidFill>
                  <a:srgbClr val="57585B"/>
                </a:solidFill>
                <a:latin typeface="Open Sans"/>
                <a:cs typeface="Open Sans"/>
              </a:rPr>
              <a:t> </a:t>
            </a:r>
            <a:r>
              <a:rPr sz="1700" spc="-10" dirty="0">
                <a:solidFill>
                  <a:srgbClr val="57585B"/>
                </a:solidFill>
                <a:latin typeface="Open Sans"/>
                <a:cs typeface="Open Sans"/>
              </a:rPr>
              <a:t>measured.</a:t>
            </a:r>
            <a:endParaRPr sz="1700" dirty="0">
              <a:latin typeface="Open Sans"/>
              <a:cs typeface="Open Sans"/>
            </a:endParaRPr>
          </a:p>
          <a:p>
            <a:pPr marL="12700" marR="5080">
              <a:lnSpc>
                <a:spcPct val="101800"/>
              </a:lnSpc>
              <a:spcBef>
                <a:spcPts val="2080"/>
              </a:spcBef>
            </a:pPr>
            <a:r>
              <a:rPr sz="1700" dirty="0">
                <a:solidFill>
                  <a:srgbClr val="57585B"/>
                </a:solidFill>
                <a:latin typeface="Open Sans"/>
                <a:cs typeface="Open Sans"/>
              </a:rPr>
              <a:t>The</a:t>
            </a:r>
            <a:r>
              <a:rPr sz="1700" spc="65" dirty="0">
                <a:solidFill>
                  <a:srgbClr val="57585B"/>
                </a:solidFill>
                <a:latin typeface="Open Sans"/>
                <a:cs typeface="Open Sans"/>
              </a:rPr>
              <a:t> </a:t>
            </a:r>
            <a:r>
              <a:rPr sz="1700" dirty="0">
                <a:solidFill>
                  <a:srgbClr val="57585B"/>
                </a:solidFill>
                <a:latin typeface="Open Sans"/>
                <a:cs typeface="Open Sans"/>
              </a:rPr>
              <a:t>journey</a:t>
            </a:r>
            <a:r>
              <a:rPr sz="1700" spc="65" dirty="0">
                <a:solidFill>
                  <a:srgbClr val="57585B"/>
                </a:solidFill>
                <a:latin typeface="Open Sans"/>
                <a:cs typeface="Open Sans"/>
              </a:rPr>
              <a:t> </a:t>
            </a:r>
            <a:r>
              <a:rPr sz="1700" dirty="0">
                <a:solidFill>
                  <a:srgbClr val="57585B"/>
                </a:solidFill>
                <a:latin typeface="Open Sans"/>
                <a:cs typeface="Open Sans"/>
              </a:rPr>
              <a:t>toward</a:t>
            </a:r>
            <a:r>
              <a:rPr sz="1700" spc="65" dirty="0">
                <a:solidFill>
                  <a:srgbClr val="57585B"/>
                </a:solidFill>
                <a:latin typeface="Open Sans"/>
                <a:cs typeface="Open Sans"/>
              </a:rPr>
              <a:t> </a:t>
            </a:r>
            <a:r>
              <a:rPr sz="1700" dirty="0">
                <a:solidFill>
                  <a:srgbClr val="57585B"/>
                </a:solidFill>
                <a:latin typeface="Open Sans"/>
                <a:cs typeface="Open Sans"/>
              </a:rPr>
              <a:t>becoming</a:t>
            </a:r>
            <a:r>
              <a:rPr sz="1700" spc="65" dirty="0">
                <a:solidFill>
                  <a:srgbClr val="57585B"/>
                </a:solidFill>
                <a:latin typeface="Open Sans"/>
                <a:cs typeface="Open Sans"/>
              </a:rPr>
              <a:t> </a:t>
            </a:r>
            <a:r>
              <a:rPr sz="1700" dirty="0">
                <a:solidFill>
                  <a:srgbClr val="57585B"/>
                </a:solidFill>
                <a:latin typeface="Open Sans"/>
                <a:cs typeface="Open Sans"/>
              </a:rPr>
              <a:t>a</a:t>
            </a:r>
            <a:r>
              <a:rPr sz="1700" spc="65" dirty="0">
                <a:solidFill>
                  <a:srgbClr val="57585B"/>
                </a:solidFill>
                <a:latin typeface="Open Sans"/>
                <a:cs typeface="Open Sans"/>
              </a:rPr>
              <a:t> </a:t>
            </a:r>
            <a:r>
              <a:rPr sz="1700" dirty="0">
                <a:solidFill>
                  <a:srgbClr val="57585B"/>
                </a:solidFill>
                <a:latin typeface="Open Sans"/>
                <a:cs typeface="Open Sans"/>
              </a:rPr>
              <a:t>unit</a:t>
            </a:r>
            <a:r>
              <a:rPr sz="1700" spc="70" dirty="0">
                <a:solidFill>
                  <a:srgbClr val="57585B"/>
                </a:solidFill>
                <a:latin typeface="Open Sans"/>
                <a:cs typeface="Open Sans"/>
              </a:rPr>
              <a:t> </a:t>
            </a:r>
            <a:r>
              <a:rPr sz="1700" dirty="0">
                <a:solidFill>
                  <a:srgbClr val="57585B"/>
                </a:solidFill>
                <a:latin typeface="Open Sans"/>
                <a:cs typeface="Open Sans"/>
              </a:rPr>
              <a:t>of</a:t>
            </a:r>
            <a:r>
              <a:rPr sz="1700" spc="65" dirty="0">
                <a:solidFill>
                  <a:srgbClr val="57585B"/>
                </a:solidFill>
                <a:latin typeface="Open Sans"/>
                <a:cs typeface="Open Sans"/>
              </a:rPr>
              <a:t> </a:t>
            </a:r>
            <a:r>
              <a:rPr sz="1700" dirty="0">
                <a:solidFill>
                  <a:srgbClr val="57585B"/>
                </a:solidFill>
                <a:latin typeface="Open Sans"/>
                <a:cs typeface="Open Sans"/>
              </a:rPr>
              <a:t>account</a:t>
            </a:r>
            <a:r>
              <a:rPr sz="1700" spc="65" dirty="0">
                <a:solidFill>
                  <a:srgbClr val="57585B"/>
                </a:solidFill>
                <a:latin typeface="Open Sans"/>
                <a:cs typeface="Open Sans"/>
              </a:rPr>
              <a:t> </a:t>
            </a:r>
            <a:r>
              <a:rPr sz="1700" dirty="0">
                <a:solidFill>
                  <a:srgbClr val="57585B"/>
                </a:solidFill>
                <a:latin typeface="Open Sans"/>
                <a:cs typeface="Open Sans"/>
              </a:rPr>
              <a:t>is</a:t>
            </a:r>
            <a:r>
              <a:rPr sz="1700" spc="65" dirty="0">
                <a:solidFill>
                  <a:srgbClr val="57585B"/>
                </a:solidFill>
                <a:latin typeface="Open Sans"/>
                <a:cs typeface="Open Sans"/>
              </a:rPr>
              <a:t> </a:t>
            </a:r>
            <a:r>
              <a:rPr sz="1700" dirty="0">
                <a:solidFill>
                  <a:srgbClr val="57585B"/>
                </a:solidFill>
                <a:latin typeface="Open Sans"/>
                <a:cs typeface="Open Sans"/>
              </a:rPr>
              <a:t>a</a:t>
            </a:r>
            <a:r>
              <a:rPr sz="1700" spc="65" dirty="0">
                <a:solidFill>
                  <a:srgbClr val="57585B"/>
                </a:solidFill>
                <a:latin typeface="Open Sans"/>
                <a:cs typeface="Open Sans"/>
              </a:rPr>
              <a:t> </a:t>
            </a:r>
            <a:r>
              <a:rPr sz="1700" dirty="0">
                <a:solidFill>
                  <a:srgbClr val="57585B"/>
                </a:solidFill>
                <a:latin typeface="Open Sans"/>
                <a:cs typeface="Open Sans"/>
              </a:rPr>
              <a:t>more</a:t>
            </a:r>
            <a:r>
              <a:rPr sz="1700" spc="65" dirty="0">
                <a:solidFill>
                  <a:srgbClr val="57585B"/>
                </a:solidFill>
                <a:latin typeface="Open Sans"/>
                <a:cs typeface="Open Sans"/>
              </a:rPr>
              <a:t> </a:t>
            </a:r>
            <a:r>
              <a:rPr sz="1700" dirty="0">
                <a:solidFill>
                  <a:srgbClr val="57585B"/>
                </a:solidFill>
                <a:latin typeface="Open Sans"/>
                <a:cs typeface="Open Sans"/>
              </a:rPr>
              <a:t>extended</a:t>
            </a:r>
            <a:r>
              <a:rPr sz="1700" spc="70" dirty="0">
                <a:solidFill>
                  <a:srgbClr val="57585B"/>
                </a:solidFill>
                <a:latin typeface="Open Sans"/>
                <a:cs typeface="Open Sans"/>
              </a:rPr>
              <a:t> </a:t>
            </a:r>
            <a:r>
              <a:rPr sz="1700" dirty="0">
                <a:solidFill>
                  <a:srgbClr val="57585B"/>
                </a:solidFill>
                <a:latin typeface="Open Sans"/>
                <a:cs typeface="Open Sans"/>
              </a:rPr>
              <a:t>(long-</a:t>
            </a:r>
            <a:r>
              <a:rPr sz="1700" spc="-10" dirty="0">
                <a:solidFill>
                  <a:srgbClr val="57585B"/>
                </a:solidFill>
                <a:latin typeface="Open Sans"/>
                <a:cs typeface="Open Sans"/>
              </a:rPr>
              <a:t>term) </a:t>
            </a:r>
            <a:r>
              <a:rPr sz="1700" dirty="0">
                <a:solidFill>
                  <a:srgbClr val="57585B"/>
                </a:solidFill>
                <a:latin typeface="Open Sans"/>
                <a:cs typeface="Open Sans"/>
              </a:rPr>
              <a:t>process.</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world</a:t>
            </a:r>
            <a:r>
              <a:rPr sz="1700" spc="50" dirty="0">
                <a:solidFill>
                  <a:srgbClr val="57585B"/>
                </a:solidFill>
                <a:latin typeface="Open Sans"/>
                <a:cs typeface="Open Sans"/>
              </a:rPr>
              <a:t> </a:t>
            </a:r>
            <a:r>
              <a:rPr sz="1700" dirty="0">
                <a:solidFill>
                  <a:srgbClr val="57585B"/>
                </a:solidFill>
                <a:latin typeface="Open Sans"/>
                <a:cs typeface="Open Sans"/>
              </a:rPr>
              <a:t>currently</a:t>
            </a:r>
            <a:r>
              <a:rPr sz="1700" spc="45" dirty="0">
                <a:solidFill>
                  <a:srgbClr val="57585B"/>
                </a:solidFill>
                <a:latin typeface="Open Sans"/>
                <a:cs typeface="Open Sans"/>
              </a:rPr>
              <a:t> </a:t>
            </a:r>
            <a:r>
              <a:rPr sz="1700" dirty="0">
                <a:solidFill>
                  <a:srgbClr val="57585B"/>
                </a:solidFill>
                <a:latin typeface="Open Sans"/>
                <a:cs typeface="Open Sans"/>
              </a:rPr>
              <a:t>measures</a:t>
            </a:r>
            <a:r>
              <a:rPr sz="1700" spc="50" dirty="0">
                <a:solidFill>
                  <a:srgbClr val="57585B"/>
                </a:solidFill>
                <a:latin typeface="Open Sans"/>
                <a:cs typeface="Open Sans"/>
              </a:rPr>
              <a:t> </a:t>
            </a:r>
            <a:r>
              <a:rPr sz="1700" dirty="0">
                <a:solidFill>
                  <a:srgbClr val="57585B"/>
                </a:solidFill>
                <a:latin typeface="Open Sans"/>
                <a:cs typeface="Open Sans"/>
              </a:rPr>
              <a:t>goods</a:t>
            </a:r>
            <a:r>
              <a:rPr sz="1700" spc="45" dirty="0">
                <a:solidFill>
                  <a:srgbClr val="57585B"/>
                </a:solidFill>
                <a:latin typeface="Open Sans"/>
                <a:cs typeface="Open Sans"/>
              </a:rPr>
              <a:t> </a:t>
            </a:r>
            <a:r>
              <a:rPr sz="1700" dirty="0">
                <a:solidFill>
                  <a:srgbClr val="57585B"/>
                </a:solidFill>
                <a:latin typeface="Open Sans"/>
                <a:cs typeface="Open Sans"/>
              </a:rPr>
              <a:t>and</a:t>
            </a:r>
            <a:r>
              <a:rPr sz="1700" spc="50" dirty="0">
                <a:solidFill>
                  <a:srgbClr val="57585B"/>
                </a:solidFill>
                <a:latin typeface="Open Sans"/>
                <a:cs typeface="Open Sans"/>
              </a:rPr>
              <a:t> </a:t>
            </a:r>
            <a:r>
              <a:rPr sz="1700" dirty="0">
                <a:solidFill>
                  <a:srgbClr val="57585B"/>
                </a:solidFill>
                <a:latin typeface="Open Sans"/>
                <a:cs typeface="Open Sans"/>
              </a:rPr>
              <a:t>services</a:t>
            </a:r>
            <a:r>
              <a:rPr sz="1700" spc="45" dirty="0">
                <a:solidFill>
                  <a:srgbClr val="57585B"/>
                </a:solidFill>
                <a:latin typeface="Open Sans"/>
                <a:cs typeface="Open Sans"/>
              </a:rPr>
              <a:t> </a:t>
            </a:r>
            <a:r>
              <a:rPr sz="1700" dirty="0">
                <a:solidFill>
                  <a:srgbClr val="57585B"/>
                </a:solidFill>
                <a:latin typeface="Open Sans"/>
                <a:cs typeface="Open Sans"/>
              </a:rPr>
              <a:t>only</a:t>
            </a:r>
            <a:r>
              <a:rPr sz="1700" spc="50" dirty="0">
                <a:solidFill>
                  <a:srgbClr val="57585B"/>
                </a:solidFill>
                <a:latin typeface="Open Sans"/>
                <a:cs typeface="Open Sans"/>
              </a:rPr>
              <a:t> </a:t>
            </a:r>
            <a:r>
              <a:rPr sz="1700" dirty="0">
                <a:solidFill>
                  <a:srgbClr val="57585B"/>
                </a:solidFill>
                <a:latin typeface="Open Sans"/>
                <a:cs typeface="Open Sans"/>
              </a:rPr>
              <a:t>in</a:t>
            </a:r>
            <a:r>
              <a:rPr sz="1700" spc="45" dirty="0">
                <a:solidFill>
                  <a:srgbClr val="57585B"/>
                </a:solidFill>
                <a:latin typeface="Open Sans"/>
                <a:cs typeface="Open Sans"/>
              </a:rPr>
              <a:t> </a:t>
            </a:r>
            <a:r>
              <a:rPr sz="1700" dirty="0">
                <a:solidFill>
                  <a:srgbClr val="57585B"/>
                </a:solidFill>
                <a:latin typeface="Open Sans"/>
                <a:cs typeface="Open Sans"/>
              </a:rPr>
              <a:t>ﬁat</a:t>
            </a:r>
            <a:r>
              <a:rPr sz="1700" spc="45" dirty="0">
                <a:solidFill>
                  <a:srgbClr val="57585B"/>
                </a:solidFill>
                <a:latin typeface="Open Sans"/>
                <a:cs typeface="Open Sans"/>
              </a:rPr>
              <a:t> </a:t>
            </a:r>
            <a:r>
              <a:rPr sz="1700" spc="-10" dirty="0">
                <a:solidFill>
                  <a:srgbClr val="57585B"/>
                </a:solidFill>
                <a:latin typeface="Open Sans"/>
                <a:cs typeface="Open Sans"/>
              </a:rPr>
              <a:t>currencies, </a:t>
            </a:r>
            <a:r>
              <a:rPr lang="en-US" sz="1700" dirty="0">
                <a:solidFill>
                  <a:srgbClr val="57585B"/>
                </a:solidFill>
                <a:latin typeface="Open Sans"/>
                <a:cs typeface="Open Sans"/>
              </a:rPr>
              <a:t>therefore</a:t>
            </a:r>
            <a:r>
              <a:rPr sz="1700" dirty="0">
                <a:solidFill>
                  <a:srgbClr val="57585B"/>
                </a:solidFill>
                <a:latin typeface="Open Sans"/>
                <a:cs typeface="Open Sans"/>
              </a:rPr>
              <a:t>,</a:t>
            </a:r>
            <a:r>
              <a:rPr sz="1700" spc="75" dirty="0">
                <a:solidFill>
                  <a:srgbClr val="57585B"/>
                </a:solidFill>
                <a:latin typeface="Open Sans"/>
                <a:cs typeface="Open Sans"/>
              </a:rPr>
              <a:t> </a:t>
            </a:r>
            <a:r>
              <a:rPr sz="1700" dirty="0">
                <a:solidFill>
                  <a:srgbClr val="57585B"/>
                </a:solidFill>
                <a:latin typeface="Open Sans"/>
                <a:cs typeface="Open Sans"/>
              </a:rPr>
              <a:t>Bitcoin</a:t>
            </a:r>
            <a:r>
              <a:rPr sz="1700" spc="75" dirty="0">
                <a:solidFill>
                  <a:srgbClr val="57585B"/>
                </a:solidFill>
                <a:latin typeface="Open Sans"/>
                <a:cs typeface="Open Sans"/>
              </a:rPr>
              <a:t> </a:t>
            </a:r>
            <a:r>
              <a:rPr sz="1700" dirty="0">
                <a:solidFill>
                  <a:srgbClr val="57585B"/>
                </a:solidFill>
                <a:latin typeface="Open Sans"/>
                <a:cs typeface="Open Sans"/>
              </a:rPr>
              <a:t>needs</a:t>
            </a:r>
            <a:r>
              <a:rPr sz="1700" spc="70" dirty="0">
                <a:solidFill>
                  <a:srgbClr val="57585B"/>
                </a:solidFill>
                <a:latin typeface="Open Sans"/>
                <a:cs typeface="Open Sans"/>
              </a:rPr>
              <a:t> </a:t>
            </a:r>
            <a:r>
              <a:rPr sz="1700" dirty="0">
                <a:solidFill>
                  <a:srgbClr val="57585B"/>
                </a:solidFill>
                <a:latin typeface="Open Sans"/>
                <a:cs typeface="Open Sans"/>
              </a:rPr>
              <a:t>broader</a:t>
            </a:r>
            <a:r>
              <a:rPr sz="1700" spc="75" dirty="0">
                <a:solidFill>
                  <a:srgbClr val="57585B"/>
                </a:solidFill>
                <a:latin typeface="Open Sans"/>
                <a:cs typeface="Open Sans"/>
              </a:rPr>
              <a:t> </a:t>
            </a:r>
            <a:r>
              <a:rPr sz="1700" dirty="0">
                <a:solidFill>
                  <a:srgbClr val="57585B"/>
                </a:solidFill>
                <a:latin typeface="Open Sans"/>
                <a:cs typeface="Open Sans"/>
              </a:rPr>
              <a:t>adoption</a:t>
            </a:r>
            <a:r>
              <a:rPr sz="1700" spc="70" dirty="0">
                <a:solidFill>
                  <a:srgbClr val="57585B"/>
                </a:solidFill>
                <a:latin typeface="Open Sans"/>
                <a:cs typeface="Open Sans"/>
              </a:rPr>
              <a:t> </a:t>
            </a:r>
            <a:r>
              <a:rPr sz="1700" dirty="0">
                <a:solidFill>
                  <a:srgbClr val="57585B"/>
                </a:solidFill>
                <a:latin typeface="Open Sans"/>
                <a:cs typeface="Open Sans"/>
              </a:rPr>
              <a:t>and</a:t>
            </a:r>
            <a:r>
              <a:rPr sz="1700" spc="75" dirty="0">
                <a:solidFill>
                  <a:srgbClr val="57585B"/>
                </a:solidFill>
                <a:latin typeface="Open Sans"/>
                <a:cs typeface="Open Sans"/>
              </a:rPr>
              <a:t> </a:t>
            </a:r>
            <a:r>
              <a:rPr sz="1700" dirty="0">
                <a:solidFill>
                  <a:srgbClr val="57585B"/>
                </a:solidFill>
                <a:latin typeface="Open Sans"/>
                <a:cs typeface="Open Sans"/>
              </a:rPr>
              <a:t>integration</a:t>
            </a:r>
            <a:r>
              <a:rPr sz="1700" spc="75" dirty="0">
                <a:solidFill>
                  <a:srgbClr val="57585B"/>
                </a:solidFill>
                <a:latin typeface="Open Sans"/>
                <a:cs typeface="Open Sans"/>
              </a:rPr>
              <a:t> </a:t>
            </a:r>
            <a:r>
              <a:rPr sz="1700" dirty="0">
                <a:solidFill>
                  <a:srgbClr val="57585B"/>
                </a:solidFill>
                <a:latin typeface="Open Sans"/>
                <a:cs typeface="Open Sans"/>
              </a:rPr>
              <a:t>into</a:t>
            </a:r>
            <a:r>
              <a:rPr sz="1700" spc="70" dirty="0">
                <a:solidFill>
                  <a:srgbClr val="57585B"/>
                </a:solidFill>
                <a:latin typeface="Open Sans"/>
                <a:cs typeface="Open Sans"/>
              </a:rPr>
              <a:t> </a:t>
            </a:r>
            <a:r>
              <a:rPr sz="1700" spc="-10" dirty="0">
                <a:solidFill>
                  <a:srgbClr val="57585B"/>
                </a:solidFill>
                <a:latin typeface="Open Sans"/>
                <a:cs typeface="Open Sans"/>
              </a:rPr>
              <a:t>various </a:t>
            </a:r>
            <a:r>
              <a:rPr sz="1700" dirty="0">
                <a:solidFill>
                  <a:srgbClr val="57585B"/>
                </a:solidFill>
                <a:latin typeface="Open Sans"/>
                <a:cs typeface="Open Sans"/>
              </a:rPr>
              <a:t>ﬁnancial</a:t>
            </a:r>
            <a:r>
              <a:rPr sz="1700" spc="70" dirty="0">
                <a:solidFill>
                  <a:srgbClr val="57585B"/>
                </a:solidFill>
                <a:latin typeface="Open Sans"/>
                <a:cs typeface="Open Sans"/>
              </a:rPr>
              <a:t> </a:t>
            </a:r>
            <a:r>
              <a:rPr sz="1700" dirty="0">
                <a:solidFill>
                  <a:srgbClr val="57585B"/>
                </a:solidFill>
                <a:latin typeface="Open Sans"/>
                <a:cs typeface="Open Sans"/>
              </a:rPr>
              <a:t>systems.</a:t>
            </a:r>
            <a:r>
              <a:rPr sz="1700" spc="70" dirty="0">
                <a:solidFill>
                  <a:srgbClr val="57585B"/>
                </a:solidFill>
                <a:latin typeface="Open Sans"/>
                <a:cs typeface="Open Sans"/>
              </a:rPr>
              <a:t> </a:t>
            </a:r>
            <a:r>
              <a:rPr sz="1700" dirty="0">
                <a:solidFill>
                  <a:srgbClr val="57585B"/>
                </a:solidFill>
                <a:latin typeface="Open Sans"/>
                <a:cs typeface="Open Sans"/>
              </a:rPr>
              <a:t>However,</a:t>
            </a:r>
            <a:r>
              <a:rPr sz="1700" spc="70" dirty="0">
                <a:solidFill>
                  <a:srgbClr val="57585B"/>
                </a:solidFill>
                <a:latin typeface="Open Sans"/>
                <a:cs typeface="Open Sans"/>
              </a:rPr>
              <a:t> </a:t>
            </a:r>
            <a:r>
              <a:rPr sz="1700" dirty="0">
                <a:solidFill>
                  <a:srgbClr val="57585B"/>
                </a:solidFill>
                <a:latin typeface="Open Sans"/>
                <a:cs typeface="Open Sans"/>
              </a:rPr>
              <a:t>the</a:t>
            </a:r>
            <a:r>
              <a:rPr sz="1700" spc="70" dirty="0">
                <a:solidFill>
                  <a:srgbClr val="57585B"/>
                </a:solidFill>
                <a:latin typeface="Open Sans"/>
                <a:cs typeface="Open Sans"/>
              </a:rPr>
              <a:t> </a:t>
            </a:r>
            <a:r>
              <a:rPr sz="1700" dirty="0">
                <a:solidFill>
                  <a:srgbClr val="57585B"/>
                </a:solidFill>
                <a:latin typeface="Open Sans"/>
                <a:cs typeface="Open Sans"/>
              </a:rPr>
              <a:t>foundation</a:t>
            </a:r>
            <a:r>
              <a:rPr sz="1700" spc="75" dirty="0">
                <a:solidFill>
                  <a:srgbClr val="57585B"/>
                </a:solidFill>
                <a:latin typeface="Open Sans"/>
                <a:cs typeface="Open Sans"/>
              </a:rPr>
              <a:t> </a:t>
            </a:r>
            <a:r>
              <a:rPr sz="1700" dirty="0">
                <a:solidFill>
                  <a:srgbClr val="57585B"/>
                </a:solidFill>
                <a:latin typeface="Open Sans"/>
                <a:cs typeface="Open Sans"/>
              </a:rPr>
              <a:t>is</a:t>
            </a:r>
            <a:r>
              <a:rPr sz="1700" spc="70" dirty="0">
                <a:solidFill>
                  <a:srgbClr val="57585B"/>
                </a:solidFill>
                <a:latin typeface="Open Sans"/>
                <a:cs typeface="Open Sans"/>
              </a:rPr>
              <a:t> </a:t>
            </a:r>
            <a:r>
              <a:rPr sz="1700" dirty="0">
                <a:solidFill>
                  <a:srgbClr val="57585B"/>
                </a:solidFill>
                <a:latin typeface="Open Sans"/>
                <a:cs typeface="Open Sans"/>
              </a:rPr>
              <a:t>already</a:t>
            </a:r>
            <a:r>
              <a:rPr sz="1700" spc="70" dirty="0">
                <a:solidFill>
                  <a:srgbClr val="57585B"/>
                </a:solidFill>
                <a:latin typeface="Open Sans"/>
                <a:cs typeface="Open Sans"/>
              </a:rPr>
              <a:t> </a:t>
            </a:r>
            <a:r>
              <a:rPr sz="1700" dirty="0">
                <a:solidFill>
                  <a:srgbClr val="57585B"/>
                </a:solidFill>
                <a:latin typeface="Open Sans"/>
                <a:cs typeface="Open Sans"/>
              </a:rPr>
              <a:t>laid</a:t>
            </a:r>
            <a:r>
              <a:rPr sz="1700" spc="70" dirty="0">
                <a:solidFill>
                  <a:srgbClr val="57585B"/>
                </a:solidFill>
                <a:latin typeface="Open Sans"/>
                <a:cs typeface="Open Sans"/>
              </a:rPr>
              <a:t> </a:t>
            </a:r>
            <a:r>
              <a:rPr sz="1700" dirty="0">
                <a:solidFill>
                  <a:srgbClr val="57585B"/>
                </a:solidFill>
                <a:latin typeface="Open Sans"/>
                <a:cs typeface="Open Sans"/>
              </a:rPr>
              <a:t>as</a:t>
            </a:r>
            <a:r>
              <a:rPr sz="1700" spc="75" dirty="0">
                <a:solidFill>
                  <a:srgbClr val="57585B"/>
                </a:solidFill>
                <a:latin typeface="Open Sans"/>
                <a:cs typeface="Open Sans"/>
              </a:rPr>
              <a:t> </a:t>
            </a:r>
            <a:r>
              <a:rPr sz="1700" dirty="0">
                <a:solidFill>
                  <a:srgbClr val="57585B"/>
                </a:solidFill>
                <a:latin typeface="Open Sans"/>
                <a:cs typeface="Open Sans"/>
              </a:rPr>
              <a:t>businesses</a:t>
            </a:r>
            <a:r>
              <a:rPr sz="1700" spc="70"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individuals</a:t>
            </a:r>
            <a:r>
              <a:rPr sz="1700" spc="75" dirty="0">
                <a:solidFill>
                  <a:srgbClr val="57585B"/>
                </a:solidFill>
                <a:latin typeface="Open Sans"/>
                <a:cs typeface="Open Sans"/>
              </a:rPr>
              <a:t> </a:t>
            </a:r>
            <a:r>
              <a:rPr sz="1700" dirty="0">
                <a:solidFill>
                  <a:srgbClr val="57585B"/>
                </a:solidFill>
                <a:latin typeface="Open Sans"/>
                <a:cs typeface="Open Sans"/>
              </a:rPr>
              <a:t>begin</a:t>
            </a:r>
            <a:r>
              <a:rPr sz="1700" spc="75" dirty="0">
                <a:solidFill>
                  <a:srgbClr val="57585B"/>
                </a:solidFill>
                <a:latin typeface="Open Sans"/>
                <a:cs typeface="Open Sans"/>
              </a:rPr>
              <a:t> </a:t>
            </a:r>
            <a:r>
              <a:rPr sz="1700" dirty="0">
                <a:solidFill>
                  <a:srgbClr val="57585B"/>
                </a:solidFill>
                <a:latin typeface="Open Sans"/>
                <a:cs typeface="Open Sans"/>
              </a:rPr>
              <a:t>to</a:t>
            </a:r>
            <a:r>
              <a:rPr sz="1700" spc="75" dirty="0">
                <a:solidFill>
                  <a:srgbClr val="57585B"/>
                </a:solidFill>
                <a:latin typeface="Open Sans"/>
                <a:cs typeface="Open Sans"/>
              </a:rPr>
              <a:t> </a:t>
            </a:r>
            <a:r>
              <a:rPr sz="1700" dirty="0">
                <a:solidFill>
                  <a:srgbClr val="57585B"/>
                </a:solidFill>
                <a:latin typeface="Open Sans"/>
                <a:cs typeface="Open Sans"/>
              </a:rPr>
              <a:t>consider</a:t>
            </a:r>
            <a:r>
              <a:rPr sz="1700" spc="75" dirty="0">
                <a:solidFill>
                  <a:srgbClr val="57585B"/>
                </a:solidFill>
                <a:latin typeface="Open Sans"/>
                <a:cs typeface="Open Sans"/>
              </a:rPr>
              <a:t> </a:t>
            </a:r>
            <a:r>
              <a:rPr sz="1700" dirty="0">
                <a:solidFill>
                  <a:srgbClr val="57585B"/>
                </a:solidFill>
                <a:latin typeface="Open Sans"/>
                <a:cs typeface="Open Sans"/>
              </a:rPr>
              <a:t>and</a:t>
            </a:r>
            <a:r>
              <a:rPr sz="1700" spc="80" dirty="0">
                <a:solidFill>
                  <a:srgbClr val="57585B"/>
                </a:solidFill>
                <a:latin typeface="Open Sans"/>
                <a:cs typeface="Open Sans"/>
              </a:rPr>
              <a:t> </a:t>
            </a:r>
            <a:r>
              <a:rPr sz="1700" dirty="0">
                <a:solidFill>
                  <a:srgbClr val="57585B"/>
                </a:solidFill>
                <a:latin typeface="Open Sans"/>
                <a:cs typeface="Open Sans"/>
              </a:rPr>
              <a:t>denominate</a:t>
            </a:r>
            <a:r>
              <a:rPr sz="1700" spc="75" dirty="0">
                <a:solidFill>
                  <a:srgbClr val="57585B"/>
                </a:solidFill>
                <a:latin typeface="Open Sans"/>
                <a:cs typeface="Open Sans"/>
              </a:rPr>
              <a:t> </a:t>
            </a:r>
            <a:r>
              <a:rPr sz="1700" dirty="0">
                <a:solidFill>
                  <a:srgbClr val="57585B"/>
                </a:solidFill>
                <a:latin typeface="Open Sans"/>
                <a:cs typeface="Open Sans"/>
              </a:rPr>
              <a:t>values</a:t>
            </a:r>
            <a:r>
              <a:rPr sz="1700" spc="75" dirty="0">
                <a:solidFill>
                  <a:srgbClr val="57585B"/>
                </a:solidFill>
                <a:latin typeface="Open Sans"/>
                <a:cs typeface="Open Sans"/>
              </a:rPr>
              <a:t> </a:t>
            </a:r>
            <a:r>
              <a:rPr sz="1700" dirty="0">
                <a:solidFill>
                  <a:srgbClr val="57585B"/>
                </a:solidFill>
                <a:latin typeface="Open Sans"/>
                <a:cs typeface="Open Sans"/>
              </a:rPr>
              <a:t>in</a:t>
            </a:r>
            <a:r>
              <a:rPr sz="1700" spc="75" dirty="0">
                <a:solidFill>
                  <a:srgbClr val="57585B"/>
                </a:solidFill>
                <a:latin typeface="Open Sans"/>
                <a:cs typeface="Open Sans"/>
              </a:rPr>
              <a:t> </a:t>
            </a:r>
            <a:r>
              <a:rPr sz="1700" spc="-10" dirty="0">
                <a:solidFill>
                  <a:srgbClr val="57585B"/>
                </a:solidFill>
                <a:latin typeface="Open Sans"/>
                <a:cs typeface="Open Sans"/>
              </a:rPr>
              <a:t>Bitcoin.</a:t>
            </a:r>
            <a:endParaRPr sz="1700" dirty="0">
              <a:latin typeface="Open Sans"/>
              <a:cs typeface="Open Sans"/>
            </a:endParaRPr>
          </a:p>
        </p:txBody>
      </p:sp>
      <p:sp>
        <p:nvSpPr>
          <p:cNvPr id="9" name="object 9"/>
          <p:cNvSpPr txBox="1"/>
          <p:nvPr/>
        </p:nvSpPr>
        <p:spPr>
          <a:xfrm>
            <a:off x="10910549" y="4529426"/>
            <a:ext cx="619125" cy="354965"/>
          </a:xfrm>
          <a:prstGeom prst="rect">
            <a:avLst/>
          </a:prstGeom>
        </p:spPr>
        <p:txBody>
          <a:bodyPr vert="horz" wrap="square" lIns="0" tIns="13970" rIns="0" bIns="0" rtlCol="0">
            <a:spAutoFit/>
          </a:bodyPr>
          <a:lstStyle/>
          <a:p>
            <a:pPr marL="12700">
              <a:lnSpc>
                <a:spcPct val="100000"/>
              </a:lnSpc>
              <a:spcBef>
                <a:spcPts val="110"/>
              </a:spcBef>
            </a:pPr>
            <a:r>
              <a:rPr sz="2150" b="1" spc="-20" dirty="0">
                <a:solidFill>
                  <a:srgbClr val="241B54"/>
                </a:solidFill>
                <a:latin typeface="Open Sans"/>
                <a:cs typeface="Open Sans"/>
              </a:rPr>
              <a:t>Past</a:t>
            </a:r>
            <a:endParaRPr sz="2150">
              <a:latin typeface="Open Sans"/>
              <a:cs typeface="Open Sans"/>
            </a:endParaRPr>
          </a:p>
        </p:txBody>
      </p:sp>
      <p:sp>
        <p:nvSpPr>
          <p:cNvPr id="10" name="object 10"/>
          <p:cNvSpPr txBox="1"/>
          <p:nvPr/>
        </p:nvSpPr>
        <p:spPr>
          <a:xfrm>
            <a:off x="10309624" y="2404822"/>
            <a:ext cx="8592820" cy="2479675"/>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Bitcoin</a:t>
            </a:r>
            <a:r>
              <a:rPr sz="1700" spc="60" dirty="0">
                <a:solidFill>
                  <a:srgbClr val="57585B"/>
                </a:solidFill>
                <a:latin typeface="Open Sans"/>
                <a:cs typeface="Open Sans"/>
              </a:rPr>
              <a:t> </a:t>
            </a:r>
            <a:r>
              <a:rPr sz="1700" dirty="0">
                <a:solidFill>
                  <a:srgbClr val="57585B"/>
                </a:solidFill>
                <a:latin typeface="Open Sans"/>
                <a:cs typeface="Open Sans"/>
              </a:rPr>
              <a:t>is</a:t>
            </a:r>
            <a:r>
              <a:rPr sz="1700" spc="60" dirty="0">
                <a:solidFill>
                  <a:srgbClr val="57585B"/>
                </a:solidFill>
                <a:latin typeface="Open Sans"/>
                <a:cs typeface="Open Sans"/>
              </a:rPr>
              <a:t> </a:t>
            </a:r>
            <a:r>
              <a:rPr sz="1700" dirty="0">
                <a:solidFill>
                  <a:srgbClr val="57585B"/>
                </a:solidFill>
                <a:latin typeface="Open Sans"/>
                <a:cs typeface="Open Sans"/>
              </a:rPr>
              <a:t>progressively</a:t>
            </a:r>
            <a:r>
              <a:rPr sz="1700" spc="60" dirty="0">
                <a:solidFill>
                  <a:srgbClr val="57585B"/>
                </a:solidFill>
                <a:latin typeface="Open Sans"/>
                <a:cs typeface="Open Sans"/>
              </a:rPr>
              <a:t> </a:t>
            </a:r>
            <a:r>
              <a:rPr sz="1700" dirty="0">
                <a:solidFill>
                  <a:srgbClr val="57585B"/>
                </a:solidFill>
                <a:latin typeface="Open Sans"/>
                <a:cs typeface="Open Sans"/>
              </a:rPr>
              <a:t>moving</a:t>
            </a:r>
            <a:r>
              <a:rPr sz="1700" spc="60" dirty="0">
                <a:solidFill>
                  <a:srgbClr val="57585B"/>
                </a:solidFill>
                <a:latin typeface="Open Sans"/>
                <a:cs typeface="Open Sans"/>
              </a:rPr>
              <a:t> </a:t>
            </a:r>
            <a:r>
              <a:rPr sz="1700" dirty="0">
                <a:solidFill>
                  <a:srgbClr val="57585B"/>
                </a:solidFill>
                <a:latin typeface="Open Sans"/>
                <a:cs typeface="Open Sans"/>
              </a:rPr>
              <a:t>toward</a:t>
            </a:r>
            <a:r>
              <a:rPr sz="1700" spc="60" dirty="0">
                <a:solidFill>
                  <a:srgbClr val="57585B"/>
                </a:solidFill>
                <a:latin typeface="Open Sans"/>
                <a:cs typeface="Open Sans"/>
              </a:rPr>
              <a:t> </a:t>
            </a:r>
            <a:r>
              <a:rPr sz="1700" dirty="0">
                <a:solidFill>
                  <a:srgbClr val="57585B"/>
                </a:solidFill>
                <a:latin typeface="Open Sans"/>
                <a:cs typeface="Open Sans"/>
              </a:rPr>
              <a:t>becoming</a:t>
            </a:r>
            <a:r>
              <a:rPr sz="1700" spc="60" dirty="0">
                <a:solidFill>
                  <a:srgbClr val="57585B"/>
                </a:solidFill>
                <a:latin typeface="Open Sans"/>
                <a:cs typeface="Open Sans"/>
              </a:rPr>
              <a:t> </a:t>
            </a:r>
            <a:r>
              <a:rPr sz="1700" dirty="0">
                <a:solidFill>
                  <a:srgbClr val="57585B"/>
                </a:solidFill>
                <a:latin typeface="Open Sans"/>
                <a:cs typeface="Open Sans"/>
              </a:rPr>
              <a:t>a</a:t>
            </a:r>
            <a:r>
              <a:rPr sz="1700" spc="60" dirty="0">
                <a:solidFill>
                  <a:srgbClr val="57585B"/>
                </a:solidFill>
                <a:latin typeface="Open Sans"/>
                <a:cs typeface="Open Sans"/>
              </a:rPr>
              <a:t> </a:t>
            </a:r>
            <a:r>
              <a:rPr sz="1700" dirty="0">
                <a:solidFill>
                  <a:srgbClr val="57585B"/>
                </a:solidFill>
                <a:latin typeface="Open Sans"/>
                <a:cs typeface="Open Sans"/>
              </a:rPr>
              <a:t>medium</a:t>
            </a:r>
            <a:r>
              <a:rPr sz="1700" spc="60" dirty="0">
                <a:solidFill>
                  <a:srgbClr val="57585B"/>
                </a:solidFill>
                <a:latin typeface="Open Sans"/>
                <a:cs typeface="Open Sans"/>
              </a:rPr>
              <a:t> </a:t>
            </a:r>
            <a:r>
              <a:rPr sz="1700" dirty="0">
                <a:solidFill>
                  <a:srgbClr val="57585B"/>
                </a:solidFill>
                <a:latin typeface="Open Sans"/>
                <a:cs typeface="Open Sans"/>
              </a:rPr>
              <a:t>of</a:t>
            </a:r>
            <a:r>
              <a:rPr sz="1700" spc="60" dirty="0">
                <a:solidFill>
                  <a:srgbClr val="57585B"/>
                </a:solidFill>
                <a:latin typeface="Open Sans"/>
                <a:cs typeface="Open Sans"/>
              </a:rPr>
              <a:t> </a:t>
            </a:r>
            <a:r>
              <a:rPr sz="1700" dirty="0">
                <a:solidFill>
                  <a:srgbClr val="57585B"/>
                </a:solidFill>
                <a:latin typeface="Open Sans"/>
                <a:cs typeface="Open Sans"/>
              </a:rPr>
              <a:t>exchange.</a:t>
            </a:r>
            <a:r>
              <a:rPr sz="1700" spc="60" dirty="0">
                <a:solidFill>
                  <a:srgbClr val="57585B"/>
                </a:solidFill>
                <a:latin typeface="Open Sans"/>
                <a:cs typeface="Open Sans"/>
              </a:rPr>
              <a:t> </a:t>
            </a:r>
            <a:r>
              <a:rPr sz="1700" spc="-20" dirty="0">
                <a:solidFill>
                  <a:srgbClr val="57585B"/>
                </a:solidFill>
                <a:latin typeface="Open Sans"/>
                <a:cs typeface="Open Sans"/>
              </a:rPr>
              <a:t>With </a:t>
            </a:r>
            <a:r>
              <a:rPr sz="1700" dirty="0">
                <a:solidFill>
                  <a:srgbClr val="57585B"/>
                </a:solidFill>
                <a:latin typeface="Open Sans"/>
                <a:cs typeface="Open Sans"/>
              </a:rPr>
              <a:t>growing</a:t>
            </a:r>
            <a:r>
              <a:rPr sz="1700" spc="75" dirty="0">
                <a:solidFill>
                  <a:srgbClr val="57585B"/>
                </a:solidFill>
                <a:latin typeface="Open Sans"/>
                <a:cs typeface="Open Sans"/>
              </a:rPr>
              <a:t> </a:t>
            </a:r>
            <a:r>
              <a:rPr sz="1700" dirty="0">
                <a:solidFill>
                  <a:srgbClr val="57585B"/>
                </a:solidFill>
                <a:latin typeface="Open Sans"/>
                <a:cs typeface="Open Sans"/>
              </a:rPr>
              <a:t>merchant</a:t>
            </a:r>
            <a:r>
              <a:rPr sz="1700" spc="75" dirty="0">
                <a:solidFill>
                  <a:srgbClr val="57585B"/>
                </a:solidFill>
                <a:latin typeface="Open Sans"/>
                <a:cs typeface="Open Sans"/>
              </a:rPr>
              <a:t> </a:t>
            </a:r>
            <a:r>
              <a:rPr sz="1700" dirty="0">
                <a:solidFill>
                  <a:srgbClr val="57585B"/>
                </a:solidFill>
                <a:latin typeface="Open Sans"/>
                <a:cs typeface="Open Sans"/>
              </a:rPr>
              <a:t>acceptance</a:t>
            </a:r>
            <a:r>
              <a:rPr sz="1700" spc="75" dirty="0">
                <a:solidFill>
                  <a:srgbClr val="57585B"/>
                </a:solidFill>
                <a:latin typeface="Open Sans"/>
                <a:cs typeface="Open Sans"/>
              </a:rPr>
              <a:t> </a:t>
            </a:r>
            <a:r>
              <a:rPr sz="1700" dirty="0">
                <a:solidFill>
                  <a:srgbClr val="57585B"/>
                </a:solidFill>
                <a:latin typeface="Open Sans"/>
                <a:cs typeface="Open Sans"/>
              </a:rPr>
              <a:t>and</a:t>
            </a:r>
            <a:r>
              <a:rPr sz="1700" spc="80" dirty="0">
                <a:solidFill>
                  <a:srgbClr val="57585B"/>
                </a:solidFill>
                <a:latin typeface="Open Sans"/>
                <a:cs typeface="Open Sans"/>
              </a:rPr>
              <a:t> </a:t>
            </a:r>
            <a:r>
              <a:rPr sz="1700" dirty="0">
                <a:solidFill>
                  <a:srgbClr val="57585B"/>
                </a:solidFill>
                <a:latin typeface="Open Sans"/>
                <a:cs typeface="Open Sans"/>
              </a:rPr>
              <a:t>the</a:t>
            </a:r>
            <a:r>
              <a:rPr sz="1700" spc="75" dirty="0">
                <a:solidFill>
                  <a:srgbClr val="57585B"/>
                </a:solidFill>
                <a:latin typeface="Open Sans"/>
                <a:cs typeface="Open Sans"/>
              </a:rPr>
              <a:t> </a:t>
            </a:r>
            <a:r>
              <a:rPr sz="1700" dirty="0">
                <a:solidFill>
                  <a:srgbClr val="57585B"/>
                </a:solidFill>
                <a:latin typeface="Open Sans"/>
                <a:cs typeface="Open Sans"/>
              </a:rPr>
              <a:t>development</a:t>
            </a:r>
            <a:r>
              <a:rPr sz="1700" spc="75" dirty="0">
                <a:solidFill>
                  <a:srgbClr val="57585B"/>
                </a:solidFill>
                <a:latin typeface="Open Sans"/>
                <a:cs typeface="Open Sans"/>
              </a:rPr>
              <a:t> </a:t>
            </a:r>
            <a:r>
              <a:rPr sz="1700" dirty="0">
                <a:solidFill>
                  <a:srgbClr val="57585B"/>
                </a:solidFill>
                <a:latin typeface="Open Sans"/>
                <a:cs typeface="Open Sans"/>
              </a:rPr>
              <a:t>of</a:t>
            </a:r>
            <a:r>
              <a:rPr sz="1700" spc="80" dirty="0">
                <a:solidFill>
                  <a:srgbClr val="57585B"/>
                </a:solidFill>
                <a:latin typeface="Open Sans"/>
                <a:cs typeface="Open Sans"/>
              </a:rPr>
              <a:t> </a:t>
            </a:r>
            <a:r>
              <a:rPr sz="1700" dirty="0">
                <a:solidFill>
                  <a:srgbClr val="57585B"/>
                </a:solidFill>
                <a:latin typeface="Open Sans"/>
                <a:cs typeface="Open Sans"/>
              </a:rPr>
              <a:t>the</a:t>
            </a:r>
            <a:r>
              <a:rPr sz="1700" spc="75" dirty="0">
                <a:solidFill>
                  <a:srgbClr val="57585B"/>
                </a:solidFill>
                <a:latin typeface="Open Sans"/>
                <a:cs typeface="Open Sans"/>
              </a:rPr>
              <a:t> </a:t>
            </a:r>
            <a:r>
              <a:rPr sz="1700" dirty="0">
                <a:solidFill>
                  <a:srgbClr val="57585B"/>
                </a:solidFill>
                <a:latin typeface="Open Sans"/>
                <a:cs typeface="Open Sans"/>
              </a:rPr>
              <a:t>protocol,</a:t>
            </a:r>
            <a:r>
              <a:rPr sz="1700" spc="75" dirty="0">
                <a:solidFill>
                  <a:srgbClr val="57585B"/>
                </a:solidFill>
                <a:latin typeface="Open Sans"/>
                <a:cs typeface="Open Sans"/>
              </a:rPr>
              <a:t> </a:t>
            </a:r>
            <a:r>
              <a:rPr sz="1700" spc="-10" dirty="0">
                <a:solidFill>
                  <a:srgbClr val="57585B"/>
                </a:solidFill>
                <a:latin typeface="Open Sans"/>
                <a:cs typeface="Open Sans"/>
              </a:rPr>
              <a:t>Bitcoin </a:t>
            </a:r>
            <a:r>
              <a:rPr sz="1700" dirty="0">
                <a:solidFill>
                  <a:srgbClr val="57585B"/>
                </a:solidFill>
                <a:latin typeface="Open Sans"/>
                <a:cs typeface="Open Sans"/>
              </a:rPr>
              <a:t>transactions</a:t>
            </a:r>
            <a:r>
              <a:rPr sz="1700" spc="55" dirty="0">
                <a:solidFill>
                  <a:srgbClr val="57585B"/>
                </a:solidFill>
                <a:latin typeface="Open Sans"/>
                <a:cs typeface="Open Sans"/>
              </a:rPr>
              <a:t> </a:t>
            </a:r>
            <a:r>
              <a:rPr sz="1700" dirty="0">
                <a:solidFill>
                  <a:srgbClr val="57585B"/>
                </a:solidFill>
                <a:latin typeface="Open Sans"/>
                <a:cs typeface="Open Sans"/>
              </a:rPr>
              <a:t>are</a:t>
            </a:r>
            <a:r>
              <a:rPr sz="1700" spc="60" dirty="0">
                <a:solidFill>
                  <a:srgbClr val="57585B"/>
                </a:solidFill>
                <a:latin typeface="Open Sans"/>
                <a:cs typeface="Open Sans"/>
              </a:rPr>
              <a:t> </a:t>
            </a:r>
            <a:r>
              <a:rPr sz="1700" dirty="0">
                <a:solidFill>
                  <a:srgbClr val="57585B"/>
                </a:solidFill>
                <a:latin typeface="Open Sans"/>
                <a:cs typeface="Open Sans"/>
              </a:rPr>
              <a:t>becoming</a:t>
            </a:r>
            <a:r>
              <a:rPr sz="1700" spc="60" dirty="0">
                <a:solidFill>
                  <a:srgbClr val="57585B"/>
                </a:solidFill>
                <a:latin typeface="Open Sans"/>
                <a:cs typeface="Open Sans"/>
              </a:rPr>
              <a:t> </a:t>
            </a:r>
            <a:r>
              <a:rPr sz="1700" dirty="0">
                <a:solidFill>
                  <a:srgbClr val="57585B"/>
                </a:solidFill>
                <a:latin typeface="Open Sans"/>
                <a:cs typeface="Open Sans"/>
              </a:rPr>
              <a:t>more</a:t>
            </a:r>
            <a:r>
              <a:rPr sz="1700" spc="55" dirty="0">
                <a:solidFill>
                  <a:srgbClr val="57585B"/>
                </a:solidFill>
                <a:latin typeface="Open Sans"/>
                <a:cs typeface="Open Sans"/>
              </a:rPr>
              <a:t> </a:t>
            </a:r>
            <a:r>
              <a:rPr sz="1700" dirty="0">
                <a:solidFill>
                  <a:srgbClr val="57585B"/>
                </a:solidFill>
                <a:latin typeface="Open Sans"/>
                <a:cs typeface="Open Sans"/>
              </a:rPr>
              <a:t>eﬃcient</a:t>
            </a:r>
            <a:r>
              <a:rPr sz="1700" spc="60" dirty="0">
                <a:solidFill>
                  <a:srgbClr val="57585B"/>
                </a:solidFill>
                <a:latin typeface="Open Sans"/>
                <a:cs typeface="Open Sans"/>
              </a:rPr>
              <a:t> </a:t>
            </a:r>
            <a:r>
              <a:rPr sz="1700" dirty="0">
                <a:solidFill>
                  <a:srgbClr val="57585B"/>
                </a:solidFill>
                <a:latin typeface="Open Sans"/>
                <a:cs typeface="Open Sans"/>
              </a:rPr>
              <a:t>and</a:t>
            </a:r>
            <a:r>
              <a:rPr sz="1700" spc="60" dirty="0">
                <a:solidFill>
                  <a:srgbClr val="57585B"/>
                </a:solidFill>
                <a:latin typeface="Open Sans"/>
                <a:cs typeface="Open Sans"/>
              </a:rPr>
              <a:t> </a:t>
            </a:r>
            <a:r>
              <a:rPr sz="1700" dirty="0">
                <a:solidFill>
                  <a:srgbClr val="57585B"/>
                </a:solidFill>
                <a:latin typeface="Open Sans"/>
                <a:cs typeface="Open Sans"/>
              </a:rPr>
              <a:t>commonplace</a:t>
            </a:r>
            <a:r>
              <a:rPr sz="1700" spc="55" dirty="0">
                <a:solidFill>
                  <a:srgbClr val="57585B"/>
                </a:solidFill>
                <a:latin typeface="Open Sans"/>
                <a:cs typeface="Open Sans"/>
              </a:rPr>
              <a:t> </a:t>
            </a:r>
            <a:r>
              <a:rPr sz="1700" dirty="0">
                <a:solidFill>
                  <a:srgbClr val="57585B"/>
                </a:solidFill>
                <a:latin typeface="Open Sans"/>
                <a:cs typeface="Open Sans"/>
              </a:rPr>
              <a:t>in</a:t>
            </a:r>
            <a:r>
              <a:rPr sz="1700" spc="60" dirty="0">
                <a:solidFill>
                  <a:srgbClr val="57585B"/>
                </a:solidFill>
                <a:latin typeface="Open Sans"/>
                <a:cs typeface="Open Sans"/>
              </a:rPr>
              <a:t> </a:t>
            </a:r>
            <a:r>
              <a:rPr sz="1700" dirty="0">
                <a:solidFill>
                  <a:srgbClr val="57585B"/>
                </a:solidFill>
                <a:latin typeface="Open Sans"/>
                <a:cs typeface="Open Sans"/>
              </a:rPr>
              <a:t>daily</a:t>
            </a:r>
            <a:r>
              <a:rPr sz="1700" spc="60" dirty="0">
                <a:solidFill>
                  <a:srgbClr val="57585B"/>
                </a:solidFill>
                <a:latin typeface="Open Sans"/>
                <a:cs typeface="Open Sans"/>
              </a:rPr>
              <a:t> </a:t>
            </a:r>
            <a:r>
              <a:rPr sz="1700" spc="-10" dirty="0">
                <a:solidFill>
                  <a:srgbClr val="57585B"/>
                </a:solidFill>
                <a:latin typeface="Open Sans"/>
                <a:cs typeface="Open Sans"/>
              </a:rPr>
              <a:t>commerce.</a:t>
            </a:r>
            <a:r>
              <a:rPr sz="1700" spc="500" dirty="0">
                <a:solidFill>
                  <a:srgbClr val="57585B"/>
                </a:solidFill>
                <a:latin typeface="Open Sans"/>
                <a:cs typeface="Open Sans"/>
              </a:rPr>
              <a:t> </a:t>
            </a:r>
            <a:r>
              <a:rPr sz="1700" dirty="0">
                <a:solidFill>
                  <a:srgbClr val="57585B"/>
                </a:solidFill>
                <a:latin typeface="Open Sans"/>
                <a:cs typeface="Open Sans"/>
              </a:rPr>
              <a:t>One</a:t>
            </a:r>
            <a:r>
              <a:rPr sz="1700" spc="45" dirty="0">
                <a:solidFill>
                  <a:srgbClr val="57585B"/>
                </a:solidFill>
                <a:latin typeface="Open Sans"/>
                <a:cs typeface="Open Sans"/>
              </a:rPr>
              <a:t> </a:t>
            </a:r>
            <a:r>
              <a:rPr sz="1700" dirty="0">
                <a:solidFill>
                  <a:srgbClr val="57585B"/>
                </a:solidFill>
                <a:latin typeface="Open Sans"/>
                <a:cs typeface="Open Sans"/>
              </a:rPr>
              <a:t>example</a:t>
            </a:r>
            <a:r>
              <a:rPr sz="1700" spc="45"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dirty="0">
                <a:solidFill>
                  <a:srgbClr val="57585B"/>
                </a:solidFill>
                <a:latin typeface="Open Sans"/>
                <a:cs typeface="Open Sans"/>
              </a:rPr>
              <a:t>this</a:t>
            </a:r>
            <a:r>
              <a:rPr sz="1700" spc="45" dirty="0">
                <a:solidFill>
                  <a:srgbClr val="57585B"/>
                </a:solidFill>
                <a:latin typeface="Open Sans"/>
                <a:cs typeface="Open Sans"/>
              </a:rPr>
              <a:t> </a:t>
            </a:r>
            <a:r>
              <a:rPr sz="1700" dirty="0">
                <a:solidFill>
                  <a:srgbClr val="57585B"/>
                </a:solidFill>
                <a:latin typeface="Open Sans"/>
                <a:cs typeface="Open Sans"/>
              </a:rPr>
              <a:t>is</a:t>
            </a:r>
            <a:r>
              <a:rPr sz="1700" spc="50" dirty="0">
                <a:solidFill>
                  <a:srgbClr val="57585B"/>
                </a:solidFill>
                <a:latin typeface="Open Sans"/>
                <a:cs typeface="Open Sans"/>
              </a:rPr>
              <a:t> </a:t>
            </a:r>
            <a:r>
              <a:rPr sz="1700" dirty="0">
                <a:solidFill>
                  <a:srgbClr val="57585B"/>
                </a:solidFill>
                <a:latin typeface="Open Sans"/>
                <a:cs typeface="Open Sans"/>
              </a:rPr>
              <a:t>El</a:t>
            </a:r>
            <a:r>
              <a:rPr sz="1700" spc="45" dirty="0">
                <a:solidFill>
                  <a:srgbClr val="57585B"/>
                </a:solidFill>
                <a:latin typeface="Open Sans"/>
                <a:cs typeface="Open Sans"/>
              </a:rPr>
              <a:t> </a:t>
            </a:r>
            <a:r>
              <a:rPr sz="1700" dirty="0">
                <a:solidFill>
                  <a:srgbClr val="57585B"/>
                </a:solidFill>
                <a:latin typeface="Open Sans"/>
                <a:cs typeface="Open Sans"/>
              </a:rPr>
              <a:t>Salvador,</a:t>
            </a:r>
            <a:r>
              <a:rPr sz="1700" spc="50" dirty="0">
                <a:solidFill>
                  <a:srgbClr val="57585B"/>
                </a:solidFill>
                <a:latin typeface="Open Sans"/>
                <a:cs typeface="Open Sans"/>
              </a:rPr>
              <a:t> </a:t>
            </a:r>
            <a:r>
              <a:rPr sz="1700" dirty="0">
                <a:solidFill>
                  <a:srgbClr val="57585B"/>
                </a:solidFill>
                <a:latin typeface="Open Sans"/>
                <a:cs typeface="Open Sans"/>
              </a:rPr>
              <a:t>where</a:t>
            </a:r>
            <a:r>
              <a:rPr sz="1700" spc="45" dirty="0">
                <a:solidFill>
                  <a:srgbClr val="57585B"/>
                </a:solidFill>
                <a:latin typeface="Open Sans"/>
                <a:cs typeface="Open Sans"/>
              </a:rPr>
              <a:t> </a:t>
            </a:r>
            <a:r>
              <a:rPr sz="1700" dirty="0">
                <a:solidFill>
                  <a:srgbClr val="57585B"/>
                </a:solidFill>
                <a:latin typeface="Open Sans"/>
                <a:cs typeface="Open Sans"/>
              </a:rPr>
              <a:t>Bitcoin</a:t>
            </a:r>
            <a:r>
              <a:rPr sz="1700" spc="50" dirty="0">
                <a:solidFill>
                  <a:srgbClr val="57585B"/>
                </a:solidFill>
                <a:latin typeface="Open Sans"/>
                <a:cs typeface="Open Sans"/>
              </a:rPr>
              <a:t> </a:t>
            </a:r>
            <a:r>
              <a:rPr sz="1700" dirty="0">
                <a:solidFill>
                  <a:srgbClr val="57585B"/>
                </a:solidFill>
                <a:latin typeface="Open Sans"/>
                <a:cs typeface="Open Sans"/>
              </a:rPr>
              <a:t>is</a:t>
            </a:r>
            <a:r>
              <a:rPr sz="1700" spc="45" dirty="0">
                <a:solidFill>
                  <a:srgbClr val="57585B"/>
                </a:solidFill>
                <a:latin typeface="Open Sans"/>
                <a:cs typeface="Open Sans"/>
              </a:rPr>
              <a:t> </a:t>
            </a:r>
            <a:r>
              <a:rPr sz="1700" dirty="0">
                <a:solidFill>
                  <a:srgbClr val="57585B"/>
                </a:solidFill>
                <a:latin typeface="Open Sans"/>
                <a:cs typeface="Open Sans"/>
              </a:rPr>
              <a:t>oﬃcially</a:t>
            </a:r>
            <a:r>
              <a:rPr sz="1700" spc="50" dirty="0">
                <a:solidFill>
                  <a:srgbClr val="57585B"/>
                </a:solidFill>
                <a:latin typeface="Open Sans"/>
                <a:cs typeface="Open Sans"/>
              </a:rPr>
              <a:t> </a:t>
            </a:r>
            <a:r>
              <a:rPr sz="1700" dirty="0">
                <a:solidFill>
                  <a:srgbClr val="57585B"/>
                </a:solidFill>
                <a:latin typeface="Open Sans"/>
                <a:cs typeface="Open Sans"/>
              </a:rPr>
              <a:t>recognized</a:t>
            </a:r>
            <a:r>
              <a:rPr sz="1700" spc="45" dirty="0">
                <a:solidFill>
                  <a:srgbClr val="57585B"/>
                </a:solidFill>
                <a:latin typeface="Open Sans"/>
                <a:cs typeface="Open Sans"/>
              </a:rPr>
              <a:t> </a:t>
            </a:r>
            <a:r>
              <a:rPr sz="1700" dirty="0">
                <a:solidFill>
                  <a:srgbClr val="57585B"/>
                </a:solidFill>
                <a:latin typeface="Open Sans"/>
                <a:cs typeface="Open Sans"/>
              </a:rPr>
              <a:t>as</a:t>
            </a:r>
            <a:r>
              <a:rPr sz="1700" spc="45" dirty="0">
                <a:solidFill>
                  <a:srgbClr val="57585B"/>
                </a:solidFill>
                <a:latin typeface="Open Sans"/>
                <a:cs typeface="Open Sans"/>
              </a:rPr>
              <a:t> </a:t>
            </a:r>
            <a:r>
              <a:rPr sz="1700" spc="-10" dirty="0">
                <a:solidFill>
                  <a:srgbClr val="57585B"/>
                </a:solidFill>
                <a:latin typeface="Open Sans"/>
                <a:cs typeface="Open Sans"/>
              </a:rPr>
              <a:t>legal </a:t>
            </a:r>
            <a:r>
              <a:rPr sz="1700" dirty="0">
                <a:solidFill>
                  <a:srgbClr val="57585B"/>
                </a:solidFill>
                <a:latin typeface="Open Sans"/>
                <a:cs typeface="Open Sans"/>
              </a:rPr>
              <a:t>tender.</a:t>
            </a:r>
            <a:r>
              <a:rPr sz="1700" spc="55" dirty="0">
                <a:solidFill>
                  <a:srgbClr val="57585B"/>
                </a:solidFill>
                <a:latin typeface="Open Sans"/>
                <a:cs typeface="Open Sans"/>
              </a:rPr>
              <a:t> </a:t>
            </a:r>
            <a:r>
              <a:rPr sz="1700" dirty="0">
                <a:solidFill>
                  <a:srgbClr val="57585B"/>
                </a:solidFill>
                <a:latin typeface="Open Sans"/>
                <a:cs typeface="Open Sans"/>
              </a:rPr>
              <a:t>Each</a:t>
            </a:r>
            <a:r>
              <a:rPr sz="1700" spc="60" dirty="0">
                <a:solidFill>
                  <a:srgbClr val="57585B"/>
                </a:solidFill>
                <a:latin typeface="Open Sans"/>
                <a:cs typeface="Open Sans"/>
              </a:rPr>
              <a:t> </a:t>
            </a:r>
            <a:r>
              <a:rPr sz="1700" dirty="0">
                <a:solidFill>
                  <a:srgbClr val="57585B"/>
                </a:solidFill>
                <a:latin typeface="Open Sans"/>
                <a:cs typeface="Open Sans"/>
              </a:rPr>
              <a:t>day,</a:t>
            </a:r>
            <a:r>
              <a:rPr sz="1700" spc="60" dirty="0">
                <a:solidFill>
                  <a:srgbClr val="57585B"/>
                </a:solidFill>
                <a:latin typeface="Open Sans"/>
                <a:cs typeface="Open Sans"/>
              </a:rPr>
              <a:t> </a:t>
            </a:r>
            <a:r>
              <a:rPr sz="1700" dirty="0">
                <a:solidFill>
                  <a:srgbClr val="57585B"/>
                </a:solidFill>
                <a:latin typeface="Open Sans"/>
                <a:cs typeface="Open Sans"/>
              </a:rPr>
              <a:t>more</a:t>
            </a:r>
            <a:r>
              <a:rPr sz="1700" spc="60" dirty="0">
                <a:solidFill>
                  <a:srgbClr val="57585B"/>
                </a:solidFill>
                <a:latin typeface="Open Sans"/>
                <a:cs typeface="Open Sans"/>
              </a:rPr>
              <a:t> </a:t>
            </a:r>
            <a:r>
              <a:rPr sz="1700" dirty="0">
                <a:solidFill>
                  <a:srgbClr val="57585B"/>
                </a:solidFill>
                <a:latin typeface="Open Sans"/>
                <a:cs typeface="Open Sans"/>
              </a:rPr>
              <a:t>and</a:t>
            </a:r>
            <a:r>
              <a:rPr sz="1700" spc="60" dirty="0">
                <a:solidFill>
                  <a:srgbClr val="57585B"/>
                </a:solidFill>
                <a:latin typeface="Open Sans"/>
                <a:cs typeface="Open Sans"/>
              </a:rPr>
              <a:t> </a:t>
            </a:r>
            <a:r>
              <a:rPr sz="1700" dirty="0">
                <a:solidFill>
                  <a:srgbClr val="57585B"/>
                </a:solidFill>
                <a:latin typeface="Open Sans"/>
                <a:cs typeface="Open Sans"/>
              </a:rPr>
              <a:t>more</a:t>
            </a:r>
            <a:r>
              <a:rPr sz="1700" spc="60" dirty="0">
                <a:solidFill>
                  <a:srgbClr val="57585B"/>
                </a:solidFill>
                <a:latin typeface="Open Sans"/>
                <a:cs typeface="Open Sans"/>
              </a:rPr>
              <a:t> </a:t>
            </a:r>
            <a:r>
              <a:rPr sz="1700" dirty="0">
                <a:solidFill>
                  <a:srgbClr val="57585B"/>
                </a:solidFill>
                <a:latin typeface="Open Sans"/>
                <a:cs typeface="Open Sans"/>
              </a:rPr>
              <a:t>ordinary</a:t>
            </a:r>
            <a:r>
              <a:rPr sz="1700" spc="55" dirty="0">
                <a:solidFill>
                  <a:srgbClr val="57585B"/>
                </a:solidFill>
                <a:latin typeface="Open Sans"/>
                <a:cs typeface="Open Sans"/>
              </a:rPr>
              <a:t> </a:t>
            </a:r>
            <a:r>
              <a:rPr sz="1700" dirty="0">
                <a:solidFill>
                  <a:srgbClr val="57585B"/>
                </a:solidFill>
                <a:latin typeface="Open Sans"/>
                <a:cs typeface="Open Sans"/>
              </a:rPr>
              <a:t>citizens</a:t>
            </a:r>
            <a:r>
              <a:rPr sz="1700" spc="60" dirty="0">
                <a:solidFill>
                  <a:srgbClr val="57585B"/>
                </a:solidFill>
                <a:latin typeface="Open Sans"/>
                <a:cs typeface="Open Sans"/>
              </a:rPr>
              <a:t> </a:t>
            </a:r>
            <a:r>
              <a:rPr sz="1700" dirty="0">
                <a:solidFill>
                  <a:srgbClr val="57585B"/>
                </a:solidFill>
                <a:latin typeface="Open Sans"/>
                <a:cs typeface="Open Sans"/>
              </a:rPr>
              <a:t>and</a:t>
            </a:r>
            <a:r>
              <a:rPr sz="1700" spc="60" dirty="0">
                <a:solidFill>
                  <a:srgbClr val="57585B"/>
                </a:solidFill>
                <a:latin typeface="Open Sans"/>
                <a:cs typeface="Open Sans"/>
              </a:rPr>
              <a:t> </a:t>
            </a:r>
            <a:r>
              <a:rPr sz="1700" dirty="0">
                <a:solidFill>
                  <a:srgbClr val="57585B"/>
                </a:solidFill>
                <a:latin typeface="Open Sans"/>
                <a:cs typeface="Open Sans"/>
              </a:rPr>
              <a:t>businesses</a:t>
            </a:r>
            <a:r>
              <a:rPr sz="1700" spc="60" dirty="0">
                <a:solidFill>
                  <a:srgbClr val="57585B"/>
                </a:solidFill>
                <a:latin typeface="Open Sans"/>
                <a:cs typeface="Open Sans"/>
              </a:rPr>
              <a:t> </a:t>
            </a:r>
            <a:r>
              <a:rPr sz="1700" dirty="0">
                <a:solidFill>
                  <a:srgbClr val="57585B"/>
                </a:solidFill>
                <a:latin typeface="Open Sans"/>
                <a:cs typeface="Open Sans"/>
              </a:rPr>
              <a:t>are</a:t>
            </a:r>
            <a:r>
              <a:rPr sz="1700" spc="60" dirty="0">
                <a:solidFill>
                  <a:srgbClr val="57585B"/>
                </a:solidFill>
                <a:latin typeface="Open Sans"/>
                <a:cs typeface="Open Sans"/>
              </a:rPr>
              <a:t> </a:t>
            </a:r>
            <a:r>
              <a:rPr sz="1700" dirty="0">
                <a:solidFill>
                  <a:srgbClr val="57585B"/>
                </a:solidFill>
                <a:latin typeface="Open Sans"/>
                <a:cs typeface="Open Sans"/>
              </a:rPr>
              <a:t>using</a:t>
            </a:r>
            <a:r>
              <a:rPr sz="1700" spc="60" dirty="0">
                <a:solidFill>
                  <a:srgbClr val="57585B"/>
                </a:solidFill>
                <a:latin typeface="Open Sans"/>
                <a:cs typeface="Open Sans"/>
              </a:rPr>
              <a:t> </a:t>
            </a:r>
            <a:r>
              <a:rPr sz="1700" spc="-10" dirty="0">
                <a:solidFill>
                  <a:srgbClr val="57585B"/>
                </a:solidFill>
                <a:latin typeface="Open Sans"/>
                <a:cs typeface="Open Sans"/>
              </a:rPr>
              <a:t>Bitcoin </a:t>
            </a:r>
            <a:r>
              <a:rPr sz="1700" dirty="0">
                <a:solidFill>
                  <a:srgbClr val="57585B"/>
                </a:solidFill>
                <a:latin typeface="Open Sans"/>
                <a:cs typeface="Open Sans"/>
              </a:rPr>
              <a:t>as</a:t>
            </a:r>
            <a:r>
              <a:rPr sz="1700" spc="25" dirty="0">
                <a:solidFill>
                  <a:srgbClr val="57585B"/>
                </a:solidFill>
                <a:latin typeface="Open Sans"/>
                <a:cs typeface="Open Sans"/>
              </a:rPr>
              <a:t> </a:t>
            </a:r>
            <a:r>
              <a:rPr sz="1700" dirty="0">
                <a:solidFill>
                  <a:srgbClr val="57585B"/>
                </a:solidFill>
                <a:latin typeface="Open Sans"/>
                <a:cs typeface="Open Sans"/>
              </a:rPr>
              <a:t>a</a:t>
            </a:r>
            <a:r>
              <a:rPr sz="1700" spc="30" dirty="0">
                <a:solidFill>
                  <a:srgbClr val="57585B"/>
                </a:solidFill>
                <a:latin typeface="Open Sans"/>
                <a:cs typeface="Open Sans"/>
              </a:rPr>
              <a:t> </a:t>
            </a:r>
            <a:r>
              <a:rPr sz="1700" dirty="0">
                <a:solidFill>
                  <a:srgbClr val="57585B"/>
                </a:solidFill>
                <a:latin typeface="Open Sans"/>
                <a:cs typeface="Open Sans"/>
              </a:rPr>
              <a:t>medium</a:t>
            </a:r>
            <a:r>
              <a:rPr sz="1700" spc="30" dirty="0">
                <a:solidFill>
                  <a:srgbClr val="57585B"/>
                </a:solidFill>
                <a:latin typeface="Open Sans"/>
                <a:cs typeface="Open Sans"/>
              </a:rPr>
              <a:t> </a:t>
            </a:r>
            <a:r>
              <a:rPr sz="1700" dirty="0">
                <a:solidFill>
                  <a:srgbClr val="57585B"/>
                </a:solidFill>
                <a:latin typeface="Open Sans"/>
                <a:cs typeface="Open Sans"/>
              </a:rPr>
              <a:t>of</a:t>
            </a:r>
            <a:r>
              <a:rPr sz="1700" spc="30" dirty="0">
                <a:solidFill>
                  <a:srgbClr val="57585B"/>
                </a:solidFill>
                <a:latin typeface="Open Sans"/>
                <a:cs typeface="Open Sans"/>
              </a:rPr>
              <a:t> </a:t>
            </a:r>
            <a:r>
              <a:rPr sz="1700" spc="-10" dirty="0">
                <a:solidFill>
                  <a:srgbClr val="57585B"/>
                </a:solidFill>
                <a:latin typeface="Open Sans"/>
                <a:cs typeface="Open Sans"/>
              </a:rPr>
              <a:t>exchange.</a:t>
            </a:r>
            <a:endParaRPr sz="1700">
              <a:latin typeface="Open Sans"/>
              <a:cs typeface="Open Sans"/>
            </a:endParaRPr>
          </a:p>
          <a:p>
            <a:pPr>
              <a:lnSpc>
                <a:spcPct val="100000"/>
              </a:lnSpc>
              <a:spcBef>
                <a:spcPts val="1964"/>
              </a:spcBef>
            </a:pPr>
            <a:endParaRPr sz="1700">
              <a:latin typeface="Open Sans"/>
              <a:cs typeface="Open Sans"/>
            </a:endParaRPr>
          </a:p>
          <a:p>
            <a:pPr marR="534035" algn="r">
              <a:lnSpc>
                <a:spcPct val="100000"/>
              </a:lnSpc>
            </a:pPr>
            <a:r>
              <a:rPr sz="2150" b="1" spc="-10" dirty="0">
                <a:solidFill>
                  <a:srgbClr val="241B54"/>
                </a:solidFill>
                <a:latin typeface="Open Sans"/>
                <a:cs typeface="Open Sans"/>
              </a:rPr>
              <a:t>Future</a:t>
            </a:r>
            <a:endParaRPr sz="2150">
              <a:latin typeface="Open Sans"/>
              <a:cs typeface="Open Sans"/>
            </a:endParaRPr>
          </a:p>
        </p:txBody>
      </p:sp>
      <p:grpSp>
        <p:nvGrpSpPr>
          <p:cNvPr id="11" name="object 11"/>
          <p:cNvGrpSpPr/>
          <p:nvPr/>
        </p:nvGrpSpPr>
        <p:grpSpPr>
          <a:xfrm>
            <a:off x="10327067" y="4306968"/>
            <a:ext cx="8642350" cy="1403350"/>
            <a:chOff x="10327067" y="4306968"/>
            <a:chExt cx="8642350" cy="1403350"/>
          </a:xfrm>
        </p:grpSpPr>
        <p:pic>
          <p:nvPicPr>
            <p:cNvPr id="12" name="object 12"/>
            <p:cNvPicPr/>
            <p:nvPr/>
          </p:nvPicPr>
          <p:blipFill>
            <a:blip r:embed="rId4" cstate="print"/>
            <a:stretch>
              <a:fillRect/>
            </a:stretch>
          </p:blipFill>
          <p:spPr>
            <a:xfrm>
              <a:off x="10327067" y="4821717"/>
              <a:ext cx="8641967" cy="851303"/>
            </a:xfrm>
            <a:prstGeom prst="rect">
              <a:avLst/>
            </a:prstGeom>
          </p:spPr>
        </p:pic>
        <p:sp>
          <p:nvSpPr>
            <p:cNvPr id="13" name="object 13"/>
            <p:cNvSpPr/>
            <p:nvPr/>
          </p:nvSpPr>
          <p:spPr>
            <a:xfrm>
              <a:off x="14453643" y="5072180"/>
              <a:ext cx="389255" cy="350520"/>
            </a:xfrm>
            <a:custGeom>
              <a:avLst/>
              <a:gdLst/>
              <a:ahLst/>
              <a:cxnLst/>
              <a:rect l="l" t="t" r="r" b="b"/>
              <a:pathLst>
                <a:path w="389255" h="350520">
                  <a:moveTo>
                    <a:pt x="388815" y="0"/>
                  </a:moveTo>
                  <a:lnTo>
                    <a:pt x="0" y="0"/>
                  </a:lnTo>
                  <a:lnTo>
                    <a:pt x="0" y="350376"/>
                  </a:lnTo>
                  <a:lnTo>
                    <a:pt x="388815" y="350376"/>
                  </a:lnTo>
                  <a:lnTo>
                    <a:pt x="388815" y="0"/>
                  </a:lnTo>
                  <a:close/>
                </a:path>
              </a:pathLst>
            </a:custGeom>
            <a:solidFill>
              <a:srgbClr val="241B54"/>
            </a:solidFill>
          </p:spPr>
          <p:txBody>
            <a:bodyPr wrap="square" lIns="0" tIns="0" rIns="0" bIns="0" rtlCol="0"/>
            <a:lstStyle/>
            <a:p>
              <a:endParaRPr/>
            </a:p>
          </p:txBody>
        </p:sp>
        <p:pic>
          <p:nvPicPr>
            <p:cNvPr id="14" name="object 14"/>
            <p:cNvPicPr/>
            <p:nvPr/>
          </p:nvPicPr>
          <p:blipFill>
            <a:blip r:embed="rId5" cstate="print"/>
            <a:stretch>
              <a:fillRect/>
            </a:stretch>
          </p:blipFill>
          <p:spPr>
            <a:xfrm>
              <a:off x="15765539" y="4741839"/>
              <a:ext cx="913775" cy="967987"/>
            </a:xfrm>
            <a:prstGeom prst="rect">
              <a:avLst/>
            </a:prstGeom>
          </p:spPr>
        </p:pic>
        <p:pic>
          <p:nvPicPr>
            <p:cNvPr id="15" name="object 15"/>
            <p:cNvPicPr/>
            <p:nvPr/>
          </p:nvPicPr>
          <p:blipFill>
            <a:blip r:embed="rId6" cstate="print"/>
            <a:stretch>
              <a:fillRect/>
            </a:stretch>
          </p:blipFill>
          <p:spPr>
            <a:xfrm>
              <a:off x="16123278" y="4948048"/>
              <a:ext cx="458415" cy="608473"/>
            </a:xfrm>
            <a:prstGeom prst="rect">
              <a:avLst/>
            </a:prstGeom>
          </p:spPr>
        </p:pic>
        <p:pic>
          <p:nvPicPr>
            <p:cNvPr id="16" name="object 16"/>
            <p:cNvPicPr/>
            <p:nvPr/>
          </p:nvPicPr>
          <p:blipFill>
            <a:blip r:embed="rId7" cstate="print"/>
            <a:stretch>
              <a:fillRect/>
            </a:stretch>
          </p:blipFill>
          <p:spPr>
            <a:xfrm>
              <a:off x="15861180" y="4837481"/>
              <a:ext cx="722491" cy="722487"/>
            </a:xfrm>
            <a:prstGeom prst="rect">
              <a:avLst/>
            </a:prstGeom>
          </p:spPr>
        </p:pic>
        <p:sp>
          <p:nvSpPr>
            <p:cNvPr id="17" name="object 17"/>
            <p:cNvSpPr/>
            <p:nvPr/>
          </p:nvSpPr>
          <p:spPr>
            <a:xfrm>
              <a:off x="12450463" y="4837457"/>
              <a:ext cx="1414780" cy="487680"/>
            </a:xfrm>
            <a:custGeom>
              <a:avLst/>
              <a:gdLst/>
              <a:ahLst/>
              <a:cxnLst/>
              <a:rect l="l" t="t" r="r" b="b"/>
              <a:pathLst>
                <a:path w="1414780" h="487679">
                  <a:moveTo>
                    <a:pt x="1191544" y="0"/>
                  </a:moveTo>
                  <a:lnTo>
                    <a:pt x="0" y="0"/>
                  </a:lnTo>
                  <a:lnTo>
                    <a:pt x="0" y="487430"/>
                  </a:lnTo>
                  <a:lnTo>
                    <a:pt x="1332744" y="487430"/>
                  </a:lnTo>
                  <a:lnTo>
                    <a:pt x="1372717" y="477122"/>
                  </a:lnTo>
                  <a:lnTo>
                    <a:pt x="1401331" y="450393"/>
                  </a:lnTo>
                  <a:lnTo>
                    <a:pt x="1414440" y="413531"/>
                  </a:lnTo>
                  <a:lnTo>
                    <a:pt x="1407894" y="372826"/>
                  </a:lnTo>
                  <a:lnTo>
                    <a:pt x="1266861" y="49244"/>
                  </a:lnTo>
                  <a:lnTo>
                    <a:pt x="1236605" y="13427"/>
                  </a:lnTo>
                  <a:lnTo>
                    <a:pt x="1191544" y="0"/>
                  </a:lnTo>
                  <a:close/>
                </a:path>
              </a:pathLst>
            </a:custGeom>
            <a:solidFill>
              <a:srgbClr val="FFE000"/>
            </a:solidFill>
          </p:spPr>
          <p:txBody>
            <a:bodyPr wrap="square" lIns="0" tIns="0" rIns="0" bIns="0" rtlCol="0"/>
            <a:lstStyle/>
            <a:p>
              <a:endParaRPr/>
            </a:p>
          </p:txBody>
        </p:sp>
        <p:sp>
          <p:nvSpPr>
            <p:cNvPr id="18" name="object 18"/>
            <p:cNvSpPr/>
            <p:nvPr/>
          </p:nvSpPr>
          <p:spPr>
            <a:xfrm>
              <a:off x="12147587" y="4837465"/>
              <a:ext cx="606425" cy="487680"/>
            </a:xfrm>
            <a:custGeom>
              <a:avLst/>
              <a:gdLst/>
              <a:ahLst/>
              <a:cxnLst/>
              <a:rect l="l" t="t" r="r" b="b"/>
              <a:pathLst>
                <a:path w="606425" h="487679">
                  <a:moveTo>
                    <a:pt x="383335" y="0"/>
                  </a:moveTo>
                  <a:lnTo>
                    <a:pt x="222754" y="0"/>
                  </a:lnTo>
                  <a:lnTo>
                    <a:pt x="199089" y="3494"/>
                  </a:lnTo>
                  <a:lnTo>
                    <a:pt x="160260" y="28947"/>
                  </a:lnTo>
                  <a:lnTo>
                    <a:pt x="6572" y="372815"/>
                  </a:lnTo>
                  <a:lnTo>
                    <a:pt x="0" y="413525"/>
                  </a:lnTo>
                  <a:lnTo>
                    <a:pt x="13050" y="450386"/>
                  </a:lnTo>
                  <a:lnTo>
                    <a:pt x="41608" y="477113"/>
                  </a:lnTo>
                  <a:lnTo>
                    <a:pt x="81554" y="487419"/>
                  </a:lnTo>
                  <a:lnTo>
                    <a:pt x="524367" y="487419"/>
                  </a:lnTo>
                  <a:lnTo>
                    <a:pt x="584171" y="461458"/>
                  </a:lnTo>
                  <a:lnTo>
                    <a:pt x="606413" y="404960"/>
                  </a:lnTo>
                  <a:lnTo>
                    <a:pt x="599517" y="372815"/>
                  </a:lnTo>
                  <a:lnTo>
                    <a:pt x="458317" y="49234"/>
                  </a:lnTo>
                  <a:lnTo>
                    <a:pt x="428161" y="13422"/>
                  </a:lnTo>
                  <a:lnTo>
                    <a:pt x="383335" y="0"/>
                  </a:lnTo>
                  <a:close/>
                </a:path>
              </a:pathLst>
            </a:custGeom>
            <a:solidFill>
              <a:srgbClr val="EA7500"/>
            </a:solidFill>
          </p:spPr>
          <p:txBody>
            <a:bodyPr wrap="square" lIns="0" tIns="0" rIns="0" bIns="0" rtlCol="0"/>
            <a:lstStyle/>
            <a:p>
              <a:endParaRPr/>
            </a:p>
          </p:txBody>
        </p:sp>
        <p:sp>
          <p:nvSpPr>
            <p:cNvPr id="19" name="object 19"/>
            <p:cNvSpPr/>
            <p:nvPr/>
          </p:nvSpPr>
          <p:spPr>
            <a:xfrm>
              <a:off x="12828204" y="4837457"/>
              <a:ext cx="461645" cy="487680"/>
            </a:xfrm>
            <a:custGeom>
              <a:avLst/>
              <a:gdLst/>
              <a:ahLst/>
              <a:cxnLst/>
              <a:rect l="l" t="t" r="r" b="b"/>
              <a:pathLst>
                <a:path w="461644" h="487679">
                  <a:moveTo>
                    <a:pt x="259583" y="0"/>
                  </a:moveTo>
                  <a:lnTo>
                    <a:pt x="0" y="0"/>
                  </a:lnTo>
                  <a:lnTo>
                    <a:pt x="201941" y="487430"/>
                  </a:lnTo>
                  <a:lnTo>
                    <a:pt x="461525" y="487430"/>
                  </a:lnTo>
                  <a:lnTo>
                    <a:pt x="259583" y="0"/>
                  </a:lnTo>
                  <a:close/>
                </a:path>
              </a:pathLst>
            </a:custGeom>
            <a:solidFill>
              <a:srgbClr val="FFF900"/>
            </a:solidFill>
          </p:spPr>
          <p:txBody>
            <a:bodyPr wrap="square" lIns="0" tIns="0" rIns="0" bIns="0" rtlCol="0"/>
            <a:lstStyle/>
            <a:p>
              <a:endParaRPr/>
            </a:p>
          </p:txBody>
        </p:sp>
        <p:sp>
          <p:nvSpPr>
            <p:cNvPr id="20" name="object 20"/>
            <p:cNvSpPr/>
            <p:nvPr/>
          </p:nvSpPr>
          <p:spPr>
            <a:xfrm>
              <a:off x="12373252" y="4837465"/>
              <a:ext cx="333375" cy="487680"/>
            </a:xfrm>
            <a:custGeom>
              <a:avLst/>
              <a:gdLst/>
              <a:ahLst/>
              <a:cxnLst/>
              <a:rect l="l" t="t" r="r" b="b"/>
              <a:pathLst>
                <a:path w="333375" h="487679">
                  <a:moveTo>
                    <a:pt x="134686" y="0"/>
                  </a:moveTo>
                  <a:lnTo>
                    <a:pt x="0" y="0"/>
                  </a:lnTo>
                  <a:lnTo>
                    <a:pt x="201941" y="487419"/>
                  </a:lnTo>
                  <a:lnTo>
                    <a:pt x="298702" y="487419"/>
                  </a:lnTo>
                  <a:lnTo>
                    <a:pt x="307929" y="486913"/>
                  </a:lnTo>
                  <a:lnTo>
                    <a:pt x="316801" y="485426"/>
                  </a:lnTo>
                  <a:lnTo>
                    <a:pt x="325289" y="483006"/>
                  </a:lnTo>
                  <a:lnTo>
                    <a:pt x="333361" y="479702"/>
                  </a:lnTo>
                  <a:lnTo>
                    <a:pt x="134686" y="0"/>
                  </a:lnTo>
                  <a:close/>
                </a:path>
              </a:pathLst>
            </a:custGeom>
            <a:solidFill>
              <a:srgbClr val="F7841C"/>
            </a:solidFill>
          </p:spPr>
          <p:txBody>
            <a:bodyPr wrap="square" lIns="0" tIns="0" rIns="0" bIns="0" rtlCol="0"/>
            <a:lstStyle/>
            <a:p>
              <a:endParaRPr/>
            </a:p>
          </p:txBody>
        </p:sp>
        <p:sp>
          <p:nvSpPr>
            <p:cNvPr id="21" name="object 21"/>
            <p:cNvSpPr/>
            <p:nvPr/>
          </p:nvSpPr>
          <p:spPr>
            <a:xfrm>
              <a:off x="13144072" y="4837457"/>
              <a:ext cx="343535" cy="487680"/>
            </a:xfrm>
            <a:custGeom>
              <a:avLst/>
              <a:gdLst/>
              <a:ahLst/>
              <a:cxnLst/>
              <a:rect l="l" t="t" r="r" b="b"/>
              <a:pathLst>
                <a:path w="343534" h="487679">
                  <a:moveTo>
                    <a:pt x="141534" y="0"/>
                  </a:moveTo>
                  <a:lnTo>
                    <a:pt x="0" y="0"/>
                  </a:lnTo>
                  <a:lnTo>
                    <a:pt x="201931" y="487430"/>
                  </a:lnTo>
                  <a:lnTo>
                    <a:pt x="343476" y="487430"/>
                  </a:lnTo>
                  <a:lnTo>
                    <a:pt x="141534" y="0"/>
                  </a:lnTo>
                  <a:close/>
                </a:path>
              </a:pathLst>
            </a:custGeom>
            <a:solidFill>
              <a:srgbClr val="FFF900"/>
            </a:solidFill>
          </p:spPr>
          <p:txBody>
            <a:bodyPr wrap="square" lIns="0" tIns="0" rIns="0" bIns="0" rtlCol="0"/>
            <a:lstStyle/>
            <a:p>
              <a:endParaRPr/>
            </a:p>
          </p:txBody>
        </p:sp>
        <p:sp>
          <p:nvSpPr>
            <p:cNvPr id="22" name="object 22"/>
            <p:cNvSpPr/>
            <p:nvPr/>
          </p:nvSpPr>
          <p:spPr>
            <a:xfrm>
              <a:off x="14453695" y="4306968"/>
              <a:ext cx="904240" cy="442595"/>
            </a:xfrm>
            <a:custGeom>
              <a:avLst/>
              <a:gdLst/>
              <a:ahLst/>
              <a:cxnLst/>
              <a:rect l="l" t="t" r="r" b="b"/>
              <a:pathLst>
                <a:path w="904240" h="442595">
                  <a:moveTo>
                    <a:pt x="904171" y="0"/>
                  </a:moveTo>
                  <a:lnTo>
                    <a:pt x="0" y="0"/>
                  </a:lnTo>
                  <a:lnTo>
                    <a:pt x="0" y="442311"/>
                  </a:lnTo>
                  <a:lnTo>
                    <a:pt x="904171" y="442311"/>
                  </a:lnTo>
                  <a:lnTo>
                    <a:pt x="904171" y="0"/>
                  </a:lnTo>
                  <a:close/>
                </a:path>
              </a:pathLst>
            </a:custGeom>
            <a:solidFill>
              <a:srgbClr val="009344"/>
            </a:solidFill>
          </p:spPr>
          <p:txBody>
            <a:bodyPr wrap="square" lIns="0" tIns="0" rIns="0" bIns="0" rtlCol="0"/>
            <a:lstStyle/>
            <a:p>
              <a:endParaRPr/>
            </a:p>
          </p:txBody>
        </p:sp>
        <p:sp>
          <p:nvSpPr>
            <p:cNvPr id="23" name="object 23"/>
            <p:cNvSpPr/>
            <p:nvPr/>
          </p:nvSpPr>
          <p:spPr>
            <a:xfrm>
              <a:off x="14510960" y="4384313"/>
              <a:ext cx="789940" cy="287655"/>
            </a:xfrm>
            <a:custGeom>
              <a:avLst/>
              <a:gdLst/>
              <a:ahLst/>
              <a:cxnLst/>
              <a:rect l="l" t="t" r="r" b="b"/>
              <a:pathLst>
                <a:path w="789940" h="287654">
                  <a:moveTo>
                    <a:pt x="716690" y="0"/>
                  </a:moveTo>
                  <a:lnTo>
                    <a:pt x="72950" y="0"/>
                  </a:lnTo>
                  <a:lnTo>
                    <a:pt x="67218" y="28390"/>
                  </a:lnTo>
                  <a:lnTo>
                    <a:pt x="51584" y="51575"/>
                  </a:lnTo>
                  <a:lnTo>
                    <a:pt x="28396" y="67207"/>
                  </a:lnTo>
                  <a:lnTo>
                    <a:pt x="0" y="72940"/>
                  </a:lnTo>
                  <a:lnTo>
                    <a:pt x="0" y="214674"/>
                  </a:lnTo>
                  <a:lnTo>
                    <a:pt x="28396" y="220406"/>
                  </a:lnTo>
                  <a:lnTo>
                    <a:pt x="51584" y="236039"/>
                  </a:lnTo>
                  <a:lnTo>
                    <a:pt x="67218" y="259228"/>
                  </a:lnTo>
                  <a:lnTo>
                    <a:pt x="72950" y="287624"/>
                  </a:lnTo>
                  <a:lnTo>
                    <a:pt x="716690" y="287624"/>
                  </a:lnTo>
                  <a:lnTo>
                    <a:pt x="722422" y="259228"/>
                  </a:lnTo>
                  <a:lnTo>
                    <a:pt x="738056" y="236039"/>
                  </a:lnTo>
                  <a:lnTo>
                    <a:pt x="761244" y="220406"/>
                  </a:lnTo>
                  <a:lnTo>
                    <a:pt x="789640" y="214674"/>
                  </a:lnTo>
                  <a:lnTo>
                    <a:pt x="789640" y="72940"/>
                  </a:lnTo>
                  <a:lnTo>
                    <a:pt x="761244" y="67207"/>
                  </a:lnTo>
                  <a:lnTo>
                    <a:pt x="738056" y="51575"/>
                  </a:lnTo>
                  <a:lnTo>
                    <a:pt x="722422" y="28390"/>
                  </a:lnTo>
                  <a:lnTo>
                    <a:pt x="716690" y="0"/>
                  </a:lnTo>
                  <a:close/>
                </a:path>
              </a:pathLst>
            </a:custGeom>
            <a:solidFill>
              <a:srgbClr val="006838"/>
            </a:solidFill>
          </p:spPr>
          <p:txBody>
            <a:bodyPr wrap="square" lIns="0" tIns="0" rIns="0" bIns="0" rtlCol="0"/>
            <a:lstStyle/>
            <a:p>
              <a:endParaRPr/>
            </a:p>
          </p:txBody>
        </p:sp>
        <p:sp>
          <p:nvSpPr>
            <p:cNvPr id="24" name="object 24"/>
            <p:cNvSpPr/>
            <p:nvPr/>
          </p:nvSpPr>
          <p:spPr>
            <a:xfrm>
              <a:off x="14453695" y="4399447"/>
              <a:ext cx="747395" cy="349885"/>
            </a:xfrm>
            <a:custGeom>
              <a:avLst/>
              <a:gdLst/>
              <a:ahLst/>
              <a:cxnLst/>
              <a:rect l="l" t="t" r="r" b="b"/>
              <a:pathLst>
                <a:path w="747394" h="349885">
                  <a:moveTo>
                    <a:pt x="746846" y="0"/>
                  </a:moveTo>
                  <a:lnTo>
                    <a:pt x="0" y="0"/>
                  </a:lnTo>
                  <a:lnTo>
                    <a:pt x="0" y="349832"/>
                  </a:lnTo>
                  <a:lnTo>
                    <a:pt x="746846" y="349832"/>
                  </a:lnTo>
                  <a:lnTo>
                    <a:pt x="746846" y="0"/>
                  </a:lnTo>
                  <a:close/>
                </a:path>
              </a:pathLst>
            </a:custGeom>
            <a:solidFill>
              <a:srgbClr val="006838">
                <a:alpha val="29998"/>
              </a:srgbClr>
            </a:solidFill>
          </p:spPr>
          <p:txBody>
            <a:bodyPr wrap="square" lIns="0" tIns="0" rIns="0" bIns="0" rtlCol="0"/>
            <a:lstStyle/>
            <a:p>
              <a:endParaRPr/>
            </a:p>
          </p:txBody>
        </p:sp>
        <p:sp>
          <p:nvSpPr>
            <p:cNvPr id="25" name="object 25"/>
            <p:cNvSpPr/>
            <p:nvPr/>
          </p:nvSpPr>
          <p:spPr>
            <a:xfrm>
              <a:off x="14244728" y="4450848"/>
              <a:ext cx="904875" cy="442595"/>
            </a:xfrm>
            <a:custGeom>
              <a:avLst/>
              <a:gdLst/>
              <a:ahLst/>
              <a:cxnLst/>
              <a:rect l="l" t="t" r="r" b="b"/>
              <a:pathLst>
                <a:path w="904875" h="442595">
                  <a:moveTo>
                    <a:pt x="904265" y="0"/>
                  </a:moveTo>
                  <a:lnTo>
                    <a:pt x="0" y="0"/>
                  </a:lnTo>
                  <a:lnTo>
                    <a:pt x="0" y="442164"/>
                  </a:lnTo>
                  <a:lnTo>
                    <a:pt x="904265" y="442164"/>
                  </a:lnTo>
                  <a:lnTo>
                    <a:pt x="904265" y="0"/>
                  </a:lnTo>
                  <a:close/>
                </a:path>
              </a:pathLst>
            </a:custGeom>
            <a:solidFill>
              <a:srgbClr val="009344"/>
            </a:solidFill>
          </p:spPr>
          <p:txBody>
            <a:bodyPr wrap="square" lIns="0" tIns="0" rIns="0" bIns="0" rtlCol="0"/>
            <a:lstStyle/>
            <a:p>
              <a:endParaRPr/>
            </a:p>
          </p:txBody>
        </p:sp>
        <p:sp>
          <p:nvSpPr>
            <p:cNvPr id="26" name="object 26"/>
            <p:cNvSpPr/>
            <p:nvPr/>
          </p:nvSpPr>
          <p:spPr>
            <a:xfrm>
              <a:off x="14302040" y="4528124"/>
              <a:ext cx="789940" cy="287655"/>
            </a:xfrm>
            <a:custGeom>
              <a:avLst/>
              <a:gdLst/>
              <a:ahLst/>
              <a:cxnLst/>
              <a:rect l="l" t="t" r="r" b="b"/>
              <a:pathLst>
                <a:path w="789940" h="287654">
                  <a:moveTo>
                    <a:pt x="716690" y="0"/>
                  </a:moveTo>
                  <a:lnTo>
                    <a:pt x="72950" y="0"/>
                  </a:lnTo>
                  <a:lnTo>
                    <a:pt x="67218" y="28390"/>
                  </a:lnTo>
                  <a:lnTo>
                    <a:pt x="51584" y="51575"/>
                  </a:lnTo>
                  <a:lnTo>
                    <a:pt x="28396" y="67207"/>
                  </a:lnTo>
                  <a:lnTo>
                    <a:pt x="0" y="72940"/>
                  </a:lnTo>
                  <a:lnTo>
                    <a:pt x="0" y="214674"/>
                  </a:lnTo>
                  <a:lnTo>
                    <a:pt x="28396" y="220406"/>
                  </a:lnTo>
                  <a:lnTo>
                    <a:pt x="51584" y="236039"/>
                  </a:lnTo>
                  <a:lnTo>
                    <a:pt x="67218" y="259228"/>
                  </a:lnTo>
                  <a:lnTo>
                    <a:pt x="72950" y="287624"/>
                  </a:lnTo>
                  <a:lnTo>
                    <a:pt x="716690" y="287624"/>
                  </a:lnTo>
                  <a:lnTo>
                    <a:pt x="722422" y="259228"/>
                  </a:lnTo>
                  <a:lnTo>
                    <a:pt x="738056" y="236039"/>
                  </a:lnTo>
                  <a:lnTo>
                    <a:pt x="761244" y="220406"/>
                  </a:lnTo>
                  <a:lnTo>
                    <a:pt x="789640" y="214674"/>
                  </a:lnTo>
                  <a:lnTo>
                    <a:pt x="789640" y="72940"/>
                  </a:lnTo>
                  <a:lnTo>
                    <a:pt x="761244" y="67207"/>
                  </a:lnTo>
                  <a:lnTo>
                    <a:pt x="738056" y="51575"/>
                  </a:lnTo>
                  <a:lnTo>
                    <a:pt x="722422" y="28390"/>
                  </a:lnTo>
                  <a:lnTo>
                    <a:pt x="716690" y="0"/>
                  </a:lnTo>
                  <a:close/>
                </a:path>
              </a:pathLst>
            </a:custGeom>
            <a:solidFill>
              <a:srgbClr val="006838"/>
            </a:solidFill>
          </p:spPr>
          <p:txBody>
            <a:bodyPr wrap="square" lIns="0" tIns="0" rIns="0" bIns="0" rtlCol="0"/>
            <a:lstStyle/>
            <a:p>
              <a:endParaRPr/>
            </a:p>
          </p:txBody>
        </p:sp>
      </p:grpSp>
      <p:grpSp>
        <p:nvGrpSpPr>
          <p:cNvPr id="27" name="object 27"/>
          <p:cNvGrpSpPr/>
          <p:nvPr/>
        </p:nvGrpSpPr>
        <p:grpSpPr>
          <a:xfrm>
            <a:off x="14581257" y="4412513"/>
            <a:ext cx="440690" cy="375285"/>
            <a:chOff x="14581257" y="4412513"/>
            <a:chExt cx="440690" cy="375285"/>
          </a:xfrm>
        </p:grpSpPr>
        <p:pic>
          <p:nvPicPr>
            <p:cNvPr id="28" name="object 28"/>
            <p:cNvPicPr/>
            <p:nvPr/>
          </p:nvPicPr>
          <p:blipFill>
            <a:blip r:embed="rId8" cstate="print"/>
            <a:stretch>
              <a:fillRect/>
            </a:stretch>
          </p:blipFill>
          <p:spPr>
            <a:xfrm>
              <a:off x="14790176" y="4412513"/>
              <a:ext cx="231207" cy="231218"/>
            </a:xfrm>
            <a:prstGeom prst="rect">
              <a:avLst/>
            </a:prstGeom>
          </p:spPr>
        </p:pic>
        <p:pic>
          <p:nvPicPr>
            <p:cNvPr id="29" name="object 29"/>
            <p:cNvPicPr/>
            <p:nvPr/>
          </p:nvPicPr>
          <p:blipFill>
            <a:blip r:embed="rId8" cstate="print"/>
            <a:stretch>
              <a:fillRect/>
            </a:stretch>
          </p:blipFill>
          <p:spPr>
            <a:xfrm>
              <a:off x="14581257" y="4556324"/>
              <a:ext cx="231207" cy="231218"/>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867793"/>
          </a:xfrm>
          <a:prstGeom prst="rect">
            <a:avLst/>
          </a:prstGeom>
        </p:spPr>
      </p:pic>
      <p:sp>
        <p:nvSpPr>
          <p:cNvPr id="3" name="object 3"/>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#6</a:t>
            </a:r>
            <a:endParaRPr sz="2600">
              <a:latin typeface="Ubuntu Light"/>
              <a:cs typeface="Ubuntu Light"/>
            </a:endParaRPr>
          </a:p>
        </p:txBody>
      </p:sp>
      <p:pic>
        <p:nvPicPr>
          <p:cNvPr id="4" name="object 4"/>
          <p:cNvPicPr/>
          <p:nvPr/>
        </p:nvPicPr>
        <p:blipFill>
          <a:blip r:embed="rId3" cstate="print"/>
          <a:stretch>
            <a:fillRect/>
          </a:stretch>
        </p:blipFill>
        <p:spPr>
          <a:xfrm>
            <a:off x="17700071" y="593899"/>
            <a:ext cx="1273721" cy="678795"/>
          </a:xfrm>
          <a:prstGeom prst="rect">
            <a:avLst/>
          </a:prstGeom>
        </p:spPr>
      </p:pic>
      <p:sp>
        <p:nvSpPr>
          <p:cNvPr id="5" name="object 5"/>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An</a:t>
            </a:r>
            <a:r>
              <a:rPr spc="-140" dirty="0"/>
              <a:t> </a:t>
            </a:r>
            <a:r>
              <a:rPr dirty="0"/>
              <a:t>Introduction</a:t>
            </a:r>
            <a:r>
              <a:rPr spc="-140" dirty="0"/>
              <a:t> </a:t>
            </a:r>
            <a:r>
              <a:rPr dirty="0"/>
              <a:t>to</a:t>
            </a:r>
            <a:r>
              <a:rPr spc="-135" dirty="0"/>
              <a:t> </a:t>
            </a:r>
            <a:r>
              <a:rPr spc="-10" dirty="0"/>
              <a:t>Bitcoin</a:t>
            </a:r>
          </a:p>
        </p:txBody>
      </p:sp>
      <p:pic>
        <p:nvPicPr>
          <p:cNvPr id="6" name="object 6"/>
          <p:cNvPicPr/>
          <p:nvPr/>
        </p:nvPicPr>
        <p:blipFill>
          <a:blip r:embed="rId4" cstate="print"/>
          <a:stretch>
            <a:fillRect/>
          </a:stretch>
        </p:blipFill>
        <p:spPr>
          <a:xfrm>
            <a:off x="18829729" y="10656764"/>
            <a:ext cx="143513" cy="143534"/>
          </a:xfrm>
          <a:prstGeom prst="rect">
            <a:avLst/>
          </a:prstGeom>
        </p:spPr>
      </p:pic>
      <p:sp>
        <p:nvSpPr>
          <p:cNvPr id="7" name="object 7"/>
          <p:cNvSpPr txBox="1"/>
          <p:nvPr/>
        </p:nvSpPr>
        <p:spPr>
          <a:xfrm>
            <a:off x="1141296" y="7550659"/>
            <a:ext cx="8469630" cy="817244"/>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As</a:t>
            </a:r>
            <a:r>
              <a:rPr sz="1700" spc="45" dirty="0">
                <a:solidFill>
                  <a:srgbClr val="57585B"/>
                </a:solidFill>
                <a:latin typeface="Open Sans"/>
                <a:cs typeface="Open Sans"/>
              </a:rPr>
              <a:t> </a:t>
            </a:r>
            <a:r>
              <a:rPr sz="1700" dirty="0">
                <a:solidFill>
                  <a:srgbClr val="57585B"/>
                </a:solidFill>
                <a:latin typeface="Open Sans"/>
                <a:cs typeface="Open Sans"/>
              </a:rPr>
              <a:t>you</a:t>
            </a:r>
            <a:r>
              <a:rPr sz="1700" spc="50" dirty="0">
                <a:solidFill>
                  <a:srgbClr val="57585B"/>
                </a:solidFill>
                <a:latin typeface="Open Sans"/>
                <a:cs typeface="Open Sans"/>
              </a:rPr>
              <a:t> </a:t>
            </a:r>
            <a:r>
              <a:rPr sz="1700" dirty="0">
                <a:solidFill>
                  <a:srgbClr val="57585B"/>
                </a:solidFill>
                <a:latin typeface="Open Sans"/>
                <a:cs typeface="Open Sans"/>
              </a:rPr>
              <a:t>can</a:t>
            </a:r>
            <a:r>
              <a:rPr sz="1700" spc="50" dirty="0">
                <a:solidFill>
                  <a:srgbClr val="57585B"/>
                </a:solidFill>
                <a:latin typeface="Open Sans"/>
                <a:cs typeface="Open Sans"/>
              </a:rPr>
              <a:t> </a:t>
            </a:r>
            <a:r>
              <a:rPr sz="1700" dirty="0">
                <a:solidFill>
                  <a:srgbClr val="57585B"/>
                </a:solidFill>
                <a:latin typeface="Open Sans"/>
                <a:cs typeface="Open Sans"/>
              </a:rPr>
              <a:t>see,</a:t>
            </a:r>
            <a:r>
              <a:rPr sz="1700" spc="50" dirty="0">
                <a:solidFill>
                  <a:srgbClr val="57585B"/>
                </a:solidFill>
                <a:latin typeface="Open Sans"/>
                <a:cs typeface="Open Sans"/>
              </a:rPr>
              <a:t> </a:t>
            </a:r>
            <a:r>
              <a:rPr sz="1700" dirty="0">
                <a:solidFill>
                  <a:srgbClr val="57585B"/>
                </a:solidFill>
                <a:latin typeface="Open Sans"/>
                <a:cs typeface="Open Sans"/>
              </a:rPr>
              <a:t>Bitcoin</a:t>
            </a:r>
            <a:r>
              <a:rPr sz="1700" spc="50" dirty="0">
                <a:solidFill>
                  <a:srgbClr val="57585B"/>
                </a:solidFill>
                <a:latin typeface="Open Sans"/>
                <a:cs typeface="Open Sans"/>
              </a:rPr>
              <a:t> </a:t>
            </a:r>
            <a:r>
              <a:rPr sz="1700" dirty="0">
                <a:solidFill>
                  <a:srgbClr val="57585B"/>
                </a:solidFill>
                <a:latin typeface="Open Sans"/>
                <a:cs typeface="Open Sans"/>
              </a:rPr>
              <a:t>is</a:t>
            </a:r>
            <a:r>
              <a:rPr sz="1700" spc="50" dirty="0">
                <a:solidFill>
                  <a:srgbClr val="57585B"/>
                </a:solidFill>
                <a:latin typeface="Open Sans"/>
                <a:cs typeface="Open Sans"/>
              </a:rPr>
              <a:t> </a:t>
            </a:r>
            <a:r>
              <a:rPr sz="1700" dirty="0">
                <a:solidFill>
                  <a:srgbClr val="57585B"/>
                </a:solidFill>
                <a:latin typeface="Open Sans"/>
                <a:cs typeface="Open Sans"/>
              </a:rPr>
              <a:t>well</a:t>
            </a:r>
            <a:r>
              <a:rPr sz="1700" spc="50" dirty="0">
                <a:solidFill>
                  <a:srgbClr val="57585B"/>
                </a:solidFill>
                <a:latin typeface="Open Sans"/>
                <a:cs typeface="Open Sans"/>
              </a:rPr>
              <a:t> </a:t>
            </a:r>
            <a:r>
              <a:rPr sz="1700" dirty="0">
                <a:solidFill>
                  <a:srgbClr val="57585B"/>
                </a:solidFill>
                <a:latin typeface="Open Sans"/>
                <a:cs typeface="Open Sans"/>
              </a:rPr>
              <a:t>on</a:t>
            </a:r>
            <a:r>
              <a:rPr sz="1700" spc="50" dirty="0">
                <a:solidFill>
                  <a:srgbClr val="57585B"/>
                </a:solidFill>
                <a:latin typeface="Open Sans"/>
                <a:cs typeface="Open Sans"/>
              </a:rPr>
              <a:t> </a:t>
            </a:r>
            <a:r>
              <a:rPr sz="1700" dirty="0">
                <a:solidFill>
                  <a:srgbClr val="57585B"/>
                </a:solidFill>
                <a:latin typeface="Open Sans"/>
                <a:cs typeface="Open Sans"/>
              </a:rPr>
              <a:t>its</a:t>
            </a:r>
            <a:r>
              <a:rPr sz="1700" spc="45" dirty="0">
                <a:solidFill>
                  <a:srgbClr val="57585B"/>
                </a:solidFill>
                <a:latin typeface="Open Sans"/>
                <a:cs typeface="Open Sans"/>
              </a:rPr>
              <a:t> </a:t>
            </a:r>
            <a:r>
              <a:rPr sz="1700" dirty="0">
                <a:solidFill>
                  <a:srgbClr val="57585B"/>
                </a:solidFill>
                <a:latin typeface="Open Sans"/>
                <a:cs typeface="Open Sans"/>
              </a:rPr>
              <a:t>way</a:t>
            </a:r>
            <a:r>
              <a:rPr sz="1700" spc="50" dirty="0">
                <a:solidFill>
                  <a:srgbClr val="57585B"/>
                </a:solidFill>
                <a:latin typeface="Open Sans"/>
                <a:cs typeface="Open Sans"/>
              </a:rPr>
              <a:t> </a:t>
            </a:r>
            <a:r>
              <a:rPr sz="1700" dirty="0">
                <a:solidFill>
                  <a:srgbClr val="57585B"/>
                </a:solidFill>
                <a:latin typeface="Open Sans"/>
                <a:cs typeface="Open Sans"/>
              </a:rPr>
              <a:t>in</a:t>
            </a:r>
            <a:r>
              <a:rPr sz="1700" spc="50" dirty="0">
                <a:solidFill>
                  <a:srgbClr val="57585B"/>
                </a:solidFill>
                <a:latin typeface="Open Sans"/>
                <a:cs typeface="Open Sans"/>
              </a:rPr>
              <a:t> </a:t>
            </a:r>
            <a:r>
              <a:rPr sz="1700" dirty="0">
                <a:solidFill>
                  <a:srgbClr val="57585B"/>
                </a:solidFill>
                <a:latin typeface="Open Sans"/>
                <a:cs typeface="Open Sans"/>
              </a:rPr>
              <a:t>this</a:t>
            </a:r>
            <a:r>
              <a:rPr sz="1700" spc="50" dirty="0">
                <a:solidFill>
                  <a:srgbClr val="57585B"/>
                </a:solidFill>
                <a:latin typeface="Open Sans"/>
                <a:cs typeface="Open Sans"/>
              </a:rPr>
              <a:t> </a:t>
            </a:r>
            <a:r>
              <a:rPr sz="1700" dirty="0">
                <a:solidFill>
                  <a:srgbClr val="57585B"/>
                </a:solidFill>
                <a:latin typeface="Open Sans"/>
                <a:cs typeface="Open Sans"/>
              </a:rPr>
              <a:t>evolutionary</a:t>
            </a:r>
            <a:r>
              <a:rPr sz="1700" spc="50" dirty="0">
                <a:solidFill>
                  <a:srgbClr val="57585B"/>
                </a:solidFill>
                <a:latin typeface="Open Sans"/>
                <a:cs typeface="Open Sans"/>
              </a:rPr>
              <a:t> </a:t>
            </a:r>
            <a:r>
              <a:rPr sz="1700" dirty="0">
                <a:solidFill>
                  <a:srgbClr val="57585B"/>
                </a:solidFill>
                <a:latin typeface="Open Sans"/>
                <a:cs typeface="Open Sans"/>
              </a:rPr>
              <a:t>cycle</a:t>
            </a:r>
            <a:r>
              <a:rPr sz="1700" spc="50"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dirty="0">
                <a:solidFill>
                  <a:srgbClr val="57585B"/>
                </a:solidFill>
                <a:latin typeface="Open Sans"/>
                <a:cs typeface="Open Sans"/>
              </a:rPr>
              <a:t>sound</a:t>
            </a:r>
            <a:r>
              <a:rPr sz="1700" spc="50" dirty="0">
                <a:solidFill>
                  <a:srgbClr val="57585B"/>
                </a:solidFill>
                <a:latin typeface="Open Sans"/>
                <a:cs typeface="Open Sans"/>
              </a:rPr>
              <a:t> </a:t>
            </a:r>
            <a:r>
              <a:rPr sz="1700" spc="-10" dirty="0">
                <a:solidFill>
                  <a:srgbClr val="57585B"/>
                </a:solidFill>
                <a:latin typeface="Open Sans"/>
                <a:cs typeface="Open Sans"/>
              </a:rPr>
              <a:t>money. </a:t>
            </a:r>
            <a:r>
              <a:rPr sz="1700" dirty="0">
                <a:solidFill>
                  <a:srgbClr val="57585B"/>
                </a:solidFill>
                <a:latin typeface="Open Sans"/>
                <a:cs typeface="Open Sans"/>
              </a:rPr>
              <a:t>When</a:t>
            </a:r>
            <a:r>
              <a:rPr sz="1700" spc="65" dirty="0">
                <a:solidFill>
                  <a:srgbClr val="57585B"/>
                </a:solidFill>
                <a:latin typeface="Open Sans"/>
                <a:cs typeface="Open Sans"/>
              </a:rPr>
              <a:t> </a:t>
            </a:r>
            <a:r>
              <a:rPr sz="1700" dirty="0">
                <a:solidFill>
                  <a:srgbClr val="57585B"/>
                </a:solidFill>
                <a:latin typeface="Open Sans"/>
                <a:cs typeface="Open Sans"/>
              </a:rPr>
              <a:t>Bitcoin</a:t>
            </a:r>
            <a:r>
              <a:rPr sz="1700" spc="65" dirty="0">
                <a:solidFill>
                  <a:srgbClr val="57585B"/>
                </a:solidFill>
                <a:latin typeface="Open Sans"/>
                <a:cs typeface="Open Sans"/>
              </a:rPr>
              <a:t> </a:t>
            </a:r>
            <a:r>
              <a:rPr sz="1700" dirty="0">
                <a:solidFill>
                  <a:srgbClr val="57585B"/>
                </a:solidFill>
                <a:latin typeface="Open Sans"/>
                <a:cs typeface="Open Sans"/>
              </a:rPr>
              <a:t>becomes</a:t>
            </a:r>
            <a:r>
              <a:rPr sz="1700" spc="65" dirty="0">
                <a:solidFill>
                  <a:srgbClr val="57585B"/>
                </a:solidFill>
                <a:latin typeface="Open Sans"/>
                <a:cs typeface="Open Sans"/>
              </a:rPr>
              <a:t> </a:t>
            </a:r>
            <a:r>
              <a:rPr sz="1700" dirty="0">
                <a:solidFill>
                  <a:srgbClr val="57585B"/>
                </a:solidFill>
                <a:latin typeface="Open Sans"/>
                <a:cs typeface="Open Sans"/>
              </a:rPr>
              <a:t>fully</a:t>
            </a:r>
            <a:r>
              <a:rPr sz="1700" spc="65" dirty="0">
                <a:solidFill>
                  <a:srgbClr val="57585B"/>
                </a:solidFill>
                <a:latin typeface="Open Sans"/>
                <a:cs typeface="Open Sans"/>
              </a:rPr>
              <a:t> </a:t>
            </a:r>
            <a:r>
              <a:rPr sz="1700" dirty="0">
                <a:solidFill>
                  <a:srgbClr val="57585B"/>
                </a:solidFill>
                <a:latin typeface="Open Sans"/>
                <a:cs typeface="Open Sans"/>
              </a:rPr>
              <a:t>integrated</a:t>
            </a:r>
            <a:r>
              <a:rPr sz="1700" spc="65" dirty="0">
                <a:solidFill>
                  <a:srgbClr val="57585B"/>
                </a:solidFill>
                <a:latin typeface="Open Sans"/>
                <a:cs typeface="Open Sans"/>
              </a:rPr>
              <a:t> </a:t>
            </a:r>
            <a:r>
              <a:rPr sz="1700" dirty="0">
                <a:solidFill>
                  <a:srgbClr val="57585B"/>
                </a:solidFill>
                <a:latin typeface="Open Sans"/>
                <a:cs typeface="Open Sans"/>
              </a:rPr>
              <a:t>into</a:t>
            </a:r>
            <a:r>
              <a:rPr sz="1700" spc="65" dirty="0">
                <a:solidFill>
                  <a:srgbClr val="57585B"/>
                </a:solidFill>
                <a:latin typeface="Open Sans"/>
                <a:cs typeface="Open Sans"/>
              </a:rPr>
              <a:t> </a:t>
            </a:r>
            <a:r>
              <a:rPr sz="1700" dirty="0">
                <a:solidFill>
                  <a:srgbClr val="57585B"/>
                </a:solidFill>
                <a:latin typeface="Open Sans"/>
                <a:cs typeface="Open Sans"/>
              </a:rPr>
              <a:t>the</a:t>
            </a:r>
            <a:r>
              <a:rPr sz="1700" spc="65" dirty="0">
                <a:solidFill>
                  <a:srgbClr val="57585B"/>
                </a:solidFill>
                <a:latin typeface="Open Sans"/>
                <a:cs typeface="Open Sans"/>
              </a:rPr>
              <a:t> </a:t>
            </a:r>
            <a:r>
              <a:rPr sz="1700" dirty="0">
                <a:solidFill>
                  <a:srgbClr val="57585B"/>
                </a:solidFill>
                <a:latin typeface="Open Sans"/>
                <a:cs typeface="Open Sans"/>
              </a:rPr>
              <a:t>global</a:t>
            </a:r>
            <a:r>
              <a:rPr sz="1700" spc="65" dirty="0">
                <a:solidFill>
                  <a:srgbClr val="57585B"/>
                </a:solidFill>
                <a:latin typeface="Open Sans"/>
                <a:cs typeface="Open Sans"/>
              </a:rPr>
              <a:t> </a:t>
            </a:r>
            <a:r>
              <a:rPr sz="1700" dirty="0">
                <a:solidFill>
                  <a:srgbClr val="57585B"/>
                </a:solidFill>
                <a:latin typeface="Open Sans"/>
                <a:cs typeface="Open Sans"/>
              </a:rPr>
              <a:t>ﬁnancial</a:t>
            </a:r>
            <a:r>
              <a:rPr sz="1700" spc="65" dirty="0">
                <a:solidFill>
                  <a:srgbClr val="57585B"/>
                </a:solidFill>
                <a:latin typeface="Open Sans"/>
                <a:cs typeface="Open Sans"/>
              </a:rPr>
              <a:t> </a:t>
            </a:r>
            <a:r>
              <a:rPr sz="1700" dirty="0">
                <a:solidFill>
                  <a:srgbClr val="57585B"/>
                </a:solidFill>
                <a:latin typeface="Open Sans"/>
                <a:cs typeface="Open Sans"/>
              </a:rPr>
              <a:t>system,</a:t>
            </a:r>
            <a:r>
              <a:rPr sz="1700" spc="65" dirty="0">
                <a:solidFill>
                  <a:srgbClr val="57585B"/>
                </a:solidFill>
                <a:latin typeface="Open Sans"/>
                <a:cs typeface="Open Sans"/>
              </a:rPr>
              <a:t> </a:t>
            </a:r>
            <a:r>
              <a:rPr sz="1700" dirty="0">
                <a:solidFill>
                  <a:srgbClr val="57585B"/>
                </a:solidFill>
                <a:latin typeface="Open Sans"/>
                <a:cs typeface="Open Sans"/>
              </a:rPr>
              <a:t>it</a:t>
            </a:r>
            <a:r>
              <a:rPr sz="1700" spc="65" dirty="0">
                <a:solidFill>
                  <a:srgbClr val="57585B"/>
                </a:solidFill>
                <a:latin typeface="Open Sans"/>
                <a:cs typeface="Open Sans"/>
              </a:rPr>
              <a:t> </a:t>
            </a:r>
            <a:r>
              <a:rPr sz="1700" spc="-10" dirty="0">
                <a:solidFill>
                  <a:srgbClr val="57585B"/>
                </a:solidFill>
                <a:latin typeface="Open Sans"/>
                <a:cs typeface="Open Sans"/>
              </a:rPr>
              <a:t>could </a:t>
            </a:r>
            <a:r>
              <a:rPr sz="1700" dirty="0">
                <a:solidFill>
                  <a:srgbClr val="57585B"/>
                </a:solidFill>
                <a:latin typeface="Open Sans"/>
                <a:cs typeface="Open Sans"/>
              </a:rPr>
              <a:t>become</a:t>
            </a:r>
            <a:r>
              <a:rPr sz="1700" spc="55" dirty="0">
                <a:solidFill>
                  <a:srgbClr val="57585B"/>
                </a:solidFill>
                <a:latin typeface="Open Sans"/>
                <a:cs typeface="Open Sans"/>
              </a:rPr>
              <a:t> </a:t>
            </a:r>
            <a:r>
              <a:rPr sz="1700" dirty="0">
                <a:solidFill>
                  <a:srgbClr val="57585B"/>
                </a:solidFill>
                <a:latin typeface="Open Sans"/>
                <a:cs typeface="Open Sans"/>
              </a:rPr>
              <a:t>a</a:t>
            </a:r>
            <a:r>
              <a:rPr sz="1700" spc="55" dirty="0">
                <a:solidFill>
                  <a:srgbClr val="57585B"/>
                </a:solidFill>
                <a:latin typeface="Open Sans"/>
                <a:cs typeface="Open Sans"/>
              </a:rPr>
              <a:t> </a:t>
            </a:r>
            <a:r>
              <a:rPr sz="1700" dirty="0">
                <a:solidFill>
                  <a:srgbClr val="57585B"/>
                </a:solidFill>
                <a:latin typeface="Open Sans"/>
                <a:cs typeface="Open Sans"/>
              </a:rPr>
              <a:t>standard</a:t>
            </a:r>
            <a:r>
              <a:rPr sz="1700" spc="60" dirty="0">
                <a:solidFill>
                  <a:srgbClr val="57585B"/>
                </a:solidFill>
                <a:latin typeface="Open Sans"/>
                <a:cs typeface="Open Sans"/>
              </a:rPr>
              <a:t> </a:t>
            </a:r>
            <a:r>
              <a:rPr sz="1700" dirty="0">
                <a:solidFill>
                  <a:srgbClr val="57585B"/>
                </a:solidFill>
                <a:latin typeface="Open Sans"/>
                <a:cs typeface="Open Sans"/>
              </a:rPr>
              <a:t>unit</a:t>
            </a:r>
            <a:r>
              <a:rPr sz="1700" spc="55" dirty="0">
                <a:solidFill>
                  <a:srgbClr val="57585B"/>
                </a:solidFill>
                <a:latin typeface="Open Sans"/>
                <a:cs typeface="Open Sans"/>
              </a:rPr>
              <a:t> </a:t>
            </a:r>
            <a:r>
              <a:rPr sz="1700" dirty="0">
                <a:solidFill>
                  <a:srgbClr val="57585B"/>
                </a:solidFill>
                <a:latin typeface="Open Sans"/>
                <a:cs typeface="Open Sans"/>
              </a:rPr>
              <a:t>of</a:t>
            </a:r>
            <a:r>
              <a:rPr sz="1700" spc="60" dirty="0">
                <a:solidFill>
                  <a:srgbClr val="57585B"/>
                </a:solidFill>
                <a:latin typeface="Open Sans"/>
                <a:cs typeface="Open Sans"/>
              </a:rPr>
              <a:t> </a:t>
            </a:r>
            <a:r>
              <a:rPr sz="1700" dirty="0">
                <a:solidFill>
                  <a:srgbClr val="57585B"/>
                </a:solidFill>
                <a:latin typeface="Open Sans"/>
                <a:cs typeface="Open Sans"/>
              </a:rPr>
              <a:t>account,</a:t>
            </a:r>
            <a:r>
              <a:rPr sz="1700" spc="55" dirty="0">
                <a:solidFill>
                  <a:srgbClr val="57585B"/>
                </a:solidFill>
                <a:latin typeface="Open Sans"/>
                <a:cs typeface="Open Sans"/>
              </a:rPr>
              <a:t> </a:t>
            </a:r>
            <a:r>
              <a:rPr sz="1700" dirty="0">
                <a:solidFill>
                  <a:srgbClr val="57585B"/>
                </a:solidFill>
                <a:latin typeface="Open Sans"/>
                <a:cs typeface="Open Sans"/>
              </a:rPr>
              <a:t>reshaping</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entire</a:t>
            </a:r>
            <a:r>
              <a:rPr sz="1700" spc="55" dirty="0">
                <a:solidFill>
                  <a:srgbClr val="57585B"/>
                </a:solidFill>
                <a:latin typeface="Open Sans"/>
                <a:cs typeface="Open Sans"/>
              </a:rPr>
              <a:t> </a:t>
            </a:r>
            <a:r>
              <a:rPr sz="1700" dirty="0">
                <a:solidFill>
                  <a:srgbClr val="57585B"/>
                </a:solidFill>
                <a:latin typeface="Open Sans"/>
                <a:cs typeface="Open Sans"/>
              </a:rPr>
              <a:t>global</a:t>
            </a:r>
            <a:r>
              <a:rPr sz="1700" spc="60" dirty="0">
                <a:solidFill>
                  <a:srgbClr val="57585B"/>
                </a:solidFill>
                <a:latin typeface="Open Sans"/>
                <a:cs typeface="Open Sans"/>
              </a:rPr>
              <a:t> </a:t>
            </a:r>
            <a:r>
              <a:rPr sz="1700" dirty="0">
                <a:solidFill>
                  <a:srgbClr val="57585B"/>
                </a:solidFill>
                <a:latin typeface="Open Sans"/>
                <a:cs typeface="Open Sans"/>
              </a:rPr>
              <a:t>monetary</a:t>
            </a:r>
            <a:r>
              <a:rPr sz="1700" spc="55" dirty="0">
                <a:solidFill>
                  <a:srgbClr val="57585B"/>
                </a:solidFill>
                <a:latin typeface="Open Sans"/>
                <a:cs typeface="Open Sans"/>
              </a:rPr>
              <a:t> </a:t>
            </a:r>
            <a:r>
              <a:rPr sz="1700" spc="-10" dirty="0">
                <a:solidFill>
                  <a:srgbClr val="57585B"/>
                </a:solidFill>
                <a:latin typeface="Open Sans"/>
                <a:cs typeface="Open Sans"/>
              </a:rPr>
              <a:t>system.</a:t>
            </a:r>
            <a:endParaRPr sz="1700">
              <a:latin typeface="Open Sans"/>
              <a:cs typeface="Open Sans"/>
            </a:endParaRPr>
          </a:p>
        </p:txBody>
      </p:sp>
      <p:pic>
        <p:nvPicPr>
          <p:cNvPr id="8" name="object 8"/>
          <p:cNvPicPr/>
          <p:nvPr/>
        </p:nvPicPr>
        <p:blipFill>
          <a:blip r:embed="rId5" cstate="print"/>
          <a:stretch>
            <a:fillRect/>
          </a:stretch>
        </p:blipFill>
        <p:spPr>
          <a:xfrm>
            <a:off x="1142639" y="2448983"/>
            <a:ext cx="8669407" cy="4876539"/>
          </a:xfrm>
          <a:prstGeom prst="rect">
            <a:avLst/>
          </a:prstGeom>
        </p:spPr>
      </p:pic>
      <p:sp>
        <p:nvSpPr>
          <p:cNvPr id="9" name="object 9"/>
          <p:cNvSpPr txBox="1"/>
          <p:nvPr/>
        </p:nvSpPr>
        <p:spPr>
          <a:xfrm>
            <a:off x="1135825" y="8848690"/>
            <a:ext cx="8258809" cy="1701800"/>
          </a:xfrm>
          <a:prstGeom prst="rect">
            <a:avLst/>
          </a:prstGeom>
        </p:spPr>
        <p:txBody>
          <a:bodyPr vert="horz" wrap="square" lIns="0" tIns="13335" rIns="0" bIns="0" rtlCol="0">
            <a:spAutoFit/>
          </a:bodyPr>
          <a:lstStyle/>
          <a:p>
            <a:pPr marL="25400">
              <a:lnSpc>
                <a:spcPct val="100000"/>
              </a:lnSpc>
              <a:spcBef>
                <a:spcPts val="105"/>
              </a:spcBef>
            </a:pPr>
            <a:r>
              <a:rPr sz="2550" b="1" dirty="0">
                <a:solidFill>
                  <a:srgbClr val="241B54"/>
                </a:solidFill>
                <a:latin typeface="Open Sans"/>
                <a:cs typeface="Open Sans"/>
              </a:rPr>
              <a:t>Properties</a:t>
            </a:r>
            <a:r>
              <a:rPr sz="2550" b="1" spc="210" dirty="0">
                <a:solidFill>
                  <a:srgbClr val="241B54"/>
                </a:solidFill>
                <a:latin typeface="Open Sans"/>
                <a:cs typeface="Open Sans"/>
              </a:rPr>
              <a:t> </a:t>
            </a:r>
            <a:r>
              <a:rPr sz="2550" b="1" dirty="0">
                <a:solidFill>
                  <a:srgbClr val="241B54"/>
                </a:solidFill>
                <a:latin typeface="Open Sans"/>
                <a:cs typeface="Open Sans"/>
              </a:rPr>
              <a:t>of</a:t>
            </a:r>
            <a:r>
              <a:rPr sz="2550" b="1" spc="210" dirty="0">
                <a:solidFill>
                  <a:srgbClr val="241B54"/>
                </a:solidFill>
                <a:latin typeface="Open Sans"/>
                <a:cs typeface="Open Sans"/>
              </a:rPr>
              <a:t> </a:t>
            </a:r>
            <a:r>
              <a:rPr lang="en-US" sz="2550" b="1" spc="30" dirty="0">
                <a:solidFill>
                  <a:srgbClr val="241B54"/>
                </a:solidFill>
                <a:latin typeface="Open Sans"/>
                <a:cs typeface="Open Sans"/>
              </a:rPr>
              <a:t>M</a:t>
            </a:r>
            <a:r>
              <a:rPr sz="2550" b="1" spc="30" dirty="0">
                <a:solidFill>
                  <a:srgbClr val="241B54"/>
                </a:solidFill>
                <a:latin typeface="Open Sans"/>
                <a:cs typeface="Open Sans"/>
              </a:rPr>
              <a:t>oney</a:t>
            </a:r>
            <a:endParaRPr sz="2550" dirty="0">
              <a:latin typeface="Open Sans"/>
              <a:cs typeface="Open Sans"/>
            </a:endParaRPr>
          </a:p>
          <a:p>
            <a:pPr marL="12700" marR="5080">
              <a:lnSpc>
                <a:spcPct val="101800"/>
              </a:lnSpc>
              <a:spcBef>
                <a:spcPts val="1815"/>
              </a:spcBef>
            </a:pPr>
            <a:r>
              <a:rPr sz="1700" dirty="0">
                <a:solidFill>
                  <a:srgbClr val="57585B"/>
                </a:solidFill>
                <a:latin typeface="Open Sans"/>
                <a:cs typeface="Open Sans"/>
              </a:rPr>
              <a:t>As</a:t>
            </a:r>
            <a:r>
              <a:rPr sz="1700" spc="50" dirty="0">
                <a:solidFill>
                  <a:srgbClr val="57585B"/>
                </a:solidFill>
                <a:latin typeface="Open Sans"/>
                <a:cs typeface="Open Sans"/>
              </a:rPr>
              <a:t> </a:t>
            </a:r>
            <a:r>
              <a:rPr sz="1700" dirty="0">
                <a:solidFill>
                  <a:srgbClr val="57585B"/>
                </a:solidFill>
                <a:latin typeface="Open Sans"/>
                <a:cs typeface="Open Sans"/>
              </a:rPr>
              <a:t>you</a:t>
            </a:r>
            <a:r>
              <a:rPr sz="1700" spc="50" dirty="0">
                <a:solidFill>
                  <a:srgbClr val="57585B"/>
                </a:solidFill>
                <a:latin typeface="Open Sans"/>
                <a:cs typeface="Open Sans"/>
              </a:rPr>
              <a:t> </a:t>
            </a:r>
            <a:r>
              <a:rPr sz="1700" dirty="0">
                <a:solidFill>
                  <a:srgbClr val="57585B"/>
                </a:solidFill>
                <a:latin typeface="Open Sans"/>
                <a:cs typeface="Open Sans"/>
              </a:rPr>
              <a:t>learned</a:t>
            </a:r>
            <a:r>
              <a:rPr sz="1700" spc="50" dirty="0">
                <a:solidFill>
                  <a:srgbClr val="57585B"/>
                </a:solidFill>
                <a:latin typeface="Open Sans"/>
                <a:cs typeface="Open Sans"/>
              </a:rPr>
              <a:t> </a:t>
            </a:r>
            <a:r>
              <a:rPr sz="1700" dirty="0">
                <a:solidFill>
                  <a:srgbClr val="57585B"/>
                </a:solidFill>
                <a:latin typeface="Open Sans"/>
                <a:cs typeface="Open Sans"/>
              </a:rPr>
              <a:t>in</a:t>
            </a:r>
            <a:r>
              <a:rPr sz="1700" spc="50" dirty="0">
                <a:solidFill>
                  <a:srgbClr val="57585B"/>
                </a:solidFill>
                <a:latin typeface="Open Sans"/>
                <a:cs typeface="Open Sans"/>
              </a:rPr>
              <a:t> </a:t>
            </a:r>
            <a:r>
              <a:rPr sz="1700" dirty="0">
                <a:solidFill>
                  <a:srgbClr val="57585B"/>
                </a:solidFill>
                <a:latin typeface="Open Sans"/>
                <a:cs typeface="Open Sans"/>
              </a:rPr>
              <a:t>Chapter</a:t>
            </a:r>
            <a:r>
              <a:rPr sz="1700" spc="50" dirty="0">
                <a:solidFill>
                  <a:srgbClr val="57585B"/>
                </a:solidFill>
                <a:latin typeface="Open Sans"/>
                <a:cs typeface="Open Sans"/>
              </a:rPr>
              <a:t> </a:t>
            </a:r>
            <a:r>
              <a:rPr sz="1700" dirty="0">
                <a:solidFill>
                  <a:srgbClr val="57585B"/>
                </a:solidFill>
                <a:latin typeface="Open Sans"/>
                <a:cs typeface="Open Sans"/>
              </a:rPr>
              <a:t>2,</a:t>
            </a:r>
            <a:r>
              <a:rPr sz="1700" spc="55" dirty="0">
                <a:solidFill>
                  <a:srgbClr val="57585B"/>
                </a:solidFill>
                <a:latin typeface="Open Sans"/>
                <a:cs typeface="Open Sans"/>
              </a:rPr>
              <a:t> </a:t>
            </a:r>
            <a:r>
              <a:rPr sz="1700" dirty="0">
                <a:solidFill>
                  <a:srgbClr val="57585B"/>
                </a:solidFill>
                <a:latin typeface="Open Sans"/>
                <a:cs typeface="Open Sans"/>
              </a:rPr>
              <a:t>over</a:t>
            </a:r>
            <a:r>
              <a:rPr sz="1700" spc="50" dirty="0">
                <a:solidFill>
                  <a:srgbClr val="57585B"/>
                </a:solidFill>
                <a:latin typeface="Open Sans"/>
                <a:cs typeface="Open Sans"/>
              </a:rPr>
              <a:t> </a:t>
            </a:r>
            <a:r>
              <a:rPr sz="1700" dirty="0">
                <a:solidFill>
                  <a:srgbClr val="57585B"/>
                </a:solidFill>
                <a:latin typeface="Open Sans"/>
                <a:cs typeface="Open Sans"/>
              </a:rPr>
              <a:t>time,</a:t>
            </a:r>
            <a:r>
              <a:rPr sz="1700" spc="50" dirty="0">
                <a:solidFill>
                  <a:srgbClr val="57585B"/>
                </a:solidFill>
                <a:latin typeface="Open Sans"/>
                <a:cs typeface="Open Sans"/>
              </a:rPr>
              <a:t> </a:t>
            </a:r>
            <a:r>
              <a:rPr sz="1700" dirty="0">
                <a:solidFill>
                  <a:srgbClr val="57585B"/>
                </a:solidFill>
                <a:latin typeface="Open Sans"/>
                <a:cs typeface="Open Sans"/>
              </a:rPr>
              <a:t>humanity</a:t>
            </a:r>
            <a:r>
              <a:rPr sz="1700" spc="50" dirty="0">
                <a:solidFill>
                  <a:srgbClr val="57585B"/>
                </a:solidFill>
                <a:latin typeface="Open Sans"/>
                <a:cs typeface="Open Sans"/>
              </a:rPr>
              <a:t> </a:t>
            </a:r>
            <a:r>
              <a:rPr sz="1700" dirty="0">
                <a:solidFill>
                  <a:srgbClr val="57585B"/>
                </a:solidFill>
                <a:latin typeface="Open Sans"/>
                <a:cs typeface="Open Sans"/>
              </a:rPr>
              <a:t>has</a:t>
            </a:r>
            <a:r>
              <a:rPr sz="1700" spc="50" dirty="0">
                <a:solidFill>
                  <a:srgbClr val="57585B"/>
                </a:solidFill>
                <a:latin typeface="Open Sans"/>
                <a:cs typeface="Open Sans"/>
              </a:rPr>
              <a:t> </a:t>
            </a:r>
            <a:r>
              <a:rPr sz="1700" dirty="0">
                <a:solidFill>
                  <a:srgbClr val="57585B"/>
                </a:solidFill>
                <a:latin typeface="Open Sans"/>
                <a:cs typeface="Open Sans"/>
              </a:rPr>
              <a:t>ﬁgured</a:t>
            </a:r>
            <a:r>
              <a:rPr sz="1700" spc="50" dirty="0">
                <a:solidFill>
                  <a:srgbClr val="57585B"/>
                </a:solidFill>
                <a:latin typeface="Open Sans"/>
                <a:cs typeface="Open Sans"/>
              </a:rPr>
              <a:t> </a:t>
            </a:r>
            <a:r>
              <a:rPr sz="1700" dirty="0">
                <a:solidFill>
                  <a:srgbClr val="57585B"/>
                </a:solidFill>
                <a:latin typeface="Open Sans"/>
                <a:cs typeface="Open Sans"/>
              </a:rPr>
              <a:t>out</a:t>
            </a:r>
            <a:r>
              <a:rPr sz="1700" spc="55" dirty="0">
                <a:solidFill>
                  <a:srgbClr val="57585B"/>
                </a:solidFill>
                <a:latin typeface="Open Sans"/>
                <a:cs typeface="Open Sans"/>
              </a:rPr>
              <a:t> </a:t>
            </a:r>
            <a:r>
              <a:rPr sz="1700" dirty="0">
                <a:solidFill>
                  <a:srgbClr val="57585B"/>
                </a:solidFill>
                <a:latin typeface="Open Sans"/>
                <a:cs typeface="Open Sans"/>
              </a:rPr>
              <a:t>that</a:t>
            </a:r>
            <a:r>
              <a:rPr sz="1700" spc="50" dirty="0">
                <a:solidFill>
                  <a:srgbClr val="57585B"/>
                </a:solidFill>
                <a:latin typeface="Open Sans"/>
                <a:cs typeface="Open Sans"/>
              </a:rPr>
              <a:t> </a:t>
            </a:r>
            <a:r>
              <a:rPr sz="1700" dirty="0">
                <a:solidFill>
                  <a:srgbClr val="57585B"/>
                </a:solidFill>
                <a:latin typeface="Open Sans"/>
                <a:cs typeface="Open Sans"/>
              </a:rPr>
              <a:t>real</a:t>
            </a:r>
            <a:r>
              <a:rPr sz="1700" spc="50" dirty="0">
                <a:solidFill>
                  <a:srgbClr val="57585B"/>
                </a:solidFill>
                <a:latin typeface="Open Sans"/>
                <a:cs typeface="Open Sans"/>
              </a:rPr>
              <a:t> </a:t>
            </a:r>
            <a:r>
              <a:rPr sz="1700" spc="-10" dirty="0">
                <a:solidFill>
                  <a:srgbClr val="57585B"/>
                </a:solidFill>
                <a:latin typeface="Open Sans"/>
                <a:cs typeface="Open Sans"/>
              </a:rPr>
              <a:t>sound </a:t>
            </a:r>
            <a:r>
              <a:rPr sz="1700" dirty="0">
                <a:solidFill>
                  <a:srgbClr val="57585B"/>
                </a:solidFill>
                <a:latin typeface="Open Sans"/>
                <a:cs typeface="Open Sans"/>
              </a:rPr>
              <a:t>money</a:t>
            </a:r>
            <a:r>
              <a:rPr sz="1700" spc="50" dirty="0">
                <a:solidFill>
                  <a:srgbClr val="57585B"/>
                </a:solidFill>
                <a:latin typeface="Open Sans"/>
                <a:cs typeface="Open Sans"/>
              </a:rPr>
              <a:t> </a:t>
            </a:r>
            <a:r>
              <a:rPr sz="1700" dirty="0">
                <a:solidFill>
                  <a:srgbClr val="57585B"/>
                </a:solidFill>
                <a:latin typeface="Open Sans"/>
                <a:cs typeface="Open Sans"/>
              </a:rPr>
              <a:t>must</a:t>
            </a:r>
            <a:r>
              <a:rPr sz="1700" spc="50" dirty="0">
                <a:solidFill>
                  <a:srgbClr val="57585B"/>
                </a:solidFill>
                <a:latin typeface="Open Sans"/>
                <a:cs typeface="Open Sans"/>
              </a:rPr>
              <a:t> </a:t>
            </a:r>
            <a:r>
              <a:rPr sz="1700" dirty="0">
                <a:solidFill>
                  <a:srgbClr val="57585B"/>
                </a:solidFill>
                <a:latin typeface="Open Sans"/>
                <a:cs typeface="Open Sans"/>
              </a:rPr>
              <a:t>possess</a:t>
            </a:r>
            <a:r>
              <a:rPr sz="1700" spc="50" dirty="0">
                <a:solidFill>
                  <a:srgbClr val="57585B"/>
                </a:solidFill>
                <a:latin typeface="Open Sans"/>
                <a:cs typeface="Open Sans"/>
              </a:rPr>
              <a:t>  </a:t>
            </a:r>
            <a:r>
              <a:rPr sz="1700" dirty="0">
                <a:solidFill>
                  <a:srgbClr val="57585B"/>
                </a:solidFill>
                <a:latin typeface="Open Sans"/>
                <a:cs typeface="Open Sans"/>
              </a:rPr>
              <a:t>certain</a:t>
            </a:r>
            <a:r>
              <a:rPr sz="1700" spc="50" dirty="0">
                <a:solidFill>
                  <a:srgbClr val="57585B"/>
                </a:solidFill>
                <a:latin typeface="Open Sans"/>
                <a:cs typeface="Open Sans"/>
              </a:rPr>
              <a:t> </a:t>
            </a:r>
            <a:r>
              <a:rPr sz="1700" dirty="0">
                <a:solidFill>
                  <a:srgbClr val="57585B"/>
                </a:solidFill>
                <a:latin typeface="Open Sans"/>
                <a:cs typeface="Open Sans"/>
              </a:rPr>
              <a:t>properties</a:t>
            </a:r>
            <a:r>
              <a:rPr sz="1700" spc="55" dirty="0">
                <a:solidFill>
                  <a:srgbClr val="57585B"/>
                </a:solidFill>
                <a:latin typeface="Open Sans"/>
                <a:cs typeface="Open Sans"/>
              </a:rPr>
              <a:t> </a:t>
            </a:r>
            <a:r>
              <a:rPr sz="1700" dirty="0">
                <a:solidFill>
                  <a:srgbClr val="57585B"/>
                </a:solidFill>
                <a:latin typeface="Open Sans"/>
                <a:cs typeface="Open Sans"/>
              </a:rPr>
              <a:t>to</a:t>
            </a:r>
            <a:r>
              <a:rPr sz="1700" spc="50" dirty="0">
                <a:solidFill>
                  <a:srgbClr val="57585B"/>
                </a:solidFill>
                <a:latin typeface="Open Sans"/>
                <a:cs typeface="Open Sans"/>
              </a:rPr>
              <a:t> </a:t>
            </a:r>
            <a:r>
              <a:rPr sz="1700" dirty="0">
                <a:solidFill>
                  <a:srgbClr val="57585B"/>
                </a:solidFill>
                <a:latin typeface="Open Sans"/>
                <a:cs typeface="Open Sans"/>
              </a:rPr>
              <a:t>be</a:t>
            </a:r>
            <a:r>
              <a:rPr sz="1700" spc="50" dirty="0">
                <a:solidFill>
                  <a:srgbClr val="57585B"/>
                </a:solidFill>
                <a:latin typeface="Open Sans"/>
                <a:cs typeface="Open Sans"/>
              </a:rPr>
              <a:t> </a:t>
            </a:r>
            <a:r>
              <a:rPr sz="1700" dirty="0">
                <a:solidFill>
                  <a:srgbClr val="57585B"/>
                </a:solidFill>
                <a:latin typeface="Open Sans"/>
                <a:cs typeface="Open Sans"/>
              </a:rPr>
              <a:t>eﬀective.</a:t>
            </a:r>
            <a:r>
              <a:rPr sz="1700" spc="50" dirty="0">
                <a:solidFill>
                  <a:srgbClr val="57585B"/>
                </a:solidFill>
                <a:latin typeface="Open Sans"/>
                <a:cs typeface="Open Sans"/>
              </a:rPr>
              <a:t> </a:t>
            </a:r>
            <a:r>
              <a:rPr sz="1700" dirty="0">
                <a:solidFill>
                  <a:srgbClr val="57585B"/>
                </a:solidFill>
                <a:latin typeface="Open Sans"/>
                <a:cs typeface="Open Sans"/>
              </a:rPr>
              <a:t>These</a:t>
            </a:r>
            <a:r>
              <a:rPr sz="1700" spc="50" dirty="0">
                <a:solidFill>
                  <a:srgbClr val="57585B"/>
                </a:solidFill>
                <a:latin typeface="Open Sans"/>
                <a:cs typeface="Open Sans"/>
              </a:rPr>
              <a:t> </a:t>
            </a:r>
            <a:r>
              <a:rPr sz="1700" dirty="0">
                <a:solidFill>
                  <a:srgbClr val="57585B"/>
                </a:solidFill>
                <a:latin typeface="Open Sans"/>
                <a:cs typeface="Open Sans"/>
              </a:rPr>
              <a:t>properties</a:t>
            </a:r>
            <a:r>
              <a:rPr sz="1700" spc="50" dirty="0">
                <a:solidFill>
                  <a:srgbClr val="57585B"/>
                </a:solidFill>
                <a:latin typeface="Open Sans"/>
                <a:cs typeface="Open Sans"/>
              </a:rPr>
              <a:t> </a:t>
            </a:r>
            <a:r>
              <a:rPr sz="1700" spc="-25" dirty="0">
                <a:solidFill>
                  <a:srgbClr val="57585B"/>
                </a:solidFill>
                <a:latin typeface="Open Sans"/>
                <a:cs typeface="Open Sans"/>
              </a:rPr>
              <a:t>are </a:t>
            </a:r>
            <a:r>
              <a:rPr sz="1700" dirty="0">
                <a:solidFill>
                  <a:srgbClr val="57585B"/>
                </a:solidFill>
                <a:latin typeface="Open Sans"/>
                <a:cs typeface="Open Sans"/>
              </a:rPr>
              <a:t>durability,</a:t>
            </a:r>
            <a:r>
              <a:rPr sz="1700" spc="75" dirty="0">
                <a:solidFill>
                  <a:srgbClr val="57585B"/>
                </a:solidFill>
                <a:latin typeface="Open Sans"/>
                <a:cs typeface="Open Sans"/>
              </a:rPr>
              <a:t> </a:t>
            </a:r>
            <a:r>
              <a:rPr sz="1700" dirty="0">
                <a:solidFill>
                  <a:srgbClr val="57585B"/>
                </a:solidFill>
                <a:latin typeface="Open Sans"/>
                <a:cs typeface="Open Sans"/>
              </a:rPr>
              <a:t>divisibility,</a:t>
            </a:r>
            <a:r>
              <a:rPr sz="1700" spc="80" dirty="0">
                <a:solidFill>
                  <a:srgbClr val="57585B"/>
                </a:solidFill>
                <a:latin typeface="Open Sans"/>
                <a:cs typeface="Open Sans"/>
              </a:rPr>
              <a:t> </a:t>
            </a:r>
            <a:r>
              <a:rPr sz="1700" dirty="0">
                <a:solidFill>
                  <a:srgbClr val="57585B"/>
                </a:solidFill>
                <a:latin typeface="Open Sans"/>
                <a:cs typeface="Open Sans"/>
              </a:rPr>
              <a:t>portability,</a:t>
            </a:r>
            <a:r>
              <a:rPr sz="1700" spc="80" dirty="0">
                <a:solidFill>
                  <a:srgbClr val="57585B"/>
                </a:solidFill>
                <a:latin typeface="Open Sans"/>
                <a:cs typeface="Open Sans"/>
              </a:rPr>
              <a:t> </a:t>
            </a:r>
            <a:r>
              <a:rPr sz="1700" dirty="0">
                <a:solidFill>
                  <a:srgbClr val="57585B"/>
                </a:solidFill>
                <a:latin typeface="Open Sans"/>
                <a:cs typeface="Open Sans"/>
              </a:rPr>
              <a:t>acceptability,</a:t>
            </a:r>
            <a:r>
              <a:rPr sz="1700" spc="80" dirty="0">
                <a:solidFill>
                  <a:srgbClr val="57585B"/>
                </a:solidFill>
                <a:latin typeface="Open Sans"/>
                <a:cs typeface="Open Sans"/>
              </a:rPr>
              <a:t> </a:t>
            </a:r>
            <a:r>
              <a:rPr sz="1700" dirty="0">
                <a:solidFill>
                  <a:srgbClr val="57585B"/>
                </a:solidFill>
                <a:latin typeface="Open Sans"/>
                <a:cs typeface="Open Sans"/>
              </a:rPr>
              <a:t>scarcity,</a:t>
            </a:r>
            <a:r>
              <a:rPr sz="1700" spc="80" dirty="0">
                <a:solidFill>
                  <a:srgbClr val="57585B"/>
                </a:solidFill>
                <a:latin typeface="Open Sans"/>
                <a:cs typeface="Open Sans"/>
              </a:rPr>
              <a:t> </a:t>
            </a:r>
            <a:r>
              <a:rPr sz="1700" dirty="0">
                <a:solidFill>
                  <a:srgbClr val="57585B"/>
                </a:solidFill>
                <a:latin typeface="Open Sans"/>
                <a:cs typeface="Open Sans"/>
              </a:rPr>
              <a:t>and</a:t>
            </a:r>
            <a:r>
              <a:rPr sz="1700" spc="80" dirty="0">
                <a:solidFill>
                  <a:srgbClr val="57585B"/>
                </a:solidFill>
                <a:latin typeface="Open Sans"/>
                <a:cs typeface="Open Sans"/>
              </a:rPr>
              <a:t> </a:t>
            </a:r>
            <a:r>
              <a:rPr sz="1700" spc="-10" dirty="0">
                <a:solidFill>
                  <a:srgbClr val="57585B"/>
                </a:solidFill>
                <a:latin typeface="Open Sans"/>
                <a:cs typeface="Open Sans"/>
              </a:rPr>
              <a:t>fungibility.</a:t>
            </a:r>
            <a:endParaRPr sz="1700" dirty="0">
              <a:latin typeface="Open Sans"/>
              <a:cs typeface="Open Sans"/>
            </a:endParaRPr>
          </a:p>
          <a:p>
            <a:pPr marL="12700">
              <a:lnSpc>
                <a:spcPct val="100000"/>
              </a:lnSpc>
              <a:spcBef>
                <a:spcPts val="35"/>
              </a:spcBef>
            </a:pPr>
            <a:r>
              <a:rPr sz="1700" dirty="0">
                <a:solidFill>
                  <a:srgbClr val="57585B"/>
                </a:solidFill>
                <a:latin typeface="Open Sans"/>
                <a:cs typeface="Open Sans"/>
              </a:rPr>
              <a:t>Let’s</a:t>
            </a:r>
            <a:r>
              <a:rPr sz="1700" spc="45" dirty="0">
                <a:solidFill>
                  <a:srgbClr val="57585B"/>
                </a:solidFill>
                <a:latin typeface="Open Sans"/>
                <a:cs typeface="Open Sans"/>
              </a:rPr>
              <a:t> </a:t>
            </a:r>
            <a:r>
              <a:rPr sz="1700" dirty="0">
                <a:solidFill>
                  <a:srgbClr val="57585B"/>
                </a:solidFill>
                <a:latin typeface="Open Sans"/>
                <a:cs typeface="Open Sans"/>
              </a:rPr>
              <a:t>see</a:t>
            </a:r>
            <a:r>
              <a:rPr sz="1700" spc="45" dirty="0">
                <a:solidFill>
                  <a:srgbClr val="57585B"/>
                </a:solidFill>
                <a:latin typeface="Open Sans"/>
                <a:cs typeface="Open Sans"/>
              </a:rPr>
              <a:t> </a:t>
            </a:r>
            <a:r>
              <a:rPr sz="1700" dirty="0">
                <a:solidFill>
                  <a:srgbClr val="57585B"/>
                </a:solidFill>
                <a:latin typeface="Open Sans"/>
                <a:cs typeface="Open Sans"/>
              </a:rPr>
              <a:t>if</a:t>
            </a:r>
            <a:r>
              <a:rPr sz="1700" spc="45" dirty="0">
                <a:solidFill>
                  <a:srgbClr val="57585B"/>
                </a:solidFill>
                <a:latin typeface="Open Sans"/>
                <a:cs typeface="Open Sans"/>
              </a:rPr>
              <a:t> </a:t>
            </a:r>
            <a:r>
              <a:rPr sz="1700" dirty="0">
                <a:solidFill>
                  <a:srgbClr val="57585B"/>
                </a:solidFill>
                <a:latin typeface="Open Sans"/>
                <a:cs typeface="Open Sans"/>
              </a:rPr>
              <a:t>Bitcoin</a:t>
            </a:r>
            <a:r>
              <a:rPr sz="1700" spc="45" dirty="0">
                <a:solidFill>
                  <a:srgbClr val="57585B"/>
                </a:solidFill>
                <a:latin typeface="Open Sans"/>
                <a:cs typeface="Open Sans"/>
              </a:rPr>
              <a:t> </a:t>
            </a:r>
            <a:r>
              <a:rPr sz="1700" dirty="0">
                <a:solidFill>
                  <a:srgbClr val="57585B"/>
                </a:solidFill>
                <a:latin typeface="Open Sans"/>
                <a:cs typeface="Open Sans"/>
              </a:rPr>
              <a:t>passes</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spc="-20" dirty="0">
                <a:solidFill>
                  <a:srgbClr val="57585B"/>
                </a:solidFill>
                <a:latin typeface="Open Sans"/>
                <a:cs typeface="Open Sans"/>
              </a:rPr>
              <a:t>test.</a:t>
            </a:r>
            <a:endParaRPr sz="1700" dirty="0">
              <a:latin typeface="Open Sans"/>
              <a:cs typeface="Open Sans"/>
            </a:endParaRPr>
          </a:p>
        </p:txBody>
      </p:sp>
      <p:grpSp>
        <p:nvGrpSpPr>
          <p:cNvPr id="10" name="object 10"/>
          <p:cNvGrpSpPr/>
          <p:nvPr/>
        </p:nvGrpSpPr>
        <p:grpSpPr>
          <a:xfrm>
            <a:off x="10324595" y="2457689"/>
            <a:ext cx="8658860" cy="8089265"/>
            <a:chOff x="10324595" y="2457689"/>
            <a:chExt cx="8658860" cy="8089265"/>
          </a:xfrm>
        </p:grpSpPr>
        <p:pic>
          <p:nvPicPr>
            <p:cNvPr id="11" name="object 11"/>
            <p:cNvPicPr/>
            <p:nvPr/>
          </p:nvPicPr>
          <p:blipFill>
            <a:blip r:embed="rId6" cstate="print"/>
            <a:stretch>
              <a:fillRect/>
            </a:stretch>
          </p:blipFill>
          <p:spPr>
            <a:xfrm>
              <a:off x="10523940" y="6684602"/>
              <a:ext cx="8262083" cy="870832"/>
            </a:xfrm>
            <a:prstGeom prst="rect">
              <a:avLst/>
            </a:prstGeom>
          </p:spPr>
        </p:pic>
        <p:sp>
          <p:nvSpPr>
            <p:cNvPr id="12" name="object 12"/>
            <p:cNvSpPr/>
            <p:nvPr/>
          </p:nvSpPr>
          <p:spPr>
            <a:xfrm>
              <a:off x="10333485" y="2466579"/>
              <a:ext cx="8641080" cy="8071484"/>
            </a:xfrm>
            <a:custGeom>
              <a:avLst/>
              <a:gdLst/>
              <a:ahLst/>
              <a:cxnLst/>
              <a:rect l="l" t="t" r="r" b="b"/>
              <a:pathLst>
                <a:path w="8641080" h="8071484">
                  <a:moveTo>
                    <a:pt x="8353672" y="8071345"/>
                  </a:moveTo>
                  <a:lnTo>
                    <a:pt x="287342" y="8071345"/>
                  </a:lnTo>
                  <a:lnTo>
                    <a:pt x="240733" y="8067585"/>
                  </a:lnTo>
                  <a:lnTo>
                    <a:pt x="196518" y="8056697"/>
                  </a:lnTo>
                  <a:lnTo>
                    <a:pt x="155290" y="8039273"/>
                  </a:lnTo>
                  <a:lnTo>
                    <a:pt x="117640" y="8015906"/>
                  </a:lnTo>
                  <a:lnTo>
                    <a:pt x="84159" y="7987186"/>
                  </a:lnTo>
                  <a:lnTo>
                    <a:pt x="55439" y="7953705"/>
                  </a:lnTo>
                  <a:lnTo>
                    <a:pt x="32072" y="7916054"/>
                  </a:lnTo>
                  <a:lnTo>
                    <a:pt x="14648" y="7874826"/>
                  </a:lnTo>
                  <a:lnTo>
                    <a:pt x="3760" y="7830612"/>
                  </a:lnTo>
                  <a:lnTo>
                    <a:pt x="0" y="7784003"/>
                  </a:lnTo>
                  <a:lnTo>
                    <a:pt x="0" y="287342"/>
                  </a:lnTo>
                  <a:lnTo>
                    <a:pt x="3760" y="240733"/>
                  </a:lnTo>
                  <a:lnTo>
                    <a:pt x="14648" y="196518"/>
                  </a:lnTo>
                  <a:lnTo>
                    <a:pt x="32072" y="155290"/>
                  </a:lnTo>
                  <a:lnTo>
                    <a:pt x="55439" y="117640"/>
                  </a:lnTo>
                  <a:lnTo>
                    <a:pt x="84159" y="84159"/>
                  </a:lnTo>
                  <a:lnTo>
                    <a:pt x="117640" y="55439"/>
                  </a:lnTo>
                  <a:lnTo>
                    <a:pt x="155290" y="32072"/>
                  </a:lnTo>
                  <a:lnTo>
                    <a:pt x="196518" y="14648"/>
                  </a:lnTo>
                  <a:lnTo>
                    <a:pt x="240733" y="3760"/>
                  </a:lnTo>
                  <a:lnTo>
                    <a:pt x="287342" y="0"/>
                  </a:lnTo>
                  <a:lnTo>
                    <a:pt x="8353672" y="0"/>
                  </a:lnTo>
                  <a:lnTo>
                    <a:pt x="8400281" y="3760"/>
                  </a:lnTo>
                  <a:lnTo>
                    <a:pt x="8444495" y="14648"/>
                  </a:lnTo>
                  <a:lnTo>
                    <a:pt x="8485723" y="32072"/>
                  </a:lnTo>
                  <a:lnTo>
                    <a:pt x="8523373" y="55439"/>
                  </a:lnTo>
                  <a:lnTo>
                    <a:pt x="8556854" y="84159"/>
                  </a:lnTo>
                  <a:lnTo>
                    <a:pt x="8585574" y="117640"/>
                  </a:lnTo>
                  <a:lnTo>
                    <a:pt x="8608942" y="155290"/>
                  </a:lnTo>
                  <a:lnTo>
                    <a:pt x="8626365" y="196518"/>
                  </a:lnTo>
                  <a:lnTo>
                    <a:pt x="8637253" y="240733"/>
                  </a:lnTo>
                  <a:lnTo>
                    <a:pt x="8641014" y="287342"/>
                  </a:lnTo>
                  <a:lnTo>
                    <a:pt x="8641014" y="7784003"/>
                  </a:lnTo>
                  <a:lnTo>
                    <a:pt x="8637253" y="7830612"/>
                  </a:lnTo>
                  <a:lnTo>
                    <a:pt x="8626365" y="7874826"/>
                  </a:lnTo>
                  <a:lnTo>
                    <a:pt x="8608942" y="7916054"/>
                  </a:lnTo>
                  <a:lnTo>
                    <a:pt x="8585574" y="7953705"/>
                  </a:lnTo>
                  <a:lnTo>
                    <a:pt x="8556854" y="7987186"/>
                  </a:lnTo>
                  <a:lnTo>
                    <a:pt x="8523373" y="8015906"/>
                  </a:lnTo>
                  <a:lnTo>
                    <a:pt x="8485723" y="8039273"/>
                  </a:lnTo>
                  <a:lnTo>
                    <a:pt x="8444495" y="8056697"/>
                  </a:lnTo>
                  <a:lnTo>
                    <a:pt x="8400281" y="8067585"/>
                  </a:lnTo>
                  <a:lnTo>
                    <a:pt x="8353672" y="8071345"/>
                  </a:lnTo>
                  <a:close/>
                </a:path>
              </a:pathLst>
            </a:custGeom>
            <a:ln w="17193">
              <a:solidFill>
                <a:srgbClr val="000000"/>
              </a:solidFill>
            </a:ln>
          </p:spPr>
          <p:txBody>
            <a:bodyPr wrap="square" lIns="0" tIns="0" rIns="0" bIns="0" rtlCol="0"/>
            <a:lstStyle/>
            <a:p>
              <a:endParaRPr/>
            </a:p>
          </p:txBody>
        </p:sp>
        <p:pic>
          <p:nvPicPr>
            <p:cNvPr id="13" name="object 13"/>
            <p:cNvPicPr/>
            <p:nvPr/>
          </p:nvPicPr>
          <p:blipFill>
            <a:blip r:embed="rId7" cstate="print"/>
            <a:stretch>
              <a:fillRect/>
            </a:stretch>
          </p:blipFill>
          <p:spPr>
            <a:xfrm>
              <a:off x="10523941" y="2768313"/>
              <a:ext cx="8262083" cy="612881"/>
            </a:xfrm>
            <a:prstGeom prst="rect">
              <a:avLst/>
            </a:prstGeom>
          </p:spPr>
        </p:pic>
      </p:grpSp>
      <p:sp>
        <p:nvSpPr>
          <p:cNvPr id="14" name="object 14"/>
          <p:cNvSpPr txBox="1"/>
          <p:nvPr/>
        </p:nvSpPr>
        <p:spPr>
          <a:xfrm>
            <a:off x="10729784" y="2917589"/>
            <a:ext cx="5741670" cy="252729"/>
          </a:xfrm>
          <a:prstGeom prst="rect">
            <a:avLst/>
          </a:prstGeom>
        </p:spPr>
        <p:txBody>
          <a:bodyPr vert="horz" wrap="square" lIns="0" tIns="17780" rIns="0" bIns="0" rtlCol="0">
            <a:spAutoFit/>
          </a:bodyPr>
          <a:lstStyle/>
          <a:p>
            <a:pPr marL="12700">
              <a:lnSpc>
                <a:spcPct val="100000"/>
              </a:lnSpc>
              <a:spcBef>
                <a:spcPts val="140"/>
              </a:spcBef>
            </a:pPr>
            <a:r>
              <a:rPr sz="1450" b="1" spc="55" dirty="0">
                <a:solidFill>
                  <a:srgbClr val="241B54"/>
                </a:solidFill>
                <a:latin typeface="Open Sans"/>
                <a:cs typeface="Open Sans"/>
              </a:rPr>
              <a:t>Durability</a:t>
            </a:r>
            <a:r>
              <a:rPr sz="1450" b="1" spc="80" dirty="0">
                <a:solidFill>
                  <a:srgbClr val="241B54"/>
                </a:solidFill>
                <a:latin typeface="Open Sans"/>
                <a:cs typeface="Open Sans"/>
              </a:rPr>
              <a:t> </a:t>
            </a:r>
            <a:r>
              <a:rPr sz="1450" b="1" dirty="0">
                <a:solidFill>
                  <a:srgbClr val="57585B"/>
                </a:solidFill>
                <a:latin typeface="Open Sans"/>
                <a:cs typeface="Open Sans"/>
              </a:rPr>
              <a:t>-</a:t>
            </a:r>
            <a:r>
              <a:rPr sz="1450" b="1" spc="85" dirty="0">
                <a:solidFill>
                  <a:srgbClr val="57585B"/>
                </a:solidFill>
                <a:latin typeface="Open Sans"/>
                <a:cs typeface="Open Sans"/>
              </a:rPr>
              <a:t> </a:t>
            </a:r>
            <a:r>
              <a:rPr sz="1450" dirty="0">
                <a:solidFill>
                  <a:srgbClr val="57585B"/>
                </a:solidFill>
                <a:latin typeface="Open Sans"/>
                <a:cs typeface="Open Sans"/>
              </a:rPr>
              <a:t>Bitcoin</a:t>
            </a:r>
            <a:r>
              <a:rPr sz="1450" spc="85" dirty="0">
                <a:solidFill>
                  <a:srgbClr val="57585B"/>
                </a:solidFill>
                <a:latin typeface="Open Sans"/>
                <a:cs typeface="Open Sans"/>
              </a:rPr>
              <a:t> </a:t>
            </a:r>
            <a:r>
              <a:rPr sz="1450" dirty="0">
                <a:solidFill>
                  <a:srgbClr val="57585B"/>
                </a:solidFill>
                <a:latin typeface="Open Sans"/>
                <a:cs typeface="Open Sans"/>
              </a:rPr>
              <a:t>is</a:t>
            </a:r>
            <a:r>
              <a:rPr sz="1450" spc="85" dirty="0">
                <a:solidFill>
                  <a:srgbClr val="57585B"/>
                </a:solidFill>
                <a:latin typeface="Open Sans"/>
                <a:cs typeface="Open Sans"/>
              </a:rPr>
              <a:t> </a:t>
            </a:r>
            <a:r>
              <a:rPr sz="1450" dirty="0">
                <a:solidFill>
                  <a:srgbClr val="57585B"/>
                </a:solidFill>
                <a:latin typeface="Open Sans"/>
                <a:cs typeface="Open Sans"/>
              </a:rPr>
              <a:t>purely</a:t>
            </a:r>
            <a:r>
              <a:rPr sz="1450" spc="80" dirty="0">
                <a:solidFill>
                  <a:srgbClr val="57585B"/>
                </a:solidFill>
                <a:latin typeface="Open Sans"/>
                <a:cs typeface="Open Sans"/>
              </a:rPr>
              <a:t> </a:t>
            </a:r>
            <a:r>
              <a:rPr sz="1450" dirty="0">
                <a:solidFill>
                  <a:srgbClr val="57585B"/>
                </a:solidFill>
                <a:latin typeface="Open Sans"/>
                <a:cs typeface="Open Sans"/>
              </a:rPr>
              <a:t>digital</a:t>
            </a:r>
            <a:r>
              <a:rPr sz="1450" spc="85" dirty="0">
                <a:solidFill>
                  <a:srgbClr val="57585B"/>
                </a:solidFill>
                <a:latin typeface="Open Sans"/>
                <a:cs typeface="Open Sans"/>
              </a:rPr>
              <a:t> </a:t>
            </a:r>
            <a:r>
              <a:rPr sz="1450" dirty="0">
                <a:solidFill>
                  <a:srgbClr val="57585B"/>
                </a:solidFill>
                <a:latin typeface="Open Sans"/>
                <a:cs typeface="Open Sans"/>
              </a:rPr>
              <a:t>and</a:t>
            </a:r>
            <a:r>
              <a:rPr sz="1450" spc="85" dirty="0">
                <a:solidFill>
                  <a:srgbClr val="57585B"/>
                </a:solidFill>
                <a:latin typeface="Open Sans"/>
                <a:cs typeface="Open Sans"/>
              </a:rPr>
              <a:t> </a:t>
            </a:r>
            <a:r>
              <a:rPr sz="1450" dirty="0">
                <a:solidFill>
                  <a:srgbClr val="57585B"/>
                </a:solidFill>
                <a:latin typeface="Open Sans"/>
                <a:cs typeface="Open Sans"/>
              </a:rPr>
              <a:t>thus</a:t>
            </a:r>
            <a:r>
              <a:rPr sz="1450" spc="85" dirty="0">
                <a:solidFill>
                  <a:srgbClr val="57585B"/>
                </a:solidFill>
                <a:latin typeface="Open Sans"/>
                <a:cs typeface="Open Sans"/>
              </a:rPr>
              <a:t> </a:t>
            </a:r>
            <a:r>
              <a:rPr sz="1450" dirty="0">
                <a:solidFill>
                  <a:srgbClr val="57585B"/>
                </a:solidFill>
                <a:latin typeface="Open Sans"/>
                <a:cs typeface="Open Sans"/>
              </a:rPr>
              <a:t>completely</a:t>
            </a:r>
            <a:r>
              <a:rPr sz="1450" spc="80" dirty="0">
                <a:solidFill>
                  <a:srgbClr val="57585B"/>
                </a:solidFill>
                <a:latin typeface="Open Sans"/>
                <a:cs typeface="Open Sans"/>
              </a:rPr>
              <a:t> </a:t>
            </a:r>
            <a:r>
              <a:rPr sz="1450" spc="-10" dirty="0">
                <a:solidFill>
                  <a:srgbClr val="57585B"/>
                </a:solidFill>
                <a:latin typeface="Open Sans"/>
                <a:cs typeface="Open Sans"/>
              </a:rPr>
              <a:t>durable.</a:t>
            </a:r>
            <a:endParaRPr sz="1450">
              <a:latin typeface="Open Sans"/>
              <a:cs typeface="Open Sans"/>
            </a:endParaRPr>
          </a:p>
        </p:txBody>
      </p:sp>
      <p:pic>
        <p:nvPicPr>
          <p:cNvPr id="15" name="object 15"/>
          <p:cNvPicPr/>
          <p:nvPr/>
        </p:nvPicPr>
        <p:blipFill>
          <a:blip r:embed="rId8" cstate="print"/>
          <a:stretch>
            <a:fillRect/>
          </a:stretch>
        </p:blipFill>
        <p:spPr>
          <a:xfrm>
            <a:off x="10523940" y="5149874"/>
            <a:ext cx="8262083" cy="1300766"/>
          </a:xfrm>
          <a:prstGeom prst="rect">
            <a:avLst/>
          </a:prstGeom>
        </p:spPr>
      </p:pic>
      <p:sp>
        <p:nvSpPr>
          <p:cNvPr id="16" name="object 16"/>
          <p:cNvSpPr txBox="1"/>
          <p:nvPr/>
        </p:nvSpPr>
        <p:spPr>
          <a:xfrm>
            <a:off x="10729784" y="5312467"/>
            <a:ext cx="7687945" cy="933450"/>
          </a:xfrm>
          <a:prstGeom prst="rect">
            <a:avLst/>
          </a:prstGeom>
        </p:spPr>
        <p:txBody>
          <a:bodyPr vert="horz" wrap="square" lIns="0" tIns="11430" rIns="0" bIns="0" rtlCol="0">
            <a:spAutoFit/>
          </a:bodyPr>
          <a:lstStyle/>
          <a:p>
            <a:pPr marL="12700" marR="5080">
              <a:lnSpc>
                <a:spcPct val="102699"/>
              </a:lnSpc>
              <a:spcBef>
                <a:spcPts val="90"/>
              </a:spcBef>
            </a:pPr>
            <a:r>
              <a:rPr sz="1450" b="1" spc="50" dirty="0">
                <a:solidFill>
                  <a:srgbClr val="241B54"/>
                </a:solidFill>
                <a:latin typeface="Open Sans"/>
                <a:cs typeface="Open Sans"/>
              </a:rPr>
              <a:t>Portability</a:t>
            </a:r>
            <a:r>
              <a:rPr sz="1450" b="1" spc="75" dirty="0">
                <a:solidFill>
                  <a:srgbClr val="241B54"/>
                </a:solidFill>
                <a:latin typeface="Open Sans"/>
                <a:cs typeface="Open Sans"/>
              </a:rPr>
              <a:t> </a:t>
            </a:r>
            <a:r>
              <a:rPr sz="1450" b="1" dirty="0">
                <a:solidFill>
                  <a:srgbClr val="57585B"/>
                </a:solidFill>
                <a:latin typeface="Open Sans"/>
                <a:cs typeface="Open Sans"/>
              </a:rPr>
              <a:t>-</a:t>
            </a:r>
            <a:r>
              <a:rPr sz="1450" b="1" spc="75" dirty="0">
                <a:solidFill>
                  <a:srgbClr val="57585B"/>
                </a:solidFill>
                <a:latin typeface="Open Sans"/>
                <a:cs typeface="Open Sans"/>
              </a:rPr>
              <a:t> </a:t>
            </a:r>
            <a:r>
              <a:rPr sz="1450" dirty="0">
                <a:solidFill>
                  <a:srgbClr val="57585B"/>
                </a:solidFill>
                <a:latin typeface="Open Sans"/>
                <a:cs typeface="Open Sans"/>
              </a:rPr>
              <a:t>In</a:t>
            </a:r>
            <a:r>
              <a:rPr sz="1450" spc="75" dirty="0">
                <a:solidFill>
                  <a:srgbClr val="57585B"/>
                </a:solidFill>
                <a:latin typeface="Open Sans"/>
                <a:cs typeface="Open Sans"/>
              </a:rPr>
              <a:t> </a:t>
            </a:r>
            <a:r>
              <a:rPr sz="1450" dirty="0">
                <a:solidFill>
                  <a:srgbClr val="57585B"/>
                </a:solidFill>
                <a:latin typeface="Open Sans"/>
                <a:cs typeface="Open Sans"/>
              </a:rPr>
              <a:t>April</a:t>
            </a:r>
            <a:r>
              <a:rPr sz="1450" spc="80" dirty="0">
                <a:solidFill>
                  <a:srgbClr val="57585B"/>
                </a:solidFill>
                <a:latin typeface="Open Sans"/>
                <a:cs typeface="Open Sans"/>
              </a:rPr>
              <a:t> </a:t>
            </a:r>
            <a:r>
              <a:rPr sz="1450" dirty="0">
                <a:solidFill>
                  <a:srgbClr val="57585B"/>
                </a:solidFill>
                <a:latin typeface="Open Sans"/>
                <a:cs typeface="Open Sans"/>
              </a:rPr>
              <a:t>2020,</a:t>
            </a:r>
            <a:r>
              <a:rPr sz="1450" spc="75" dirty="0">
                <a:solidFill>
                  <a:srgbClr val="57585B"/>
                </a:solidFill>
                <a:latin typeface="Open Sans"/>
                <a:cs typeface="Open Sans"/>
              </a:rPr>
              <a:t> </a:t>
            </a:r>
            <a:r>
              <a:rPr sz="1450" dirty="0">
                <a:solidFill>
                  <a:srgbClr val="57585B"/>
                </a:solidFill>
                <a:latin typeface="Open Sans"/>
                <a:cs typeface="Open Sans"/>
              </a:rPr>
              <a:t>$1.1</a:t>
            </a:r>
            <a:r>
              <a:rPr sz="1450" spc="75" dirty="0">
                <a:solidFill>
                  <a:srgbClr val="57585B"/>
                </a:solidFill>
                <a:latin typeface="Open Sans"/>
                <a:cs typeface="Open Sans"/>
              </a:rPr>
              <a:t> </a:t>
            </a:r>
            <a:r>
              <a:rPr sz="1450" dirty="0">
                <a:solidFill>
                  <a:srgbClr val="57585B"/>
                </a:solidFill>
                <a:latin typeface="Open Sans"/>
                <a:cs typeface="Open Sans"/>
              </a:rPr>
              <a:t>billion</a:t>
            </a:r>
            <a:r>
              <a:rPr sz="1450" spc="80" dirty="0">
                <a:solidFill>
                  <a:srgbClr val="57585B"/>
                </a:solidFill>
                <a:latin typeface="Open Sans"/>
                <a:cs typeface="Open Sans"/>
              </a:rPr>
              <a:t> </a:t>
            </a:r>
            <a:r>
              <a:rPr sz="1450" dirty="0">
                <a:solidFill>
                  <a:srgbClr val="57585B"/>
                </a:solidFill>
                <a:latin typeface="Open Sans"/>
                <a:cs typeface="Open Sans"/>
              </a:rPr>
              <a:t>was</a:t>
            </a:r>
            <a:r>
              <a:rPr sz="1450" spc="75" dirty="0">
                <a:solidFill>
                  <a:srgbClr val="57585B"/>
                </a:solidFill>
                <a:latin typeface="Open Sans"/>
                <a:cs typeface="Open Sans"/>
              </a:rPr>
              <a:t> </a:t>
            </a:r>
            <a:r>
              <a:rPr sz="1450" dirty="0">
                <a:solidFill>
                  <a:srgbClr val="57585B"/>
                </a:solidFill>
                <a:latin typeface="Open Sans"/>
                <a:cs typeface="Open Sans"/>
              </a:rPr>
              <a:t>transferred</a:t>
            </a:r>
            <a:r>
              <a:rPr sz="1450" spc="75" dirty="0">
                <a:solidFill>
                  <a:srgbClr val="57585B"/>
                </a:solidFill>
                <a:latin typeface="Open Sans"/>
                <a:cs typeface="Open Sans"/>
              </a:rPr>
              <a:t> </a:t>
            </a:r>
            <a:r>
              <a:rPr sz="1450" dirty="0">
                <a:solidFill>
                  <a:srgbClr val="57585B"/>
                </a:solidFill>
                <a:latin typeface="Open Sans"/>
                <a:cs typeface="Open Sans"/>
              </a:rPr>
              <a:t>in</a:t>
            </a:r>
            <a:r>
              <a:rPr sz="1450" spc="80" dirty="0">
                <a:solidFill>
                  <a:srgbClr val="57585B"/>
                </a:solidFill>
                <a:latin typeface="Open Sans"/>
                <a:cs typeface="Open Sans"/>
              </a:rPr>
              <a:t> </a:t>
            </a:r>
            <a:r>
              <a:rPr sz="1450" dirty="0">
                <a:solidFill>
                  <a:srgbClr val="57585B"/>
                </a:solidFill>
                <a:latin typeface="Open Sans"/>
                <a:cs typeface="Open Sans"/>
              </a:rPr>
              <a:t>just</a:t>
            </a:r>
            <a:r>
              <a:rPr sz="1450" spc="75" dirty="0">
                <a:solidFill>
                  <a:srgbClr val="57585B"/>
                </a:solidFill>
                <a:latin typeface="Open Sans"/>
                <a:cs typeface="Open Sans"/>
              </a:rPr>
              <a:t> </a:t>
            </a:r>
            <a:r>
              <a:rPr sz="1450" dirty="0">
                <a:solidFill>
                  <a:srgbClr val="57585B"/>
                </a:solidFill>
                <a:latin typeface="Open Sans"/>
                <a:cs typeface="Open Sans"/>
              </a:rPr>
              <a:t>a</a:t>
            </a:r>
            <a:r>
              <a:rPr sz="1450" spc="75" dirty="0">
                <a:solidFill>
                  <a:srgbClr val="57585B"/>
                </a:solidFill>
                <a:latin typeface="Open Sans"/>
                <a:cs typeface="Open Sans"/>
              </a:rPr>
              <a:t> </a:t>
            </a:r>
            <a:r>
              <a:rPr sz="1450" dirty="0">
                <a:solidFill>
                  <a:srgbClr val="57585B"/>
                </a:solidFill>
                <a:latin typeface="Open Sans"/>
                <a:cs typeface="Open Sans"/>
              </a:rPr>
              <a:t>few</a:t>
            </a:r>
            <a:r>
              <a:rPr sz="1450" spc="80" dirty="0">
                <a:solidFill>
                  <a:srgbClr val="57585B"/>
                </a:solidFill>
                <a:latin typeface="Open Sans"/>
                <a:cs typeface="Open Sans"/>
              </a:rPr>
              <a:t> </a:t>
            </a:r>
            <a:r>
              <a:rPr sz="1450" dirty="0">
                <a:solidFill>
                  <a:srgbClr val="57585B"/>
                </a:solidFill>
                <a:latin typeface="Open Sans"/>
                <a:cs typeface="Open Sans"/>
              </a:rPr>
              <a:t>minutes,</a:t>
            </a:r>
            <a:r>
              <a:rPr sz="1450" spc="75" dirty="0">
                <a:solidFill>
                  <a:srgbClr val="57585B"/>
                </a:solidFill>
                <a:latin typeface="Open Sans"/>
                <a:cs typeface="Open Sans"/>
              </a:rPr>
              <a:t> </a:t>
            </a:r>
            <a:r>
              <a:rPr sz="1450" dirty="0">
                <a:solidFill>
                  <a:srgbClr val="57585B"/>
                </a:solidFill>
                <a:latin typeface="Open Sans"/>
                <a:cs typeface="Open Sans"/>
              </a:rPr>
              <a:t>and</a:t>
            </a:r>
            <a:r>
              <a:rPr sz="1450" spc="75" dirty="0">
                <a:solidFill>
                  <a:srgbClr val="57585B"/>
                </a:solidFill>
                <a:latin typeface="Open Sans"/>
                <a:cs typeface="Open Sans"/>
              </a:rPr>
              <a:t> </a:t>
            </a:r>
            <a:r>
              <a:rPr sz="1450" dirty="0">
                <a:solidFill>
                  <a:srgbClr val="57585B"/>
                </a:solidFill>
                <a:latin typeface="Open Sans"/>
                <a:cs typeface="Open Sans"/>
              </a:rPr>
              <a:t>it</a:t>
            </a:r>
            <a:r>
              <a:rPr sz="1450" spc="80" dirty="0">
                <a:solidFill>
                  <a:srgbClr val="57585B"/>
                </a:solidFill>
                <a:latin typeface="Open Sans"/>
                <a:cs typeface="Open Sans"/>
              </a:rPr>
              <a:t> </a:t>
            </a:r>
            <a:r>
              <a:rPr sz="1450" spc="-20" dirty="0">
                <a:solidFill>
                  <a:srgbClr val="57585B"/>
                </a:solidFill>
                <a:latin typeface="Open Sans"/>
                <a:cs typeface="Open Sans"/>
              </a:rPr>
              <a:t>only </a:t>
            </a:r>
            <a:r>
              <a:rPr sz="1450" dirty="0">
                <a:solidFill>
                  <a:srgbClr val="57585B"/>
                </a:solidFill>
                <a:latin typeface="Open Sans"/>
                <a:cs typeface="Open Sans"/>
              </a:rPr>
              <a:t>cost</a:t>
            </a:r>
            <a:r>
              <a:rPr sz="1450" spc="70" dirty="0">
                <a:solidFill>
                  <a:srgbClr val="57585B"/>
                </a:solidFill>
                <a:latin typeface="Open Sans"/>
                <a:cs typeface="Open Sans"/>
              </a:rPr>
              <a:t> </a:t>
            </a:r>
            <a:r>
              <a:rPr sz="1450" dirty="0">
                <a:solidFill>
                  <a:srgbClr val="57585B"/>
                </a:solidFill>
                <a:latin typeface="Open Sans"/>
                <a:cs typeface="Open Sans"/>
              </a:rPr>
              <a:t>68</a:t>
            </a:r>
            <a:r>
              <a:rPr sz="1450" spc="70" dirty="0">
                <a:solidFill>
                  <a:srgbClr val="57585B"/>
                </a:solidFill>
                <a:latin typeface="Open Sans"/>
                <a:cs typeface="Open Sans"/>
              </a:rPr>
              <a:t> </a:t>
            </a:r>
            <a:r>
              <a:rPr sz="1450" dirty="0">
                <a:solidFill>
                  <a:srgbClr val="57585B"/>
                </a:solidFill>
                <a:latin typeface="Open Sans"/>
                <a:cs typeface="Open Sans"/>
              </a:rPr>
              <a:t>cents.</a:t>
            </a:r>
            <a:r>
              <a:rPr sz="1450" spc="70" dirty="0">
                <a:solidFill>
                  <a:srgbClr val="57585B"/>
                </a:solidFill>
                <a:latin typeface="Open Sans"/>
                <a:cs typeface="Open Sans"/>
              </a:rPr>
              <a:t> </a:t>
            </a:r>
            <a:r>
              <a:rPr sz="1450" dirty="0">
                <a:solidFill>
                  <a:srgbClr val="57585B"/>
                </a:solidFill>
                <a:latin typeface="Open Sans"/>
                <a:cs typeface="Open Sans"/>
              </a:rPr>
              <a:t>No</a:t>
            </a:r>
            <a:r>
              <a:rPr sz="1450" spc="75" dirty="0">
                <a:solidFill>
                  <a:srgbClr val="57585B"/>
                </a:solidFill>
                <a:latin typeface="Open Sans"/>
                <a:cs typeface="Open Sans"/>
              </a:rPr>
              <a:t> </a:t>
            </a:r>
            <a:r>
              <a:rPr sz="1450" dirty="0">
                <a:solidFill>
                  <a:srgbClr val="57585B"/>
                </a:solidFill>
                <a:latin typeface="Open Sans"/>
                <a:cs typeface="Open Sans"/>
              </a:rPr>
              <a:t>other</a:t>
            </a:r>
            <a:r>
              <a:rPr sz="1450" spc="70" dirty="0">
                <a:solidFill>
                  <a:srgbClr val="57585B"/>
                </a:solidFill>
                <a:latin typeface="Open Sans"/>
                <a:cs typeface="Open Sans"/>
              </a:rPr>
              <a:t> </a:t>
            </a:r>
            <a:r>
              <a:rPr sz="1450" dirty="0">
                <a:solidFill>
                  <a:srgbClr val="57585B"/>
                </a:solidFill>
                <a:latin typeface="Open Sans"/>
                <a:cs typeface="Open Sans"/>
              </a:rPr>
              <a:t>way</a:t>
            </a:r>
            <a:r>
              <a:rPr sz="1450" spc="70" dirty="0">
                <a:solidFill>
                  <a:srgbClr val="57585B"/>
                </a:solidFill>
                <a:latin typeface="Open Sans"/>
                <a:cs typeface="Open Sans"/>
              </a:rPr>
              <a:t> </a:t>
            </a:r>
            <a:r>
              <a:rPr sz="1450" dirty="0">
                <a:solidFill>
                  <a:srgbClr val="57585B"/>
                </a:solidFill>
                <a:latin typeface="Open Sans"/>
                <a:cs typeface="Open Sans"/>
              </a:rPr>
              <a:t>of</a:t>
            </a:r>
            <a:r>
              <a:rPr sz="1450" spc="75" dirty="0">
                <a:solidFill>
                  <a:srgbClr val="57585B"/>
                </a:solidFill>
                <a:latin typeface="Open Sans"/>
                <a:cs typeface="Open Sans"/>
              </a:rPr>
              <a:t> </a:t>
            </a:r>
            <a:r>
              <a:rPr sz="1450" dirty="0">
                <a:solidFill>
                  <a:srgbClr val="57585B"/>
                </a:solidFill>
                <a:latin typeface="Open Sans"/>
                <a:cs typeface="Open Sans"/>
              </a:rPr>
              <a:t>paying</a:t>
            </a:r>
            <a:r>
              <a:rPr sz="1450" spc="70" dirty="0">
                <a:solidFill>
                  <a:srgbClr val="57585B"/>
                </a:solidFill>
                <a:latin typeface="Open Sans"/>
                <a:cs typeface="Open Sans"/>
              </a:rPr>
              <a:t> </a:t>
            </a:r>
            <a:r>
              <a:rPr sz="1450" dirty="0">
                <a:solidFill>
                  <a:srgbClr val="57585B"/>
                </a:solidFill>
                <a:latin typeface="Open Sans"/>
                <a:cs typeface="Open Sans"/>
              </a:rPr>
              <a:t>can</a:t>
            </a:r>
            <a:r>
              <a:rPr sz="1450" spc="70" dirty="0">
                <a:solidFill>
                  <a:srgbClr val="57585B"/>
                </a:solidFill>
                <a:latin typeface="Open Sans"/>
                <a:cs typeface="Open Sans"/>
              </a:rPr>
              <a:t> </a:t>
            </a:r>
            <a:r>
              <a:rPr sz="1450" dirty="0">
                <a:solidFill>
                  <a:srgbClr val="57585B"/>
                </a:solidFill>
                <a:latin typeface="Open Sans"/>
                <a:cs typeface="Open Sans"/>
              </a:rPr>
              <a:t>move</a:t>
            </a:r>
            <a:r>
              <a:rPr sz="1450" spc="70" dirty="0">
                <a:solidFill>
                  <a:srgbClr val="57585B"/>
                </a:solidFill>
                <a:latin typeface="Open Sans"/>
                <a:cs typeface="Open Sans"/>
              </a:rPr>
              <a:t> </a:t>
            </a:r>
            <a:r>
              <a:rPr sz="1450" dirty="0">
                <a:solidFill>
                  <a:srgbClr val="57585B"/>
                </a:solidFill>
                <a:latin typeface="Open Sans"/>
                <a:cs typeface="Open Sans"/>
              </a:rPr>
              <a:t>that</a:t>
            </a:r>
            <a:r>
              <a:rPr sz="1450" spc="75" dirty="0">
                <a:solidFill>
                  <a:srgbClr val="57585B"/>
                </a:solidFill>
                <a:latin typeface="Open Sans"/>
                <a:cs typeface="Open Sans"/>
              </a:rPr>
              <a:t> </a:t>
            </a:r>
            <a:r>
              <a:rPr sz="1450" dirty="0">
                <a:solidFill>
                  <a:srgbClr val="57585B"/>
                </a:solidFill>
                <a:latin typeface="Open Sans"/>
                <a:cs typeface="Open Sans"/>
              </a:rPr>
              <a:t>much</a:t>
            </a:r>
            <a:r>
              <a:rPr sz="1450" spc="70" dirty="0">
                <a:solidFill>
                  <a:srgbClr val="57585B"/>
                </a:solidFill>
                <a:latin typeface="Open Sans"/>
                <a:cs typeface="Open Sans"/>
              </a:rPr>
              <a:t> </a:t>
            </a:r>
            <a:r>
              <a:rPr sz="1450" dirty="0">
                <a:solidFill>
                  <a:srgbClr val="57585B"/>
                </a:solidFill>
                <a:latin typeface="Open Sans"/>
                <a:cs typeface="Open Sans"/>
              </a:rPr>
              <a:t>money,</a:t>
            </a:r>
            <a:r>
              <a:rPr sz="1450" spc="70" dirty="0">
                <a:solidFill>
                  <a:srgbClr val="57585B"/>
                </a:solidFill>
                <a:latin typeface="Open Sans"/>
                <a:cs typeface="Open Sans"/>
              </a:rPr>
              <a:t> </a:t>
            </a:r>
            <a:r>
              <a:rPr sz="1450" dirty="0">
                <a:solidFill>
                  <a:srgbClr val="57585B"/>
                </a:solidFill>
                <a:latin typeface="Open Sans"/>
                <a:cs typeface="Open Sans"/>
              </a:rPr>
              <a:t>at</a:t>
            </a:r>
            <a:r>
              <a:rPr sz="1450" spc="75" dirty="0">
                <a:solidFill>
                  <a:srgbClr val="57585B"/>
                </a:solidFill>
                <a:latin typeface="Open Sans"/>
                <a:cs typeface="Open Sans"/>
              </a:rPr>
              <a:t> </a:t>
            </a:r>
            <a:r>
              <a:rPr lang="en-US" sz="1450" dirty="0">
                <a:solidFill>
                  <a:srgbClr val="57585B"/>
                </a:solidFill>
                <a:latin typeface="Open Sans"/>
                <a:cs typeface="Open Sans"/>
              </a:rPr>
              <a:t>such a</a:t>
            </a:r>
            <a:r>
              <a:rPr sz="1450" spc="70" dirty="0">
                <a:solidFill>
                  <a:srgbClr val="57585B"/>
                </a:solidFill>
                <a:latin typeface="Open Sans"/>
                <a:cs typeface="Open Sans"/>
              </a:rPr>
              <a:t> </a:t>
            </a:r>
            <a:r>
              <a:rPr sz="1450" dirty="0">
                <a:solidFill>
                  <a:srgbClr val="57585B"/>
                </a:solidFill>
                <a:latin typeface="Open Sans"/>
                <a:cs typeface="Open Sans"/>
              </a:rPr>
              <a:t>low</a:t>
            </a:r>
            <a:r>
              <a:rPr sz="1450" spc="70" dirty="0">
                <a:solidFill>
                  <a:srgbClr val="57585B"/>
                </a:solidFill>
                <a:latin typeface="Open Sans"/>
                <a:cs typeface="Open Sans"/>
              </a:rPr>
              <a:t> </a:t>
            </a:r>
            <a:r>
              <a:rPr sz="1450" dirty="0">
                <a:solidFill>
                  <a:srgbClr val="57585B"/>
                </a:solidFill>
                <a:latin typeface="Open Sans"/>
                <a:cs typeface="Open Sans"/>
              </a:rPr>
              <a:t>cost,</a:t>
            </a:r>
            <a:r>
              <a:rPr sz="1450" spc="70" dirty="0">
                <a:solidFill>
                  <a:srgbClr val="57585B"/>
                </a:solidFill>
                <a:latin typeface="Open Sans"/>
                <a:cs typeface="Open Sans"/>
              </a:rPr>
              <a:t> </a:t>
            </a:r>
            <a:r>
              <a:rPr sz="1450" spc="-25" dirty="0">
                <a:solidFill>
                  <a:srgbClr val="57585B"/>
                </a:solidFill>
                <a:latin typeface="Open Sans"/>
                <a:cs typeface="Open Sans"/>
              </a:rPr>
              <a:t>so </a:t>
            </a:r>
            <a:r>
              <a:rPr sz="1450" dirty="0">
                <a:solidFill>
                  <a:srgbClr val="57585B"/>
                </a:solidFill>
                <a:latin typeface="Open Sans"/>
                <a:cs typeface="Open Sans"/>
              </a:rPr>
              <a:t>quickly,</a:t>
            </a:r>
            <a:r>
              <a:rPr sz="1450" spc="70" dirty="0">
                <a:solidFill>
                  <a:srgbClr val="57585B"/>
                </a:solidFill>
                <a:latin typeface="Open Sans"/>
                <a:cs typeface="Open Sans"/>
              </a:rPr>
              <a:t> </a:t>
            </a:r>
            <a:r>
              <a:rPr sz="1450" dirty="0">
                <a:solidFill>
                  <a:srgbClr val="57585B"/>
                </a:solidFill>
                <a:latin typeface="Open Sans"/>
                <a:cs typeface="Open Sans"/>
              </a:rPr>
              <a:t>and</a:t>
            </a:r>
            <a:r>
              <a:rPr sz="1450" spc="75" dirty="0">
                <a:solidFill>
                  <a:srgbClr val="57585B"/>
                </a:solidFill>
                <a:latin typeface="Open Sans"/>
                <a:cs typeface="Open Sans"/>
              </a:rPr>
              <a:t> </a:t>
            </a:r>
            <a:r>
              <a:rPr sz="1450" dirty="0">
                <a:solidFill>
                  <a:srgbClr val="57585B"/>
                </a:solidFill>
                <a:latin typeface="Open Sans"/>
                <a:cs typeface="Open Sans"/>
              </a:rPr>
              <a:t>all</a:t>
            </a:r>
            <a:r>
              <a:rPr sz="1450" spc="75" dirty="0">
                <a:solidFill>
                  <a:srgbClr val="57585B"/>
                </a:solidFill>
                <a:latin typeface="Open Sans"/>
                <a:cs typeface="Open Sans"/>
              </a:rPr>
              <a:t> </a:t>
            </a:r>
            <a:r>
              <a:rPr sz="1450" dirty="0">
                <a:solidFill>
                  <a:srgbClr val="57585B"/>
                </a:solidFill>
                <a:latin typeface="Open Sans"/>
                <a:cs typeface="Open Sans"/>
              </a:rPr>
              <a:t>on</a:t>
            </a:r>
            <a:r>
              <a:rPr sz="1450" spc="75" dirty="0">
                <a:solidFill>
                  <a:srgbClr val="57585B"/>
                </a:solidFill>
                <a:latin typeface="Open Sans"/>
                <a:cs typeface="Open Sans"/>
              </a:rPr>
              <a:t> </a:t>
            </a:r>
            <a:r>
              <a:rPr sz="1450" dirty="0">
                <a:solidFill>
                  <a:srgbClr val="57585B"/>
                </a:solidFill>
                <a:latin typeface="Open Sans"/>
                <a:cs typeface="Open Sans"/>
              </a:rPr>
              <a:t>its</a:t>
            </a:r>
            <a:r>
              <a:rPr sz="1450" spc="75" dirty="0">
                <a:solidFill>
                  <a:srgbClr val="57585B"/>
                </a:solidFill>
                <a:latin typeface="Open Sans"/>
                <a:cs typeface="Open Sans"/>
              </a:rPr>
              <a:t> </a:t>
            </a:r>
            <a:r>
              <a:rPr sz="1450" dirty="0">
                <a:solidFill>
                  <a:srgbClr val="57585B"/>
                </a:solidFill>
                <a:latin typeface="Open Sans"/>
                <a:cs typeface="Open Sans"/>
              </a:rPr>
              <a:t>own.</a:t>
            </a:r>
            <a:r>
              <a:rPr sz="1450" spc="75" dirty="0">
                <a:solidFill>
                  <a:srgbClr val="57585B"/>
                </a:solidFill>
                <a:latin typeface="Open Sans"/>
                <a:cs typeface="Open Sans"/>
              </a:rPr>
              <a:t> </a:t>
            </a:r>
            <a:r>
              <a:rPr sz="1450" dirty="0">
                <a:solidFill>
                  <a:srgbClr val="57585B"/>
                </a:solidFill>
                <a:latin typeface="Open Sans"/>
                <a:cs typeface="Open Sans"/>
              </a:rPr>
              <a:t>This</a:t>
            </a:r>
            <a:r>
              <a:rPr sz="1450" spc="70" dirty="0">
                <a:solidFill>
                  <a:srgbClr val="57585B"/>
                </a:solidFill>
                <a:latin typeface="Open Sans"/>
                <a:cs typeface="Open Sans"/>
              </a:rPr>
              <a:t> </a:t>
            </a:r>
            <a:r>
              <a:rPr sz="1450" dirty="0">
                <a:solidFill>
                  <a:srgbClr val="57585B"/>
                </a:solidFill>
                <a:latin typeface="Open Sans"/>
                <a:cs typeface="Open Sans"/>
              </a:rPr>
              <a:t>is</a:t>
            </a:r>
            <a:r>
              <a:rPr sz="1450" spc="75" dirty="0">
                <a:solidFill>
                  <a:srgbClr val="57585B"/>
                </a:solidFill>
                <a:latin typeface="Open Sans"/>
                <a:cs typeface="Open Sans"/>
              </a:rPr>
              <a:t> </a:t>
            </a:r>
            <a:r>
              <a:rPr sz="1450" dirty="0">
                <a:solidFill>
                  <a:srgbClr val="57585B"/>
                </a:solidFill>
                <a:latin typeface="Open Sans"/>
                <a:cs typeface="Open Sans"/>
              </a:rPr>
              <a:t>what</a:t>
            </a:r>
            <a:r>
              <a:rPr sz="1450" spc="75" dirty="0">
                <a:solidFill>
                  <a:srgbClr val="57585B"/>
                </a:solidFill>
                <a:latin typeface="Open Sans"/>
                <a:cs typeface="Open Sans"/>
              </a:rPr>
              <a:t> </a:t>
            </a:r>
            <a:r>
              <a:rPr sz="1450" dirty="0">
                <a:solidFill>
                  <a:srgbClr val="57585B"/>
                </a:solidFill>
                <a:latin typeface="Open Sans"/>
                <a:cs typeface="Open Sans"/>
              </a:rPr>
              <a:t>makes</a:t>
            </a:r>
            <a:r>
              <a:rPr sz="1450" spc="75" dirty="0">
                <a:solidFill>
                  <a:srgbClr val="57585B"/>
                </a:solidFill>
                <a:latin typeface="Open Sans"/>
                <a:cs typeface="Open Sans"/>
              </a:rPr>
              <a:t> </a:t>
            </a:r>
            <a:r>
              <a:rPr sz="1450" dirty="0">
                <a:solidFill>
                  <a:srgbClr val="57585B"/>
                </a:solidFill>
                <a:latin typeface="Open Sans"/>
                <a:cs typeface="Open Sans"/>
              </a:rPr>
              <a:t>Bitcoin</a:t>
            </a:r>
            <a:r>
              <a:rPr sz="1450" spc="75" dirty="0">
                <a:solidFill>
                  <a:srgbClr val="57585B"/>
                </a:solidFill>
                <a:latin typeface="Open Sans"/>
                <a:cs typeface="Open Sans"/>
              </a:rPr>
              <a:t> </a:t>
            </a:r>
            <a:r>
              <a:rPr sz="1450" dirty="0">
                <a:solidFill>
                  <a:srgbClr val="57585B"/>
                </a:solidFill>
                <a:latin typeface="Open Sans"/>
                <a:cs typeface="Open Sans"/>
              </a:rPr>
              <a:t>the</a:t>
            </a:r>
            <a:r>
              <a:rPr sz="1450" spc="75" dirty="0">
                <a:solidFill>
                  <a:srgbClr val="57585B"/>
                </a:solidFill>
                <a:latin typeface="Open Sans"/>
                <a:cs typeface="Open Sans"/>
              </a:rPr>
              <a:t> </a:t>
            </a:r>
            <a:r>
              <a:rPr sz="1450" dirty="0">
                <a:solidFill>
                  <a:srgbClr val="57585B"/>
                </a:solidFill>
                <a:latin typeface="Open Sans"/>
                <a:cs typeface="Open Sans"/>
              </a:rPr>
              <a:t>most</a:t>
            </a:r>
            <a:r>
              <a:rPr sz="1450" spc="70" dirty="0">
                <a:solidFill>
                  <a:srgbClr val="57585B"/>
                </a:solidFill>
                <a:latin typeface="Open Sans"/>
                <a:cs typeface="Open Sans"/>
              </a:rPr>
              <a:t> </a:t>
            </a:r>
            <a:r>
              <a:rPr sz="1450" dirty="0">
                <a:solidFill>
                  <a:srgbClr val="57585B"/>
                </a:solidFill>
                <a:latin typeface="Open Sans"/>
                <a:cs typeface="Open Sans"/>
              </a:rPr>
              <a:t>easily</a:t>
            </a:r>
            <a:r>
              <a:rPr sz="1450" spc="75" dirty="0">
                <a:solidFill>
                  <a:srgbClr val="57585B"/>
                </a:solidFill>
                <a:latin typeface="Open Sans"/>
                <a:cs typeface="Open Sans"/>
              </a:rPr>
              <a:t> </a:t>
            </a:r>
            <a:r>
              <a:rPr sz="1450" dirty="0">
                <a:solidFill>
                  <a:srgbClr val="57585B"/>
                </a:solidFill>
                <a:latin typeface="Open Sans"/>
                <a:cs typeface="Open Sans"/>
              </a:rPr>
              <a:t>movable</a:t>
            </a:r>
            <a:r>
              <a:rPr sz="1450" spc="75" dirty="0">
                <a:solidFill>
                  <a:srgbClr val="57585B"/>
                </a:solidFill>
                <a:latin typeface="Open Sans"/>
                <a:cs typeface="Open Sans"/>
              </a:rPr>
              <a:t> </a:t>
            </a:r>
            <a:r>
              <a:rPr sz="1450" dirty="0">
                <a:solidFill>
                  <a:srgbClr val="57585B"/>
                </a:solidFill>
                <a:latin typeface="Open Sans"/>
                <a:cs typeface="Open Sans"/>
              </a:rPr>
              <a:t>form</a:t>
            </a:r>
            <a:r>
              <a:rPr sz="1450" spc="75" dirty="0">
                <a:solidFill>
                  <a:srgbClr val="57585B"/>
                </a:solidFill>
                <a:latin typeface="Open Sans"/>
                <a:cs typeface="Open Sans"/>
              </a:rPr>
              <a:t> </a:t>
            </a:r>
            <a:r>
              <a:rPr sz="1450" spc="-25" dirty="0">
                <a:solidFill>
                  <a:srgbClr val="57585B"/>
                </a:solidFill>
                <a:latin typeface="Open Sans"/>
                <a:cs typeface="Open Sans"/>
              </a:rPr>
              <a:t>of </a:t>
            </a:r>
            <a:r>
              <a:rPr sz="1450" dirty="0">
                <a:solidFill>
                  <a:srgbClr val="57585B"/>
                </a:solidFill>
                <a:latin typeface="Open Sans"/>
                <a:cs typeface="Open Sans"/>
              </a:rPr>
              <a:t>money</a:t>
            </a:r>
            <a:r>
              <a:rPr sz="1450" spc="60" dirty="0">
                <a:solidFill>
                  <a:srgbClr val="57585B"/>
                </a:solidFill>
                <a:latin typeface="Open Sans"/>
                <a:cs typeface="Open Sans"/>
              </a:rPr>
              <a:t> </a:t>
            </a:r>
            <a:r>
              <a:rPr sz="1450" dirty="0">
                <a:solidFill>
                  <a:srgbClr val="57585B"/>
                </a:solidFill>
                <a:latin typeface="Open Sans"/>
                <a:cs typeface="Open Sans"/>
              </a:rPr>
              <a:t>in</a:t>
            </a:r>
            <a:r>
              <a:rPr sz="1450" spc="65" dirty="0">
                <a:solidFill>
                  <a:srgbClr val="57585B"/>
                </a:solidFill>
                <a:latin typeface="Open Sans"/>
                <a:cs typeface="Open Sans"/>
              </a:rPr>
              <a:t> </a:t>
            </a:r>
            <a:r>
              <a:rPr sz="1450" dirty="0">
                <a:solidFill>
                  <a:srgbClr val="57585B"/>
                </a:solidFill>
                <a:latin typeface="Open Sans"/>
                <a:cs typeface="Open Sans"/>
              </a:rPr>
              <a:t>the</a:t>
            </a:r>
            <a:r>
              <a:rPr sz="1450" spc="65" dirty="0">
                <a:solidFill>
                  <a:srgbClr val="57585B"/>
                </a:solidFill>
                <a:latin typeface="Open Sans"/>
                <a:cs typeface="Open Sans"/>
              </a:rPr>
              <a:t> </a:t>
            </a:r>
            <a:r>
              <a:rPr sz="1450" spc="-10" dirty="0">
                <a:solidFill>
                  <a:srgbClr val="57585B"/>
                </a:solidFill>
                <a:latin typeface="Open Sans"/>
                <a:cs typeface="Open Sans"/>
              </a:rPr>
              <a:t>world.</a:t>
            </a:r>
            <a:endParaRPr sz="1450" dirty="0">
              <a:latin typeface="Open Sans"/>
              <a:cs typeface="Open Sans"/>
            </a:endParaRPr>
          </a:p>
        </p:txBody>
      </p:sp>
      <p:pic>
        <p:nvPicPr>
          <p:cNvPr id="17" name="object 17"/>
          <p:cNvPicPr/>
          <p:nvPr/>
        </p:nvPicPr>
        <p:blipFill>
          <a:blip r:embed="rId8" cstate="print"/>
          <a:stretch>
            <a:fillRect/>
          </a:stretch>
        </p:blipFill>
        <p:spPr>
          <a:xfrm>
            <a:off x="10523940" y="3615157"/>
            <a:ext cx="8262083" cy="1300756"/>
          </a:xfrm>
          <a:prstGeom prst="rect">
            <a:avLst/>
          </a:prstGeom>
        </p:spPr>
      </p:pic>
      <p:sp>
        <p:nvSpPr>
          <p:cNvPr id="18" name="object 18"/>
          <p:cNvSpPr txBox="1"/>
          <p:nvPr/>
        </p:nvSpPr>
        <p:spPr>
          <a:xfrm>
            <a:off x="10729784" y="3777858"/>
            <a:ext cx="7830820" cy="933450"/>
          </a:xfrm>
          <a:prstGeom prst="rect">
            <a:avLst/>
          </a:prstGeom>
        </p:spPr>
        <p:txBody>
          <a:bodyPr vert="horz" wrap="square" lIns="0" tIns="11430" rIns="0" bIns="0" rtlCol="0">
            <a:spAutoFit/>
          </a:bodyPr>
          <a:lstStyle/>
          <a:p>
            <a:pPr marL="12700" marR="5080">
              <a:lnSpc>
                <a:spcPct val="102699"/>
              </a:lnSpc>
              <a:spcBef>
                <a:spcPts val="90"/>
              </a:spcBef>
            </a:pPr>
            <a:r>
              <a:rPr sz="1450" b="1" spc="50" dirty="0">
                <a:solidFill>
                  <a:srgbClr val="241B54"/>
                </a:solidFill>
                <a:latin typeface="Open Sans"/>
                <a:cs typeface="Open Sans"/>
              </a:rPr>
              <a:t>Divisibility</a:t>
            </a:r>
            <a:r>
              <a:rPr sz="1450" b="1" spc="70" dirty="0">
                <a:solidFill>
                  <a:srgbClr val="241B54"/>
                </a:solidFill>
                <a:latin typeface="Open Sans"/>
                <a:cs typeface="Open Sans"/>
              </a:rPr>
              <a:t> </a:t>
            </a:r>
            <a:r>
              <a:rPr sz="1450" b="1" dirty="0">
                <a:solidFill>
                  <a:srgbClr val="241B54"/>
                </a:solidFill>
                <a:latin typeface="Open Sans"/>
                <a:cs typeface="Open Sans"/>
              </a:rPr>
              <a:t>-</a:t>
            </a:r>
            <a:r>
              <a:rPr sz="1450" b="1" spc="70" dirty="0">
                <a:solidFill>
                  <a:srgbClr val="241B54"/>
                </a:solidFill>
                <a:latin typeface="Open Sans"/>
                <a:cs typeface="Open Sans"/>
              </a:rPr>
              <a:t> </a:t>
            </a:r>
            <a:r>
              <a:rPr sz="1450" dirty="0">
                <a:solidFill>
                  <a:srgbClr val="57585B"/>
                </a:solidFill>
                <a:latin typeface="Open Sans"/>
                <a:cs typeface="Open Sans"/>
              </a:rPr>
              <a:t>For</a:t>
            </a:r>
            <a:r>
              <a:rPr sz="1450" spc="75" dirty="0">
                <a:solidFill>
                  <a:srgbClr val="57585B"/>
                </a:solidFill>
                <a:latin typeface="Open Sans"/>
                <a:cs typeface="Open Sans"/>
              </a:rPr>
              <a:t> </a:t>
            </a:r>
            <a:r>
              <a:rPr sz="1450" dirty="0">
                <a:solidFill>
                  <a:srgbClr val="57585B"/>
                </a:solidFill>
                <a:latin typeface="Open Sans"/>
                <a:cs typeface="Open Sans"/>
              </a:rPr>
              <a:t>comparison,</a:t>
            </a:r>
            <a:r>
              <a:rPr sz="1450" spc="70" dirty="0">
                <a:solidFill>
                  <a:srgbClr val="57585B"/>
                </a:solidFill>
                <a:latin typeface="Open Sans"/>
                <a:cs typeface="Open Sans"/>
              </a:rPr>
              <a:t> </a:t>
            </a:r>
            <a:r>
              <a:rPr sz="1450" dirty="0">
                <a:solidFill>
                  <a:srgbClr val="57585B"/>
                </a:solidFill>
                <a:latin typeface="Open Sans"/>
                <a:cs typeface="Open Sans"/>
              </a:rPr>
              <a:t>the</a:t>
            </a:r>
            <a:r>
              <a:rPr sz="1450" spc="75" dirty="0">
                <a:solidFill>
                  <a:srgbClr val="57585B"/>
                </a:solidFill>
                <a:latin typeface="Open Sans"/>
                <a:cs typeface="Open Sans"/>
              </a:rPr>
              <a:t> </a:t>
            </a:r>
            <a:r>
              <a:rPr sz="1450" dirty="0">
                <a:solidFill>
                  <a:srgbClr val="57585B"/>
                </a:solidFill>
                <a:latin typeface="Open Sans"/>
                <a:cs typeface="Open Sans"/>
              </a:rPr>
              <a:t>ﬁat</a:t>
            </a:r>
            <a:r>
              <a:rPr sz="1450" spc="70" dirty="0">
                <a:solidFill>
                  <a:srgbClr val="57585B"/>
                </a:solidFill>
                <a:latin typeface="Open Sans"/>
                <a:cs typeface="Open Sans"/>
              </a:rPr>
              <a:t> </a:t>
            </a:r>
            <a:r>
              <a:rPr sz="1450" dirty="0">
                <a:solidFill>
                  <a:srgbClr val="57585B"/>
                </a:solidFill>
                <a:latin typeface="Open Sans"/>
                <a:cs typeface="Open Sans"/>
              </a:rPr>
              <a:t>currency</a:t>
            </a:r>
            <a:r>
              <a:rPr sz="1450" spc="75" dirty="0">
                <a:solidFill>
                  <a:srgbClr val="57585B"/>
                </a:solidFill>
                <a:latin typeface="Open Sans"/>
                <a:cs typeface="Open Sans"/>
              </a:rPr>
              <a:t> </a:t>
            </a:r>
            <a:r>
              <a:rPr sz="1450" dirty="0">
                <a:solidFill>
                  <a:srgbClr val="57585B"/>
                </a:solidFill>
                <a:latin typeface="Open Sans"/>
                <a:cs typeface="Open Sans"/>
              </a:rPr>
              <a:t>USD</a:t>
            </a:r>
            <a:r>
              <a:rPr sz="1450" spc="70" dirty="0">
                <a:solidFill>
                  <a:srgbClr val="57585B"/>
                </a:solidFill>
                <a:latin typeface="Open Sans"/>
                <a:cs typeface="Open Sans"/>
              </a:rPr>
              <a:t> </a:t>
            </a:r>
            <a:r>
              <a:rPr sz="1450" dirty="0">
                <a:solidFill>
                  <a:srgbClr val="57585B"/>
                </a:solidFill>
                <a:latin typeface="Open Sans"/>
                <a:cs typeface="Open Sans"/>
              </a:rPr>
              <a:t>can</a:t>
            </a:r>
            <a:r>
              <a:rPr sz="1450" spc="70" dirty="0">
                <a:solidFill>
                  <a:srgbClr val="57585B"/>
                </a:solidFill>
                <a:latin typeface="Open Sans"/>
                <a:cs typeface="Open Sans"/>
              </a:rPr>
              <a:t> </a:t>
            </a:r>
            <a:r>
              <a:rPr sz="1450" dirty="0">
                <a:solidFill>
                  <a:srgbClr val="57585B"/>
                </a:solidFill>
                <a:latin typeface="Open Sans"/>
                <a:cs typeface="Open Sans"/>
              </a:rPr>
              <a:t>be</a:t>
            </a:r>
            <a:r>
              <a:rPr sz="1450" spc="75" dirty="0">
                <a:solidFill>
                  <a:srgbClr val="57585B"/>
                </a:solidFill>
                <a:latin typeface="Open Sans"/>
                <a:cs typeface="Open Sans"/>
              </a:rPr>
              <a:t> </a:t>
            </a:r>
            <a:r>
              <a:rPr sz="1450" dirty="0">
                <a:solidFill>
                  <a:srgbClr val="57585B"/>
                </a:solidFill>
                <a:latin typeface="Open Sans"/>
                <a:cs typeface="Open Sans"/>
              </a:rPr>
              <a:t>divided</a:t>
            </a:r>
            <a:r>
              <a:rPr sz="1450" spc="70" dirty="0">
                <a:solidFill>
                  <a:srgbClr val="57585B"/>
                </a:solidFill>
                <a:latin typeface="Open Sans"/>
                <a:cs typeface="Open Sans"/>
              </a:rPr>
              <a:t> </a:t>
            </a:r>
            <a:r>
              <a:rPr sz="1450" dirty="0">
                <a:solidFill>
                  <a:srgbClr val="57585B"/>
                </a:solidFill>
                <a:latin typeface="Open Sans"/>
                <a:cs typeface="Open Sans"/>
              </a:rPr>
              <a:t>to</a:t>
            </a:r>
            <a:r>
              <a:rPr sz="1450" spc="75" dirty="0">
                <a:solidFill>
                  <a:srgbClr val="57585B"/>
                </a:solidFill>
                <a:latin typeface="Open Sans"/>
                <a:cs typeface="Open Sans"/>
              </a:rPr>
              <a:t> </a:t>
            </a:r>
            <a:r>
              <a:rPr sz="1450" dirty="0">
                <a:solidFill>
                  <a:srgbClr val="57585B"/>
                </a:solidFill>
                <a:latin typeface="Open Sans"/>
                <a:cs typeface="Open Sans"/>
              </a:rPr>
              <a:t>the</a:t>
            </a:r>
            <a:r>
              <a:rPr sz="1450" spc="70" dirty="0">
                <a:solidFill>
                  <a:srgbClr val="57585B"/>
                </a:solidFill>
                <a:latin typeface="Open Sans"/>
                <a:cs typeface="Open Sans"/>
              </a:rPr>
              <a:t> </a:t>
            </a:r>
            <a:r>
              <a:rPr sz="1450" dirty="0">
                <a:solidFill>
                  <a:srgbClr val="57585B"/>
                </a:solidFill>
                <a:latin typeface="Open Sans"/>
                <a:cs typeface="Open Sans"/>
              </a:rPr>
              <a:t>cent</a:t>
            </a:r>
            <a:r>
              <a:rPr sz="1450" spc="75" dirty="0">
                <a:solidFill>
                  <a:srgbClr val="57585B"/>
                </a:solidFill>
                <a:latin typeface="Open Sans"/>
                <a:cs typeface="Open Sans"/>
              </a:rPr>
              <a:t> </a:t>
            </a:r>
            <a:r>
              <a:rPr sz="1450" spc="-10" dirty="0">
                <a:solidFill>
                  <a:srgbClr val="57585B"/>
                </a:solidFill>
                <a:latin typeface="Open Sans"/>
                <a:cs typeface="Open Sans"/>
              </a:rPr>
              <a:t>(.01). </a:t>
            </a:r>
            <a:r>
              <a:rPr sz="1450" dirty="0">
                <a:solidFill>
                  <a:srgbClr val="57585B"/>
                </a:solidFill>
                <a:latin typeface="Open Sans"/>
                <a:cs typeface="Open Sans"/>
              </a:rPr>
              <a:t>Bitcoin</a:t>
            </a:r>
            <a:r>
              <a:rPr sz="1450" spc="80" dirty="0">
                <a:solidFill>
                  <a:srgbClr val="57585B"/>
                </a:solidFill>
                <a:latin typeface="Open Sans"/>
                <a:cs typeface="Open Sans"/>
              </a:rPr>
              <a:t> </a:t>
            </a:r>
            <a:r>
              <a:rPr sz="1450" dirty="0">
                <a:solidFill>
                  <a:srgbClr val="57585B"/>
                </a:solidFill>
                <a:latin typeface="Open Sans"/>
                <a:cs typeface="Open Sans"/>
              </a:rPr>
              <a:t>can</a:t>
            </a:r>
            <a:r>
              <a:rPr sz="1450" spc="85" dirty="0">
                <a:solidFill>
                  <a:srgbClr val="57585B"/>
                </a:solidFill>
                <a:latin typeface="Open Sans"/>
                <a:cs typeface="Open Sans"/>
              </a:rPr>
              <a:t> </a:t>
            </a:r>
            <a:r>
              <a:rPr sz="1450" dirty="0">
                <a:solidFill>
                  <a:srgbClr val="57585B"/>
                </a:solidFill>
                <a:latin typeface="Open Sans"/>
                <a:cs typeface="Open Sans"/>
              </a:rPr>
              <a:t>be</a:t>
            </a:r>
            <a:r>
              <a:rPr sz="1450" spc="80" dirty="0">
                <a:solidFill>
                  <a:srgbClr val="57585B"/>
                </a:solidFill>
                <a:latin typeface="Open Sans"/>
                <a:cs typeface="Open Sans"/>
              </a:rPr>
              <a:t> </a:t>
            </a:r>
            <a:r>
              <a:rPr sz="1450" dirty="0">
                <a:solidFill>
                  <a:srgbClr val="57585B"/>
                </a:solidFill>
                <a:latin typeface="Open Sans"/>
                <a:cs typeface="Open Sans"/>
              </a:rPr>
              <a:t>divided</a:t>
            </a:r>
            <a:r>
              <a:rPr sz="1450" spc="85" dirty="0">
                <a:solidFill>
                  <a:srgbClr val="57585B"/>
                </a:solidFill>
                <a:latin typeface="Open Sans"/>
                <a:cs typeface="Open Sans"/>
              </a:rPr>
              <a:t> </a:t>
            </a:r>
            <a:r>
              <a:rPr sz="1450" dirty="0">
                <a:solidFill>
                  <a:srgbClr val="57585B"/>
                </a:solidFill>
                <a:latin typeface="Open Sans"/>
                <a:cs typeface="Open Sans"/>
              </a:rPr>
              <a:t>into</a:t>
            </a:r>
            <a:r>
              <a:rPr sz="1450" spc="85" dirty="0">
                <a:solidFill>
                  <a:srgbClr val="57585B"/>
                </a:solidFill>
                <a:latin typeface="Open Sans"/>
                <a:cs typeface="Open Sans"/>
              </a:rPr>
              <a:t> </a:t>
            </a:r>
            <a:r>
              <a:rPr sz="1450" dirty="0">
                <a:solidFill>
                  <a:srgbClr val="57585B"/>
                </a:solidFill>
                <a:latin typeface="Open Sans"/>
                <a:cs typeface="Open Sans"/>
              </a:rPr>
              <a:t>what</a:t>
            </a:r>
            <a:r>
              <a:rPr sz="1450" spc="80" dirty="0">
                <a:solidFill>
                  <a:srgbClr val="57585B"/>
                </a:solidFill>
                <a:latin typeface="Open Sans"/>
                <a:cs typeface="Open Sans"/>
              </a:rPr>
              <a:t> </a:t>
            </a:r>
            <a:r>
              <a:rPr sz="1450" dirty="0">
                <a:solidFill>
                  <a:srgbClr val="57585B"/>
                </a:solidFill>
                <a:latin typeface="Open Sans"/>
                <a:cs typeface="Open Sans"/>
              </a:rPr>
              <a:t>is</a:t>
            </a:r>
            <a:r>
              <a:rPr sz="1450" spc="85" dirty="0">
                <a:solidFill>
                  <a:srgbClr val="57585B"/>
                </a:solidFill>
                <a:latin typeface="Open Sans"/>
                <a:cs typeface="Open Sans"/>
              </a:rPr>
              <a:t> </a:t>
            </a:r>
            <a:r>
              <a:rPr sz="1450" dirty="0">
                <a:solidFill>
                  <a:srgbClr val="57585B"/>
                </a:solidFill>
                <a:latin typeface="Open Sans"/>
                <a:cs typeface="Open Sans"/>
              </a:rPr>
              <a:t>known</a:t>
            </a:r>
            <a:r>
              <a:rPr sz="1450" spc="80" dirty="0">
                <a:solidFill>
                  <a:srgbClr val="57585B"/>
                </a:solidFill>
                <a:latin typeface="Open Sans"/>
                <a:cs typeface="Open Sans"/>
              </a:rPr>
              <a:t> </a:t>
            </a:r>
            <a:r>
              <a:rPr sz="1450" dirty="0">
                <a:solidFill>
                  <a:srgbClr val="57585B"/>
                </a:solidFill>
                <a:latin typeface="Open Sans"/>
                <a:cs typeface="Open Sans"/>
              </a:rPr>
              <a:t>as</a:t>
            </a:r>
            <a:r>
              <a:rPr sz="1450" spc="85" dirty="0">
                <a:solidFill>
                  <a:srgbClr val="57585B"/>
                </a:solidFill>
                <a:latin typeface="Open Sans"/>
                <a:cs typeface="Open Sans"/>
              </a:rPr>
              <a:t> </a:t>
            </a:r>
            <a:r>
              <a:rPr sz="1450" dirty="0">
                <a:solidFill>
                  <a:srgbClr val="57585B"/>
                </a:solidFill>
                <a:latin typeface="Open Sans"/>
                <a:cs typeface="Open Sans"/>
              </a:rPr>
              <a:t>a</a:t>
            </a:r>
            <a:r>
              <a:rPr sz="1450" spc="80" dirty="0">
                <a:solidFill>
                  <a:srgbClr val="57585B"/>
                </a:solidFill>
                <a:latin typeface="Open Sans"/>
                <a:cs typeface="Open Sans"/>
              </a:rPr>
              <a:t> </a:t>
            </a:r>
            <a:r>
              <a:rPr sz="1450" dirty="0">
                <a:solidFill>
                  <a:srgbClr val="57585B"/>
                </a:solidFill>
                <a:latin typeface="Open Sans"/>
                <a:cs typeface="Open Sans"/>
              </a:rPr>
              <a:t>satoshi</a:t>
            </a:r>
            <a:r>
              <a:rPr sz="1450" spc="85" dirty="0">
                <a:solidFill>
                  <a:srgbClr val="57585B"/>
                </a:solidFill>
                <a:latin typeface="Open Sans"/>
                <a:cs typeface="Open Sans"/>
              </a:rPr>
              <a:t> </a:t>
            </a:r>
            <a:r>
              <a:rPr sz="1450" dirty="0">
                <a:solidFill>
                  <a:srgbClr val="57585B"/>
                </a:solidFill>
                <a:latin typeface="Open Sans"/>
                <a:cs typeface="Open Sans"/>
              </a:rPr>
              <a:t>or</a:t>
            </a:r>
            <a:r>
              <a:rPr sz="1450" spc="85" dirty="0">
                <a:solidFill>
                  <a:srgbClr val="57585B"/>
                </a:solidFill>
                <a:latin typeface="Open Sans"/>
                <a:cs typeface="Open Sans"/>
              </a:rPr>
              <a:t> </a:t>
            </a:r>
            <a:r>
              <a:rPr sz="1450" dirty="0">
                <a:solidFill>
                  <a:srgbClr val="57585B"/>
                </a:solidFill>
                <a:latin typeface="Open Sans"/>
                <a:cs typeface="Open Sans"/>
              </a:rPr>
              <a:t>sat</a:t>
            </a:r>
            <a:r>
              <a:rPr sz="1450" spc="80" dirty="0">
                <a:solidFill>
                  <a:srgbClr val="57585B"/>
                </a:solidFill>
                <a:latin typeface="Open Sans"/>
                <a:cs typeface="Open Sans"/>
              </a:rPr>
              <a:t> </a:t>
            </a:r>
            <a:r>
              <a:rPr sz="1450" dirty="0">
                <a:solidFill>
                  <a:srgbClr val="57585B"/>
                </a:solidFill>
                <a:latin typeface="Open Sans"/>
                <a:cs typeface="Open Sans"/>
              </a:rPr>
              <a:t>(.00000001).</a:t>
            </a:r>
            <a:r>
              <a:rPr sz="1450" spc="85" dirty="0">
                <a:solidFill>
                  <a:srgbClr val="57585B"/>
                </a:solidFill>
                <a:latin typeface="Open Sans"/>
                <a:cs typeface="Open Sans"/>
              </a:rPr>
              <a:t> </a:t>
            </a:r>
            <a:r>
              <a:rPr sz="1450" dirty="0">
                <a:solidFill>
                  <a:srgbClr val="57585B"/>
                </a:solidFill>
                <a:latin typeface="Open Sans"/>
                <a:cs typeface="Open Sans"/>
              </a:rPr>
              <a:t>And</a:t>
            </a:r>
            <a:r>
              <a:rPr sz="1450" spc="80" dirty="0">
                <a:solidFill>
                  <a:srgbClr val="57585B"/>
                </a:solidFill>
                <a:latin typeface="Open Sans"/>
                <a:cs typeface="Open Sans"/>
              </a:rPr>
              <a:t> </a:t>
            </a:r>
            <a:r>
              <a:rPr sz="1450" dirty="0">
                <a:solidFill>
                  <a:srgbClr val="57585B"/>
                </a:solidFill>
                <a:latin typeface="Open Sans"/>
                <a:cs typeface="Open Sans"/>
              </a:rPr>
              <a:t>because</a:t>
            </a:r>
            <a:r>
              <a:rPr sz="1450" spc="85" dirty="0">
                <a:solidFill>
                  <a:srgbClr val="57585B"/>
                </a:solidFill>
                <a:latin typeface="Open Sans"/>
                <a:cs typeface="Open Sans"/>
              </a:rPr>
              <a:t> </a:t>
            </a:r>
            <a:r>
              <a:rPr sz="1450" spc="-25" dirty="0">
                <a:solidFill>
                  <a:srgbClr val="57585B"/>
                </a:solidFill>
                <a:latin typeface="Open Sans"/>
                <a:cs typeface="Open Sans"/>
              </a:rPr>
              <a:t>of </a:t>
            </a:r>
            <a:r>
              <a:rPr sz="1450" dirty="0">
                <a:solidFill>
                  <a:srgbClr val="57585B"/>
                </a:solidFill>
                <a:latin typeface="Open Sans"/>
                <a:cs typeface="Open Sans"/>
              </a:rPr>
              <a:t>Bitcoin’s</a:t>
            </a:r>
            <a:r>
              <a:rPr sz="1450" spc="80" dirty="0">
                <a:solidFill>
                  <a:srgbClr val="57585B"/>
                </a:solidFill>
                <a:latin typeface="Open Sans"/>
                <a:cs typeface="Open Sans"/>
              </a:rPr>
              <a:t> </a:t>
            </a:r>
            <a:r>
              <a:rPr sz="1450" dirty="0">
                <a:solidFill>
                  <a:srgbClr val="57585B"/>
                </a:solidFill>
                <a:latin typeface="Open Sans"/>
                <a:cs typeface="Open Sans"/>
              </a:rPr>
              <a:t>digital</a:t>
            </a:r>
            <a:r>
              <a:rPr sz="1450" spc="80" dirty="0">
                <a:solidFill>
                  <a:srgbClr val="57585B"/>
                </a:solidFill>
                <a:latin typeface="Open Sans"/>
                <a:cs typeface="Open Sans"/>
              </a:rPr>
              <a:t> </a:t>
            </a:r>
            <a:r>
              <a:rPr sz="1450" dirty="0">
                <a:solidFill>
                  <a:srgbClr val="57585B"/>
                </a:solidFill>
                <a:latin typeface="Open Sans"/>
                <a:cs typeface="Open Sans"/>
              </a:rPr>
              <a:t>character,</a:t>
            </a:r>
            <a:r>
              <a:rPr sz="1450" spc="80" dirty="0">
                <a:solidFill>
                  <a:srgbClr val="57585B"/>
                </a:solidFill>
                <a:latin typeface="Open Sans"/>
                <a:cs typeface="Open Sans"/>
              </a:rPr>
              <a:t> </a:t>
            </a:r>
            <a:r>
              <a:rPr sz="1450" dirty="0">
                <a:solidFill>
                  <a:srgbClr val="57585B"/>
                </a:solidFill>
                <a:latin typeface="Open Sans"/>
                <a:cs typeface="Open Sans"/>
              </a:rPr>
              <a:t>it</a:t>
            </a:r>
            <a:r>
              <a:rPr sz="1450" spc="80" dirty="0">
                <a:solidFill>
                  <a:srgbClr val="57585B"/>
                </a:solidFill>
                <a:latin typeface="Open Sans"/>
                <a:cs typeface="Open Sans"/>
              </a:rPr>
              <a:t> </a:t>
            </a:r>
            <a:r>
              <a:rPr sz="1450" dirty="0">
                <a:solidFill>
                  <a:srgbClr val="57585B"/>
                </a:solidFill>
                <a:latin typeface="Open Sans"/>
                <a:cs typeface="Open Sans"/>
              </a:rPr>
              <a:t>can</a:t>
            </a:r>
            <a:r>
              <a:rPr sz="1450" spc="80" dirty="0">
                <a:solidFill>
                  <a:srgbClr val="57585B"/>
                </a:solidFill>
                <a:latin typeface="Open Sans"/>
                <a:cs typeface="Open Sans"/>
              </a:rPr>
              <a:t> </a:t>
            </a:r>
            <a:r>
              <a:rPr sz="1450" dirty="0">
                <a:solidFill>
                  <a:srgbClr val="57585B"/>
                </a:solidFill>
                <a:latin typeface="Open Sans"/>
                <a:cs typeface="Open Sans"/>
              </a:rPr>
              <a:t>be</a:t>
            </a:r>
            <a:r>
              <a:rPr sz="1450" spc="80" dirty="0">
                <a:solidFill>
                  <a:srgbClr val="57585B"/>
                </a:solidFill>
                <a:latin typeface="Open Sans"/>
                <a:cs typeface="Open Sans"/>
              </a:rPr>
              <a:t> </a:t>
            </a:r>
            <a:r>
              <a:rPr sz="1450" dirty="0">
                <a:solidFill>
                  <a:srgbClr val="57585B"/>
                </a:solidFill>
                <a:latin typeface="Open Sans"/>
                <a:cs typeface="Open Sans"/>
              </a:rPr>
              <a:t>divided</a:t>
            </a:r>
            <a:r>
              <a:rPr sz="1450" spc="80" dirty="0">
                <a:solidFill>
                  <a:srgbClr val="57585B"/>
                </a:solidFill>
                <a:latin typeface="Open Sans"/>
                <a:cs typeface="Open Sans"/>
              </a:rPr>
              <a:t> </a:t>
            </a:r>
            <a:r>
              <a:rPr lang="en-US" sz="1450" spc="80" dirty="0">
                <a:solidFill>
                  <a:srgbClr val="57585B"/>
                </a:solidFill>
                <a:latin typeface="Open Sans"/>
                <a:cs typeface="Open Sans"/>
              </a:rPr>
              <a:t>even more </a:t>
            </a:r>
            <a:r>
              <a:rPr sz="1450" dirty="0">
                <a:solidFill>
                  <a:srgbClr val="57585B"/>
                </a:solidFill>
                <a:latin typeface="Open Sans"/>
                <a:cs typeface="Open Sans"/>
              </a:rPr>
              <a:t>in</a:t>
            </a:r>
            <a:r>
              <a:rPr sz="1450" spc="80" dirty="0">
                <a:solidFill>
                  <a:srgbClr val="57585B"/>
                </a:solidFill>
                <a:latin typeface="Open Sans"/>
                <a:cs typeface="Open Sans"/>
              </a:rPr>
              <a:t> </a:t>
            </a:r>
            <a:r>
              <a:rPr sz="1450" dirty="0">
                <a:solidFill>
                  <a:srgbClr val="57585B"/>
                </a:solidFill>
                <a:latin typeface="Open Sans"/>
                <a:cs typeface="Open Sans"/>
              </a:rPr>
              <a:t>the</a:t>
            </a:r>
            <a:r>
              <a:rPr sz="1450" spc="80" dirty="0">
                <a:solidFill>
                  <a:srgbClr val="57585B"/>
                </a:solidFill>
                <a:latin typeface="Open Sans"/>
                <a:cs typeface="Open Sans"/>
              </a:rPr>
              <a:t> </a:t>
            </a:r>
            <a:r>
              <a:rPr sz="1450" dirty="0">
                <a:solidFill>
                  <a:srgbClr val="57585B"/>
                </a:solidFill>
                <a:latin typeface="Open Sans"/>
                <a:cs typeface="Open Sans"/>
              </a:rPr>
              <a:t>future</a:t>
            </a:r>
            <a:r>
              <a:rPr sz="1450" spc="80" dirty="0">
                <a:solidFill>
                  <a:srgbClr val="57585B"/>
                </a:solidFill>
                <a:latin typeface="Open Sans"/>
                <a:cs typeface="Open Sans"/>
              </a:rPr>
              <a:t> </a:t>
            </a:r>
            <a:r>
              <a:rPr sz="1450" dirty="0">
                <a:solidFill>
                  <a:srgbClr val="57585B"/>
                </a:solidFill>
                <a:latin typeface="Open Sans"/>
                <a:cs typeface="Open Sans"/>
              </a:rPr>
              <a:t>if</a:t>
            </a:r>
            <a:r>
              <a:rPr sz="1450" spc="80" dirty="0">
                <a:solidFill>
                  <a:srgbClr val="57585B"/>
                </a:solidFill>
                <a:latin typeface="Open Sans"/>
                <a:cs typeface="Open Sans"/>
              </a:rPr>
              <a:t> </a:t>
            </a:r>
            <a:r>
              <a:rPr sz="1450" dirty="0">
                <a:solidFill>
                  <a:srgbClr val="57585B"/>
                </a:solidFill>
                <a:latin typeface="Open Sans"/>
                <a:cs typeface="Open Sans"/>
              </a:rPr>
              <a:t>humanity</a:t>
            </a:r>
            <a:r>
              <a:rPr sz="1450" spc="80" dirty="0">
                <a:solidFill>
                  <a:srgbClr val="57585B"/>
                </a:solidFill>
                <a:latin typeface="Open Sans"/>
                <a:cs typeface="Open Sans"/>
              </a:rPr>
              <a:t> </a:t>
            </a:r>
            <a:r>
              <a:rPr sz="1450" dirty="0">
                <a:solidFill>
                  <a:srgbClr val="57585B"/>
                </a:solidFill>
                <a:latin typeface="Open Sans"/>
                <a:cs typeface="Open Sans"/>
              </a:rPr>
              <a:t>needs</a:t>
            </a:r>
            <a:r>
              <a:rPr sz="1450" spc="80" dirty="0">
                <a:solidFill>
                  <a:srgbClr val="57585B"/>
                </a:solidFill>
                <a:latin typeface="Open Sans"/>
                <a:cs typeface="Open Sans"/>
              </a:rPr>
              <a:t> </a:t>
            </a:r>
            <a:r>
              <a:rPr sz="1450" spc="-25" dirty="0">
                <a:solidFill>
                  <a:srgbClr val="57585B"/>
                </a:solidFill>
                <a:latin typeface="Open Sans"/>
                <a:cs typeface="Open Sans"/>
              </a:rPr>
              <a:t>it. </a:t>
            </a:r>
            <a:r>
              <a:rPr sz="1450" dirty="0">
                <a:solidFill>
                  <a:srgbClr val="57585B"/>
                </a:solidFill>
                <a:latin typeface="Open Sans"/>
                <a:cs typeface="Open Sans"/>
              </a:rPr>
              <a:t>Bitcoin</a:t>
            </a:r>
            <a:r>
              <a:rPr sz="1450" spc="90" dirty="0">
                <a:solidFill>
                  <a:srgbClr val="57585B"/>
                </a:solidFill>
                <a:latin typeface="Open Sans"/>
                <a:cs typeface="Open Sans"/>
              </a:rPr>
              <a:t> </a:t>
            </a:r>
            <a:r>
              <a:rPr sz="1450" dirty="0">
                <a:solidFill>
                  <a:srgbClr val="57585B"/>
                </a:solidFill>
                <a:latin typeface="Open Sans"/>
                <a:cs typeface="Open Sans"/>
              </a:rPr>
              <a:t>is</a:t>
            </a:r>
            <a:r>
              <a:rPr sz="1450" spc="95" dirty="0">
                <a:solidFill>
                  <a:srgbClr val="57585B"/>
                </a:solidFill>
                <a:latin typeface="Open Sans"/>
                <a:cs typeface="Open Sans"/>
              </a:rPr>
              <a:t> </a:t>
            </a:r>
            <a:r>
              <a:rPr sz="1450" dirty="0">
                <a:solidFill>
                  <a:srgbClr val="57585B"/>
                </a:solidFill>
                <a:latin typeface="Open Sans"/>
                <a:cs typeface="Open Sans"/>
              </a:rPr>
              <a:t>currently</a:t>
            </a:r>
            <a:r>
              <a:rPr sz="1450" spc="95" dirty="0">
                <a:solidFill>
                  <a:srgbClr val="57585B"/>
                </a:solidFill>
                <a:latin typeface="Open Sans"/>
                <a:cs typeface="Open Sans"/>
              </a:rPr>
              <a:t> </a:t>
            </a:r>
            <a:r>
              <a:rPr sz="1450" dirty="0">
                <a:solidFill>
                  <a:srgbClr val="57585B"/>
                </a:solidFill>
                <a:latin typeface="Open Sans"/>
                <a:cs typeface="Open Sans"/>
              </a:rPr>
              <a:t>the</a:t>
            </a:r>
            <a:r>
              <a:rPr sz="1450" spc="95" dirty="0">
                <a:solidFill>
                  <a:srgbClr val="57585B"/>
                </a:solidFill>
                <a:latin typeface="Open Sans"/>
                <a:cs typeface="Open Sans"/>
              </a:rPr>
              <a:t> </a:t>
            </a:r>
            <a:r>
              <a:rPr sz="1450" dirty="0">
                <a:solidFill>
                  <a:srgbClr val="57585B"/>
                </a:solidFill>
                <a:latin typeface="Open Sans"/>
                <a:cs typeface="Open Sans"/>
              </a:rPr>
              <a:t>most</a:t>
            </a:r>
            <a:r>
              <a:rPr sz="1450" spc="95" dirty="0">
                <a:solidFill>
                  <a:srgbClr val="57585B"/>
                </a:solidFill>
                <a:latin typeface="Open Sans"/>
                <a:cs typeface="Open Sans"/>
              </a:rPr>
              <a:t> </a:t>
            </a:r>
            <a:r>
              <a:rPr sz="1450" dirty="0">
                <a:solidFill>
                  <a:srgbClr val="57585B"/>
                </a:solidFill>
                <a:latin typeface="Open Sans"/>
                <a:cs typeface="Open Sans"/>
              </a:rPr>
              <a:t>divisible</a:t>
            </a:r>
            <a:r>
              <a:rPr sz="1450" spc="95" dirty="0">
                <a:solidFill>
                  <a:srgbClr val="57585B"/>
                </a:solidFill>
                <a:latin typeface="Open Sans"/>
                <a:cs typeface="Open Sans"/>
              </a:rPr>
              <a:t> </a:t>
            </a:r>
            <a:r>
              <a:rPr sz="1450" dirty="0">
                <a:solidFill>
                  <a:srgbClr val="57585B"/>
                </a:solidFill>
                <a:latin typeface="Open Sans"/>
                <a:cs typeface="Open Sans"/>
              </a:rPr>
              <a:t>monetary</a:t>
            </a:r>
            <a:r>
              <a:rPr sz="1450" spc="95" dirty="0">
                <a:solidFill>
                  <a:srgbClr val="57585B"/>
                </a:solidFill>
                <a:latin typeface="Open Sans"/>
                <a:cs typeface="Open Sans"/>
              </a:rPr>
              <a:t> </a:t>
            </a:r>
            <a:r>
              <a:rPr sz="1450" dirty="0">
                <a:solidFill>
                  <a:srgbClr val="57585B"/>
                </a:solidFill>
                <a:latin typeface="Open Sans"/>
                <a:cs typeface="Open Sans"/>
              </a:rPr>
              <a:t>asset</a:t>
            </a:r>
            <a:r>
              <a:rPr sz="1450" spc="95" dirty="0">
                <a:solidFill>
                  <a:srgbClr val="57585B"/>
                </a:solidFill>
                <a:latin typeface="Open Sans"/>
                <a:cs typeface="Open Sans"/>
              </a:rPr>
              <a:t> </a:t>
            </a:r>
            <a:r>
              <a:rPr sz="1450" dirty="0">
                <a:solidFill>
                  <a:srgbClr val="57585B"/>
                </a:solidFill>
                <a:latin typeface="Open Sans"/>
                <a:cs typeface="Open Sans"/>
              </a:rPr>
              <a:t>in</a:t>
            </a:r>
            <a:r>
              <a:rPr sz="1450" spc="95" dirty="0">
                <a:solidFill>
                  <a:srgbClr val="57585B"/>
                </a:solidFill>
                <a:latin typeface="Open Sans"/>
                <a:cs typeface="Open Sans"/>
              </a:rPr>
              <a:t> </a:t>
            </a:r>
            <a:r>
              <a:rPr sz="1450" dirty="0">
                <a:solidFill>
                  <a:srgbClr val="57585B"/>
                </a:solidFill>
                <a:latin typeface="Open Sans"/>
                <a:cs typeface="Open Sans"/>
              </a:rPr>
              <a:t>the</a:t>
            </a:r>
            <a:r>
              <a:rPr sz="1450" spc="95" dirty="0">
                <a:solidFill>
                  <a:srgbClr val="57585B"/>
                </a:solidFill>
                <a:latin typeface="Open Sans"/>
                <a:cs typeface="Open Sans"/>
              </a:rPr>
              <a:t> </a:t>
            </a:r>
            <a:r>
              <a:rPr sz="1450" spc="-10" dirty="0">
                <a:solidFill>
                  <a:srgbClr val="57585B"/>
                </a:solidFill>
                <a:latin typeface="Open Sans"/>
                <a:cs typeface="Open Sans"/>
              </a:rPr>
              <a:t>world.</a:t>
            </a:r>
            <a:endParaRPr sz="1450" dirty="0">
              <a:latin typeface="Open Sans"/>
              <a:cs typeface="Open Sans"/>
            </a:endParaRPr>
          </a:p>
        </p:txBody>
      </p:sp>
      <p:pic>
        <p:nvPicPr>
          <p:cNvPr id="19" name="object 19"/>
          <p:cNvPicPr/>
          <p:nvPr/>
        </p:nvPicPr>
        <p:blipFill>
          <a:blip r:embed="rId9" cstate="print"/>
          <a:stretch>
            <a:fillRect/>
          </a:stretch>
        </p:blipFill>
        <p:spPr>
          <a:xfrm>
            <a:off x="10523941" y="7789385"/>
            <a:ext cx="8262083" cy="1128792"/>
          </a:xfrm>
          <a:prstGeom prst="rect">
            <a:avLst/>
          </a:prstGeom>
        </p:spPr>
      </p:pic>
      <p:sp>
        <p:nvSpPr>
          <p:cNvPr id="20" name="object 20"/>
          <p:cNvSpPr txBox="1"/>
          <p:nvPr/>
        </p:nvSpPr>
        <p:spPr>
          <a:xfrm>
            <a:off x="10729784" y="7942684"/>
            <a:ext cx="7821930" cy="706755"/>
          </a:xfrm>
          <a:prstGeom prst="rect">
            <a:avLst/>
          </a:prstGeom>
        </p:spPr>
        <p:txBody>
          <a:bodyPr vert="horz" wrap="square" lIns="0" tIns="11430" rIns="0" bIns="0" rtlCol="0">
            <a:spAutoFit/>
          </a:bodyPr>
          <a:lstStyle/>
          <a:p>
            <a:pPr marL="12700" marR="5080">
              <a:lnSpc>
                <a:spcPct val="102699"/>
              </a:lnSpc>
              <a:spcBef>
                <a:spcPts val="90"/>
              </a:spcBef>
            </a:pPr>
            <a:r>
              <a:rPr sz="1450" b="1" spc="50" dirty="0">
                <a:solidFill>
                  <a:srgbClr val="241B54"/>
                </a:solidFill>
                <a:latin typeface="Open Sans"/>
                <a:cs typeface="Open Sans"/>
              </a:rPr>
              <a:t>Scarcity</a:t>
            </a:r>
            <a:r>
              <a:rPr sz="1450" b="1" spc="75" dirty="0">
                <a:solidFill>
                  <a:srgbClr val="241B54"/>
                </a:solidFill>
                <a:latin typeface="Open Sans"/>
                <a:cs typeface="Open Sans"/>
              </a:rPr>
              <a:t> </a:t>
            </a:r>
            <a:r>
              <a:rPr sz="1450" b="1" dirty="0">
                <a:solidFill>
                  <a:srgbClr val="57585B"/>
                </a:solidFill>
                <a:latin typeface="Open Sans"/>
                <a:cs typeface="Open Sans"/>
              </a:rPr>
              <a:t>-</a:t>
            </a:r>
            <a:r>
              <a:rPr sz="1450" b="1" spc="75" dirty="0">
                <a:solidFill>
                  <a:srgbClr val="57585B"/>
                </a:solidFill>
                <a:latin typeface="Open Sans"/>
                <a:cs typeface="Open Sans"/>
              </a:rPr>
              <a:t> </a:t>
            </a:r>
            <a:r>
              <a:rPr sz="1450" dirty="0">
                <a:solidFill>
                  <a:srgbClr val="57585B"/>
                </a:solidFill>
                <a:latin typeface="Open Sans"/>
                <a:cs typeface="Open Sans"/>
              </a:rPr>
              <a:t>There</a:t>
            </a:r>
            <a:r>
              <a:rPr sz="1450" spc="75" dirty="0">
                <a:solidFill>
                  <a:srgbClr val="57585B"/>
                </a:solidFill>
                <a:latin typeface="Open Sans"/>
                <a:cs typeface="Open Sans"/>
              </a:rPr>
              <a:t> </a:t>
            </a:r>
            <a:r>
              <a:rPr sz="1450" dirty="0">
                <a:solidFill>
                  <a:srgbClr val="57585B"/>
                </a:solidFill>
                <a:latin typeface="Open Sans"/>
                <a:cs typeface="Open Sans"/>
              </a:rPr>
              <a:t>will</a:t>
            </a:r>
            <a:r>
              <a:rPr sz="1450" spc="75" dirty="0">
                <a:solidFill>
                  <a:srgbClr val="57585B"/>
                </a:solidFill>
                <a:latin typeface="Open Sans"/>
                <a:cs typeface="Open Sans"/>
              </a:rPr>
              <a:t> </a:t>
            </a:r>
            <a:r>
              <a:rPr sz="1450" dirty="0">
                <a:solidFill>
                  <a:srgbClr val="57585B"/>
                </a:solidFill>
                <a:latin typeface="Open Sans"/>
                <a:cs typeface="Open Sans"/>
              </a:rPr>
              <a:t>only</a:t>
            </a:r>
            <a:r>
              <a:rPr sz="1450" spc="75" dirty="0">
                <a:solidFill>
                  <a:srgbClr val="57585B"/>
                </a:solidFill>
                <a:latin typeface="Open Sans"/>
                <a:cs typeface="Open Sans"/>
              </a:rPr>
              <a:t> </a:t>
            </a:r>
            <a:r>
              <a:rPr sz="1450" dirty="0">
                <a:solidFill>
                  <a:srgbClr val="57585B"/>
                </a:solidFill>
                <a:latin typeface="Open Sans"/>
                <a:cs typeface="Open Sans"/>
              </a:rPr>
              <a:t>ever</a:t>
            </a:r>
            <a:r>
              <a:rPr sz="1450" spc="80" dirty="0">
                <a:solidFill>
                  <a:srgbClr val="57585B"/>
                </a:solidFill>
                <a:latin typeface="Open Sans"/>
                <a:cs typeface="Open Sans"/>
              </a:rPr>
              <a:t> </a:t>
            </a:r>
            <a:r>
              <a:rPr sz="1450" dirty="0">
                <a:solidFill>
                  <a:srgbClr val="57585B"/>
                </a:solidFill>
                <a:latin typeface="Open Sans"/>
                <a:cs typeface="Open Sans"/>
              </a:rPr>
              <a:t>be</a:t>
            </a:r>
            <a:r>
              <a:rPr sz="1450" spc="75" dirty="0">
                <a:solidFill>
                  <a:srgbClr val="57585B"/>
                </a:solidFill>
                <a:latin typeface="Open Sans"/>
                <a:cs typeface="Open Sans"/>
              </a:rPr>
              <a:t> </a:t>
            </a:r>
            <a:r>
              <a:rPr sz="1450" dirty="0">
                <a:solidFill>
                  <a:srgbClr val="57585B"/>
                </a:solidFill>
                <a:latin typeface="Open Sans"/>
                <a:cs typeface="Open Sans"/>
              </a:rPr>
              <a:t>21</a:t>
            </a:r>
            <a:r>
              <a:rPr sz="1450" spc="75" dirty="0">
                <a:solidFill>
                  <a:srgbClr val="57585B"/>
                </a:solidFill>
                <a:latin typeface="Open Sans"/>
                <a:cs typeface="Open Sans"/>
              </a:rPr>
              <a:t> </a:t>
            </a:r>
            <a:r>
              <a:rPr sz="1450" dirty="0">
                <a:solidFill>
                  <a:srgbClr val="57585B"/>
                </a:solidFill>
                <a:latin typeface="Open Sans"/>
                <a:cs typeface="Open Sans"/>
              </a:rPr>
              <a:t>million</a:t>
            </a:r>
            <a:r>
              <a:rPr sz="1450" spc="75" dirty="0">
                <a:solidFill>
                  <a:srgbClr val="57585B"/>
                </a:solidFill>
                <a:latin typeface="Open Sans"/>
                <a:cs typeface="Open Sans"/>
              </a:rPr>
              <a:t> </a:t>
            </a:r>
            <a:r>
              <a:rPr sz="1450" dirty="0">
                <a:solidFill>
                  <a:srgbClr val="57585B"/>
                </a:solidFill>
                <a:latin typeface="Open Sans"/>
                <a:cs typeface="Open Sans"/>
              </a:rPr>
              <a:t>bitcoins</a:t>
            </a:r>
            <a:r>
              <a:rPr sz="1450" spc="75" dirty="0">
                <a:solidFill>
                  <a:srgbClr val="57585B"/>
                </a:solidFill>
                <a:latin typeface="Open Sans"/>
                <a:cs typeface="Open Sans"/>
              </a:rPr>
              <a:t> </a:t>
            </a:r>
            <a:r>
              <a:rPr sz="1450" dirty="0">
                <a:solidFill>
                  <a:srgbClr val="57585B"/>
                </a:solidFill>
                <a:latin typeface="Open Sans"/>
                <a:cs typeface="Open Sans"/>
              </a:rPr>
              <a:t>in</a:t>
            </a:r>
            <a:r>
              <a:rPr sz="1450" spc="80" dirty="0">
                <a:solidFill>
                  <a:srgbClr val="57585B"/>
                </a:solidFill>
                <a:latin typeface="Open Sans"/>
                <a:cs typeface="Open Sans"/>
              </a:rPr>
              <a:t> </a:t>
            </a:r>
            <a:r>
              <a:rPr sz="1450" dirty="0">
                <a:solidFill>
                  <a:srgbClr val="57585B"/>
                </a:solidFill>
                <a:latin typeface="Open Sans"/>
                <a:cs typeface="Open Sans"/>
              </a:rPr>
              <a:t>existence.</a:t>
            </a:r>
            <a:r>
              <a:rPr sz="1450" spc="75" dirty="0">
                <a:solidFill>
                  <a:srgbClr val="57585B"/>
                </a:solidFill>
                <a:latin typeface="Open Sans"/>
                <a:cs typeface="Open Sans"/>
              </a:rPr>
              <a:t> </a:t>
            </a:r>
            <a:r>
              <a:rPr sz="1450" dirty="0">
                <a:solidFill>
                  <a:srgbClr val="57585B"/>
                </a:solidFill>
                <a:latin typeface="Open Sans"/>
                <a:cs typeface="Open Sans"/>
              </a:rPr>
              <a:t>It’s,</a:t>
            </a:r>
            <a:r>
              <a:rPr sz="1450" spc="75" dirty="0">
                <a:solidFill>
                  <a:srgbClr val="57585B"/>
                </a:solidFill>
                <a:latin typeface="Open Sans"/>
                <a:cs typeface="Open Sans"/>
              </a:rPr>
              <a:t> </a:t>
            </a:r>
            <a:r>
              <a:rPr sz="1450" dirty="0">
                <a:solidFill>
                  <a:srgbClr val="57585B"/>
                </a:solidFill>
                <a:latin typeface="Open Sans"/>
                <a:cs typeface="Open Sans"/>
              </a:rPr>
              <a:t>by</a:t>
            </a:r>
            <a:r>
              <a:rPr sz="1450" spc="75" dirty="0">
                <a:solidFill>
                  <a:srgbClr val="57585B"/>
                </a:solidFill>
                <a:latin typeface="Open Sans"/>
                <a:cs typeface="Open Sans"/>
              </a:rPr>
              <a:t> </a:t>
            </a:r>
            <a:r>
              <a:rPr sz="1450" dirty="0">
                <a:solidFill>
                  <a:srgbClr val="57585B"/>
                </a:solidFill>
                <a:latin typeface="Open Sans"/>
                <a:cs typeface="Open Sans"/>
              </a:rPr>
              <a:t>code,</a:t>
            </a:r>
            <a:r>
              <a:rPr sz="1450" spc="75" dirty="0">
                <a:solidFill>
                  <a:srgbClr val="57585B"/>
                </a:solidFill>
                <a:latin typeface="Open Sans"/>
                <a:cs typeface="Open Sans"/>
              </a:rPr>
              <a:t> </a:t>
            </a:r>
            <a:r>
              <a:rPr sz="1450" spc="-10" dirty="0">
                <a:solidFill>
                  <a:srgbClr val="57585B"/>
                </a:solidFill>
                <a:latin typeface="Open Sans"/>
                <a:cs typeface="Open Sans"/>
              </a:rPr>
              <a:t>impossible </a:t>
            </a:r>
            <a:r>
              <a:rPr sz="1450" dirty="0">
                <a:solidFill>
                  <a:srgbClr val="57585B"/>
                </a:solidFill>
                <a:latin typeface="Open Sans"/>
                <a:cs typeface="Open Sans"/>
              </a:rPr>
              <a:t>for</a:t>
            </a:r>
            <a:r>
              <a:rPr sz="1450" spc="85" dirty="0">
                <a:solidFill>
                  <a:srgbClr val="57585B"/>
                </a:solidFill>
                <a:latin typeface="Open Sans"/>
                <a:cs typeface="Open Sans"/>
              </a:rPr>
              <a:t> </a:t>
            </a:r>
            <a:r>
              <a:rPr sz="1450" dirty="0">
                <a:solidFill>
                  <a:srgbClr val="57585B"/>
                </a:solidFill>
                <a:latin typeface="Open Sans"/>
                <a:cs typeface="Open Sans"/>
              </a:rPr>
              <a:t>this</a:t>
            </a:r>
            <a:r>
              <a:rPr sz="1450" spc="85" dirty="0">
                <a:solidFill>
                  <a:srgbClr val="57585B"/>
                </a:solidFill>
                <a:latin typeface="Open Sans"/>
                <a:cs typeface="Open Sans"/>
              </a:rPr>
              <a:t> </a:t>
            </a:r>
            <a:r>
              <a:rPr sz="1450" dirty="0">
                <a:solidFill>
                  <a:srgbClr val="57585B"/>
                </a:solidFill>
                <a:latin typeface="Open Sans"/>
                <a:cs typeface="Open Sans"/>
              </a:rPr>
              <a:t>amount</a:t>
            </a:r>
            <a:r>
              <a:rPr sz="1450" spc="85" dirty="0">
                <a:solidFill>
                  <a:srgbClr val="57585B"/>
                </a:solidFill>
                <a:latin typeface="Open Sans"/>
                <a:cs typeface="Open Sans"/>
              </a:rPr>
              <a:t> </a:t>
            </a:r>
            <a:r>
              <a:rPr sz="1450" dirty="0">
                <a:solidFill>
                  <a:srgbClr val="57585B"/>
                </a:solidFill>
                <a:latin typeface="Open Sans"/>
                <a:cs typeface="Open Sans"/>
              </a:rPr>
              <a:t>to</a:t>
            </a:r>
            <a:r>
              <a:rPr sz="1450" spc="85" dirty="0">
                <a:solidFill>
                  <a:srgbClr val="57585B"/>
                </a:solidFill>
                <a:latin typeface="Open Sans"/>
                <a:cs typeface="Open Sans"/>
              </a:rPr>
              <a:t> </a:t>
            </a:r>
            <a:r>
              <a:rPr sz="1450" dirty="0">
                <a:solidFill>
                  <a:srgbClr val="57585B"/>
                </a:solidFill>
                <a:latin typeface="Open Sans"/>
                <a:cs typeface="Open Sans"/>
              </a:rPr>
              <a:t>ever</a:t>
            </a:r>
            <a:r>
              <a:rPr sz="1450" spc="85" dirty="0">
                <a:solidFill>
                  <a:srgbClr val="57585B"/>
                </a:solidFill>
                <a:latin typeface="Open Sans"/>
                <a:cs typeface="Open Sans"/>
              </a:rPr>
              <a:t> </a:t>
            </a:r>
            <a:r>
              <a:rPr sz="1450" dirty="0">
                <a:solidFill>
                  <a:srgbClr val="57585B"/>
                </a:solidFill>
                <a:latin typeface="Open Sans"/>
                <a:cs typeface="Open Sans"/>
              </a:rPr>
              <a:t>increase,</a:t>
            </a:r>
            <a:r>
              <a:rPr sz="1450" spc="85" dirty="0">
                <a:solidFill>
                  <a:srgbClr val="57585B"/>
                </a:solidFill>
                <a:latin typeface="Open Sans"/>
                <a:cs typeface="Open Sans"/>
              </a:rPr>
              <a:t> </a:t>
            </a:r>
            <a:r>
              <a:rPr sz="1450" dirty="0">
                <a:solidFill>
                  <a:srgbClr val="57585B"/>
                </a:solidFill>
                <a:latin typeface="Open Sans"/>
                <a:cs typeface="Open Sans"/>
              </a:rPr>
              <a:t>which</a:t>
            </a:r>
            <a:r>
              <a:rPr sz="1450" spc="85" dirty="0">
                <a:solidFill>
                  <a:srgbClr val="57585B"/>
                </a:solidFill>
                <a:latin typeface="Open Sans"/>
                <a:cs typeface="Open Sans"/>
              </a:rPr>
              <a:t> </a:t>
            </a:r>
            <a:r>
              <a:rPr sz="1450" dirty="0">
                <a:solidFill>
                  <a:srgbClr val="57585B"/>
                </a:solidFill>
                <a:latin typeface="Open Sans"/>
                <a:cs typeface="Open Sans"/>
              </a:rPr>
              <a:t>means</a:t>
            </a:r>
            <a:r>
              <a:rPr sz="1450" spc="85" dirty="0">
                <a:solidFill>
                  <a:srgbClr val="57585B"/>
                </a:solidFill>
                <a:latin typeface="Open Sans"/>
                <a:cs typeface="Open Sans"/>
              </a:rPr>
              <a:t> </a:t>
            </a:r>
            <a:r>
              <a:rPr sz="1450" dirty="0">
                <a:solidFill>
                  <a:srgbClr val="57585B"/>
                </a:solidFill>
                <a:latin typeface="Open Sans"/>
                <a:cs typeface="Open Sans"/>
              </a:rPr>
              <a:t>that</a:t>
            </a:r>
            <a:r>
              <a:rPr sz="1450" spc="85" dirty="0">
                <a:solidFill>
                  <a:srgbClr val="57585B"/>
                </a:solidFill>
                <a:latin typeface="Open Sans"/>
                <a:cs typeface="Open Sans"/>
              </a:rPr>
              <a:t> </a:t>
            </a:r>
            <a:r>
              <a:rPr sz="1450" dirty="0">
                <a:solidFill>
                  <a:srgbClr val="57585B"/>
                </a:solidFill>
                <a:latin typeface="Open Sans"/>
                <a:cs typeface="Open Sans"/>
              </a:rPr>
              <a:t>Bitcoin</a:t>
            </a:r>
            <a:r>
              <a:rPr sz="1450" spc="85" dirty="0">
                <a:solidFill>
                  <a:srgbClr val="57585B"/>
                </a:solidFill>
                <a:latin typeface="Open Sans"/>
                <a:cs typeface="Open Sans"/>
              </a:rPr>
              <a:t> </a:t>
            </a:r>
            <a:r>
              <a:rPr sz="1450" dirty="0">
                <a:solidFill>
                  <a:srgbClr val="57585B"/>
                </a:solidFill>
                <a:latin typeface="Open Sans"/>
                <a:cs typeface="Open Sans"/>
              </a:rPr>
              <a:t>is</a:t>
            </a:r>
            <a:r>
              <a:rPr sz="1450" spc="85" dirty="0">
                <a:solidFill>
                  <a:srgbClr val="57585B"/>
                </a:solidFill>
                <a:latin typeface="Open Sans"/>
                <a:cs typeface="Open Sans"/>
              </a:rPr>
              <a:t> </a:t>
            </a:r>
            <a:r>
              <a:rPr sz="1450" dirty="0">
                <a:solidFill>
                  <a:srgbClr val="57585B"/>
                </a:solidFill>
                <a:latin typeface="Open Sans"/>
                <a:cs typeface="Open Sans"/>
              </a:rPr>
              <a:t>not</a:t>
            </a:r>
            <a:r>
              <a:rPr sz="1450" spc="85" dirty="0">
                <a:solidFill>
                  <a:srgbClr val="57585B"/>
                </a:solidFill>
                <a:latin typeface="Open Sans"/>
                <a:cs typeface="Open Sans"/>
              </a:rPr>
              <a:t> </a:t>
            </a:r>
            <a:r>
              <a:rPr sz="1450" dirty="0">
                <a:solidFill>
                  <a:srgbClr val="57585B"/>
                </a:solidFill>
                <a:latin typeface="Open Sans"/>
                <a:cs typeface="Open Sans"/>
              </a:rPr>
              <a:t>only</a:t>
            </a:r>
            <a:r>
              <a:rPr sz="1450" spc="85" dirty="0">
                <a:solidFill>
                  <a:srgbClr val="57585B"/>
                </a:solidFill>
                <a:latin typeface="Open Sans"/>
                <a:cs typeface="Open Sans"/>
              </a:rPr>
              <a:t> </a:t>
            </a:r>
            <a:r>
              <a:rPr sz="1450" dirty="0">
                <a:solidFill>
                  <a:srgbClr val="57585B"/>
                </a:solidFill>
                <a:latin typeface="Open Sans"/>
                <a:cs typeface="Open Sans"/>
              </a:rPr>
              <a:t>scarce</a:t>
            </a:r>
            <a:r>
              <a:rPr lang="en-US" sz="1450" dirty="0">
                <a:solidFill>
                  <a:srgbClr val="57585B"/>
                </a:solidFill>
                <a:latin typeface="Open Sans"/>
                <a:cs typeface="Open Sans"/>
              </a:rPr>
              <a:t>,</a:t>
            </a:r>
            <a:r>
              <a:rPr sz="1450" spc="85" dirty="0">
                <a:solidFill>
                  <a:srgbClr val="57585B"/>
                </a:solidFill>
                <a:latin typeface="Open Sans"/>
                <a:cs typeface="Open Sans"/>
              </a:rPr>
              <a:t> </a:t>
            </a:r>
            <a:r>
              <a:rPr sz="1450" dirty="0">
                <a:solidFill>
                  <a:srgbClr val="57585B"/>
                </a:solidFill>
                <a:latin typeface="Open Sans"/>
                <a:cs typeface="Open Sans"/>
              </a:rPr>
              <a:t>but</a:t>
            </a:r>
            <a:r>
              <a:rPr sz="1450" spc="85" dirty="0">
                <a:solidFill>
                  <a:srgbClr val="57585B"/>
                </a:solidFill>
                <a:latin typeface="Open Sans"/>
                <a:cs typeface="Open Sans"/>
              </a:rPr>
              <a:t> </a:t>
            </a:r>
            <a:r>
              <a:rPr sz="1450" spc="-25" dirty="0">
                <a:solidFill>
                  <a:srgbClr val="57585B"/>
                </a:solidFill>
                <a:latin typeface="Open Sans"/>
                <a:cs typeface="Open Sans"/>
              </a:rPr>
              <a:t>the </a:t>
            </a:r>
            <a:r>
              <a:rPr sz="1450" dirty="0">
                <a:solidFill>
                  <a:srgbClr val="57585B"/>
                </a:solidFill>
                <a:latin typeface="Open Sans"/>
                <a:cs typeface="Open Sans"/>
              </a:rPr>
              <a:t>scarcest</a:t>
            </a:r>
            <a:r>
              <a:rPr sz="1450" spc="85" dirty="0">
                <a:solidFill>
                  <a:srgbClr val="57585B"/>
                </a:solidFill>
                <a:latin typeface="Open Sans"/>
                <a:cs typeface="Open Sans"/>
              </a:rPr>
              <a:t> </a:t>
            </a:r>
            <a:r>
              <a:rPr sz="1450" dirty="0">
                <a:solidFill>
                  <a:srgbClr val="57585B"/>
                </a:solidFill>
                <a:latin typeface="Open Sans"/>
                <a:cs typeface="Open Sans"/>
              </a:rPr>
              <a:t>monetary</a:t>
            </a:r>
            <a:r>
              <a:rPr sz="1450" spc="85" dirty="0">
                <a:solidFill>
                  <a:srgbClr val="57585B"/>
                </a:solidFill>
                <a:latin typeface="Open Sans"/>
                <a:cs typeface="Open Sans"/>
              </a:rPr>
              <a:t> </a:t>
            </a:r>
            <a:r>
              <a:rPr sz="1450" dirty="0">
                <a:solidFill>
                  <a:srgbClr val="57585B"/>
                </a:solidFill>
                <a:latin typeface="Open Sans"/>
                <a:cs typeface="Open Sans"/>
              </a:rPr>
              <a:t>asset</a:t>
            </a:r>
            <a:r>
              <a:rPr sz="1450" spc="85" dirty="0">
                <a:solidFill>
                  <a:srgbClr val="57585B"/>
                </a:solidFill>
                <a:latin typeface="Open Sans"/>
                <a:cs typeface="Open Sans"/>
              </a:rPr>
              <a:t> </a:t>
            </a:r>
            <a:r>
              <a:rPr sz="1450" dirty="0">
                <a:solidFill>
                  <a:srgbClr val="57585B"/>
                </a:solidFill>
                <a:latin typeface="Open Sans"/>
                <a:cs typeface="Open Sans"/>
              </a:rPr>
              <a:t>in</a:t>
            </a:r>
            <a:r>
              <a:rPr sz="1450" spc="90" dirty="0">
                <a:solidFill>
                  <a:srgbClr val="57585B"/>
                </a:solidFill>
                <a:latin typeface="Open Sans"/>
                <a:cs typeface="Open Sans"/>
              </a:rPr>
              <a:t> </a:t>
            </a:r>
            <a:r>
              <a:rPr sz="1450" dirty="0">
                <a:solidFill>
                  <a:srgbClr val="57585B"/>
                </a:solidFill>
                <a:latin typeface="Open Sans"/>
                <a:cs typeface="Open Sans"/>
              </a:rPr>
              <a:t>the</a:t>
            </a:r>
            <a:r>
              <a:rPr sz="1450" spc="85" dirty="0">
                <a:solidFill>
                  <a:srgbClr val="57585B"/>
                </a:solidFill>
                <a:latin typeface="Open Sans"/>
                <a:cs typeface="Open Sans"/>
              </a:rPr>
              <a:t> </a:t>
            </a:r>
            <a:r>
              <a:rPr sz="1450" spc="-10" dirty="0">
                <a:solidFill>
                  <a:srgbClr val="57585B"/>
                </a:solidFill>
                <a:latin typeface="Open Sans"/>
                <a:cs typeface="Open Sans"/>
              </a:rPr>
              <a:t>world.</a:t>
            </a:r>
            <a:endParaRPr sz="1450" dirty="0">
              <a:latin typeface="Open Sans"/>
              <a:cs typeface="Open Sans"/>
            </a:endParaRPr>
          </a:p>
        </p:txBody>
      </p:sp>
      <p:sp>
        <p:nvSpPr>
          <p:cNvPr id="21" name="object 21"/>
          <p:cNvSpPr txBox="1"/>
          <p:nvPr/>
        </p:nvSpPr>
        <p:spPr>
          <a:xfrm>
            <a:off x="10729784" y="6836636"/>
            <a:ext cx="7763509" cy="479425"/>
          </a:xfrm>
          <a:prstGeom prst="rect">
            <a:avLst/>
          </a:prstGeom>
        </p:spPr>
        <p:txBody>
          <a:bodyPr vert="horz" wrap="square" lIns="0" tIns="11430" rIns="0" bIns="0" rtlCol="0">
            <a:spAutoFit/>
          </a:bodyPr>
          <a:lstStyle/>
          <a:p>
            <a:pPr marL="12700" marR="5080">
              <a:lnSpc>
                <a:spcPct val="102699"/>
              </a:lnSpc>
              <a:spcBef>
                <a:spcPts val="90"/>
              </a:spcBef>
            </a:pPr>
            <a:r>
              <a:rPr sz="1450" b="1" spc="55" dirty="0">
                <a:solidFill>
                  <a:srgbClr val="241B54"/>
                </a:solidFill>
                <a:latin typeface="Open Sans"/>
                <a:cs typeface="Open Sans"/>
              </a:rPr>
              <a:t>Acceptability</a:t>
            </a:r>
            <a:r>
              <a:rPr sz="1450" b="1" spc="70" dirty="0">
                <a:solidFill>
                  <a:srgbClr val="241B54"/>
                </a:solidFill>
                <a:latin typeface="Open Sans"/>
                <a:cs typeface="Open Sans"/>
              </a:rPr>
              <a:t> </a:t>
            </a:r>
            <a:r>
              <a:rPr sz="1450" b="1" dirty="0">
                <a:solidFill>
                  <a:srgbClr val="241B54"/>
                </a:solidFill>
                <a:latin typeface="Open Sans"/>
                <a:cs typeface="Open Sans"/>
              </a:rPr>
              <a:t>-</a:t>
            </a:r>
            <a:r>
              <a:rPr sz="1450" b="1" spc="70" dirty="0">
                <a:solidFill>
                  <a:srgbClr val="241B54"/>
                </a:solidFill>
                <a:latin typeface="Open Sans"/>
                <a:cs typeface="Open Sans"/>
              </a:rPr>
              <a:t> </a:t>
            </a:r>
            <a:r>
              <a:rPr sz="1450" dirty="0">
                <a:solidFill>
                  <a:srgbClr val="57585B"/>
                </a:solidFill>
                <a:latin typeface="Open Sans"/>
                <a:cs typeface="Open Sans"/>
              </a:rPr>
              <a:t>Bitcoin</a:t>
            </a:r>
            <a:r>
              <a:rPr sz="1450" spc="70" dirty="0">
                <a:solidFill>
                  <a:srgbClr val="57585B"/>
                </a:solidFill>
                <a:latin typeface="Open Sans"/>
                <a:cs typeface="Open Sans"/>
              </a:rPr>
              <a:t> </a:t>
            </a:r>
            <a:r>
              <a:rPr sz="1450" dirty="0">
                <a:solidFill>
                  <a:srgbClr val="57585B"/>
                </a:solidFill>
                <a:latin typeface="Open Sans"/>
                <a:cs typeface="Open Sans"/>
              </a:rPr>
              <a:t>is</a:t>
            </a:r>
            <a:r>
              <a:rPr sz="1450" spc="70" dirty="0">
                <a:solidFill>
                  <a:srgbClr val="57585B"/>
                </a:solidFill>
                <a:latin typeface="Open Sans"/>
                <a:cs typeface="Open Sans"/>
              </a:rPr>
              <a:t> </a:t>
            </a:r>
            <a:r>
              <a:rPr sz="1450" dirty="0">
                <a:solidFill>
                  <a:srgbClr val="57585B"/>
                </a:solidFill>
                <a:latin typeface="Open Sans"/>
                <a:cs typeface="Open Sans"/>
              </a:rPr>
              <a:t>still</a:t>
            </a:r>
            <a:r>
              <a:rPr sz="1450" spc="70" dirty="0">
                <a:solidFill>
                  <a:srgbClr val="57585B"/>
                </a:solidFill>
                <a:latin typeface="Open Sans"/>
                <a:cs typeface="Open Sans"/>
              </a:rPr>
              <a:t> </a:t>
            </a:r>
            <a:r>
              <a:rPr sz="1450" dirty="0">
                <a:solidFill>
                  <a:srgbClr val="57585B"/>
                </a:solidFill>
                <a:latin typeface="Open Sans"/>
                <a:cs typeface="Open Sans"/>
              </a:rPr>
              <a:t>in</a:t>
            </a:r>
            <a:r>
              <a:rPr sz="1450" spc="70" dirty="0">
                <a:solidFill>
                  <a:srgbClr val="57585B"/>
                </a:solidFill>
                <a:latin typeface="Open Sans"/>
                <a:cs typeface="Open Sans"/>
              </a:rPr>
              <a:t> </a:t>
            </a:r>
            <a:r>
              <a:rPr sz="1450" dirty="0">
                <a:solidFill>
                  <a:srgbClr val="57585B"/>
                </a:solidFill>
                <a:latin typeface="Open Sans"/>
                <a:cs typeface="Open Sans"/>
              </a:rPr>
              <a:t>its</a:t>
            </a:r>
            <a:r>
              <a:rPr sz="1450" spc="70" dirty="0">
                <a:solidFill>
                  <a:srgbClr val="57585B"/>
                </a:solidFill>
                <a:latin typeface="Open Sans"/>
                <a:cs typeface="Open Sans"/>
              </a:rPr>
              <a:t> </a:t>
            </a:r>
            <a:r>
              <a:rPr sz="1450" dirty="0">
                <a:solidFill>
                  <a:srgbClr val="57585B"/>
                </a:solidFill>
                <a:latin typeface="Open Sans"/>
                <a:cs typeface="Open Sans"/>
              </a:rPr>
              <a:t>early</a:t>
            </a:r>
            <a:r>
              <a:rPr sz="1450" spc="70" dirty="0">
                <a:solidFill>
                  <a:srgbClr val="57585B"/>
                </a:solidFill>
                <a:latin typeface="Open Sans"/>
                <a:cs typeface="Open Sans"/>
              </a:rPr>
              <a:t> </a:t>
            </a:r>
            <a:r>
              <a:rPr sz="1450" dirty="0">
                <a:solidFill>
                  <a:srgbClr val="57585B"/>
                </a:solidFill>
                <a:latin typeface="Open Sans"/>
                <a:cs typeface="Open Sans"/>
              </a:rPr>
              <a:t>stages</a:t>
            </a:r>
            <a:r>
              <a:rPr sz="1450" spc="70" dirty="0">
                <a:solidFill>
                  <a:srgbClr val="57585B"/>
                </a:solidFill>
                <a:latin typeface="Open Sans"/>
                <a:cs typeface="Open Sans"/>
              </a:rPr>
              <a:t> </a:t>
            </a:r>
            <a:r>
              <a:rPr sz="1450" dirty="0">
                <a:solidFill>
                  <a:srgbClr val="57585B"/>
                </a:solidFill>
                <a:latin typeface="Open Sans"/>
                <a:cs typeface="Open Sans"/>
              </a:rPr>
              <a:t>of</a:t>
            </a:r>
            <a:r>
              <a:rPr sz="1450" spc="70" dirty="0">
                <a:solidFill>
                  <a:srgbClr val="57585B"/>
                </a:solidFill>
                <a:latin typeface="Open Sans"/>
                <a:cs typeface="Open Sans"/>
              </a:rPr>
              <a:t> </a:t>
            </a:r>
            <a:r>
              <a:rPr sz="1450" dirty="0">
                <a:solidFill>
                  <a:srgbClr val="57585B"/>
                </a:solidFill>
                <a:latin typeface="Open Sans"/>
                <a:cs typeface="Open Sans"/>
              </a:rPr>
              <a:t>becoming</a:t>
            </a:r>
            <a:r>
              <a:rPr sz="1450" spc="70" dirty="0">
                <a:solidFill>
                  <a:srgbClr val="57585B"/>
                </a:solidFill>
                <a:latin typeface="Open Sans"/>
                <a:cs typeface="Open Sans"/>
              </a:rPr>
              <a:t> </a:t>
            </a:r>
            <a:r>
              <a:rPr sz="1450" dirty="0">
                <a:solidFill>
                  <a:srgbClr val="57585B"/>
                </a:solidFill>
                <a:latin typeface="Open Sans"/>
                <a:cs typeface="Open Sans"/>
              </a:rPr>
              <a:t>a</a:t>
            </a:r>
            <a:r>
              <a:rPr sz="1450" spc="70" dirty="0">
                <a:solidFill>
                  <a:srgbClr val="57585B"/>
                </a:solidFill>
                <a:latin typeface="Open Sans"/>
                <a:cs typeface="Open Sans"/>
              </a:rPr>
              <a:t> </a:t>
            </a:r>
            <a:r>
              <a:rPr sz="1450" dirty="0">
                <a:solidFill>
                  <a:srgbClr val="57585B"/>
                </a:solidFill>
                <a:latin typeface="Open Sans"/>
                <a:cs typeface="Open Sans"/>
              </a:rPr>
              <a:t>medium</a:t>
            </a:r>
            <a:r>
              <a:rPr sz="1450" spc="70" dirty="0">
                <a:solidFill>
                  <a:srgbClr val="57585B"/>
                </a:solidFill>
                <a:latin typeface="Open Sans"/>
                <a:cs typeface="Open Sans"/>
              </a:rPr>
              <a:t> </a:t>
            </a:r>
            <a:r>
              <a:rPr sz="1450" dirty="0">
                <a:solidFill>
                  <a:srgbClr val="57585B"/>
                </a:solidFill>
                <a:latin typeface="Open Sans"/>
                <a:cs typeface="Open Sans"/>
              </a:rPr>
              <a:t>of</a:t>
            </a:r>
            <a:r>
              <a:rPr sz="1450" spc="70" dirty="0">
                <a:solidFill>
                  <a:srgbClr val="57585B"/>
                </a:solidFill>
                <a:latin typeface="Open Sans"/>
                <a:cs typeface="Open Sans"/>
              </a:rPr>
              <a:t> </a:t>
            </a:r>
            <a:r>
              <a:rPr sz="1450" dirty="0">
                <a:solidFill>
                  <a:srgbClr val="57585B"/>
                </a:solidFill>
                <a:latin typeface="Open Sans"/>
                <a:cs typeface="Open Sans"/>
              </a:rPr>
              <a:t>exchange,</a:t>
            </a:r>
            <a:r>
              <a:rPr sz="1450" spc="70" dirty="0">
                <a:solidFill>
                  <a:srgbClr val="57585B"/>
                </a:solidFill>
                <a:latin typeface="Open Sans"/>
                <a:cs typeface="Open Sans"/>
              </a:rPr>
              <a:t> </a:t>
            </a:r>
            <a:r>
              <a:rPr sz="1450" spc="-25" dirty="0">
                <a:solidFill>
                  <a:srgbClr val="57585B"/>
                </a:solidFill>
                <a:latin typeface="Open Sans"/>
                <a:cs typeface="Open Sans"/>
              </a:rPr>
              <a:t>and </a:t>
            </a:r>
            <a:r>
              <a:rPr sz="1450" dirty="0">
                <a:solidFill>
                  <a:srgbClr val="57585B"/>
                </a:solidFill>
                <a:latin typeface="Open Sans"/>
                <a:cs typeface="Open Sans"/>
              </a:rPr>
              <a:t>compared</a:t>
            </a:r>
            <a:r>
              <a:rPr sz="1450" spc="105" dirty="0">
                <a:solidFill>
                  <a:srgbClr val="57585B"/>
                </a:solidFill>
                <a:latin typeface="Open Sans"/>
                <a:cs typeface="Open Sans"/>
              </a:rPr>
              <a:t> </a:t>
            </a:r>
            <a:r>
              <a:rPr sz="1450" dirty="0">
                <a:solidFill>
                  <a:srgbClr val="57585B"/>
                </a:solidFill>
                <a:latin typeface="Open Sans"/>
                <a:cs typeface="Open Sans"/>
              </a:rPr>
              <a:t>to</a:t>
            </a:r>
            <a:r>
              <a:rPr sz="1450" spc="105" dirty="0">
                <a:solidFill>
                  <a:srgbClr val="57585B"/>
                </a:solidFill>
                <a:latin typeface="Open Sans"/>
                <a:cs typeface="Open Sans"/>
              </a:rPr>
              <a:t> </a:t>
            </a:r>
            <a:r>
              <a:rPr sz="1450" dirty="0">
                <a:solidFill>
                  <a:srgbClr val="57585B"/>
                </a:solidFill>
                <a:latin typeface="Open Sans"/>
                <a:cs typeface="Open Sans"/>
              </a:rPr>
              <a:t>ﬁat</a:t>
            </a:r>
            <a:r>
              <a:rPr sz="1450" spc="105" dirty="0">
                <a:solidFill>
                  <a:srgbClr val="57585B"/>
                </a:solidFill>
                <a:latin typeface="Open Sans"/>
                <a:cs typeface="Open Sans"/>
              </a:rPr>
              <a:t> </a:t>
            </a:r>
            <a:r>
              <a:rPr sz="1450" dirty="0">
                <a:solidFill>
                  <a:srgbClr val="57585B"/>
                </a:solidFill>
                <a:latin typeface="Open Sans"/>
                <a:cs typeface="Open Sans"/>
              </a:rPr>
              <a:t>currencies,</a:t>
            </a:r>
            <a:r>
              <a:rPr sz="1450" spc="105" dirty="0">
                <a:solidFill>
                  <a:srgbClr val="57585B"/>
                </a:solidFill>
                <a:latin typeface="Open Sans"/>
                <a:cs typeface="Open Sans"/>
              </a:rPr>
              <a:t> </a:t>
            </a:r>
            <a:r>
              <a:rPr sz="1450" dirty="0">
                <a:solidFill>
                  <a:srgbClr val="57585B"/>
                </a:solidFill>
                <a:latin typeface="Open Sans"/>
                <a:cs typeface="Open Sans"/>
              </a:rPr>
              <a:t>the</a:t>
            </a:r>
            <a:r>
              <a:rPr sz="1450" spc="105" dirty="0">
                <a:solidFill>
                  <a:srgbClr val="57585B"/>
                </a:solidFill>
                <a:latin typeface="Open Sans"/>
                <a:cs typeface="Open Sans"/>
              </a:rPr>
              <a:t> </a:t>
            </a:r>
            <a:r>
              <a:rPr sz="1450" dirty="0">
                <a:solidFill>
                  <a:srgbClr val="57585B"/>
                </a:solidFill>
                <a:latin typeface="Open Sans"/>
                <a:cs typeface="Open Sans"/>
              </a:rPr>
              <a:t>acceptability</a:t>
            </a:r>
            <a:r>
              <a:rPr sz="1450" spc="105" dirty="0">
                <a:solidFill>
                  <a:srgbClr val="57585B"/>
                </a:solidFill>
                <a:latin typeface="Open Sans"/>
                <a:cs typeface="Open Sans"/>
              </a:rPr>
              <a:t> </a:t>
            </a:r>
            <a:r>
              <a:rPr sz="1450" dirty="0">
                <a:solidFill>
                  <a:srgbClr val="57585B"/>
                </a:solidFill>
                <a:latin typeface="Open Sans"/>
                <a:cs typeface="Open Sans"/>
              </a:rPr>
              <a:t>of</a:t>
            </a:r>
            <a:r>
              <a:rPr sz="1450" spc="105" dirty="0">
                <a:solidFill>
                  <a:srgbClr val="57585B"/>
                </a:solidFill>
                <a:latin typeface="Open Sans"/>
                <a:cs typeface="Open Sans"/>
              </a:rPr>
              <a:t> </a:t>
            </a:r>
            <a:r>
              <a:rPr sz="1450" dirty="0">
                <a:solidFill>
                  <a:srgbClr val="57585B"/>
                </a:solidFill>
                <a:latin typeface="Open Sans"/>
                <a:cs typeface="Open Sans"/>
              </a:rPr>
              <a:t>Bitcoin</a:t>
            </a:r>
            <a:r>
              <a:rPr sz="1450" spc="105" dirty="0">
                <a:solidFill>
                  <a:srgbClr val="57585B"/>
                </a:solidFill>
                <a:latin typeface="Open Sans"/>
                <a:cs typeface="Open Sans"/>
              </a:rPr>
              <a:t> </a:t>
            </a:r>
            <a:r>
              <a:rPr sz="1450" dirty="0">
                <a:solidFill>
                  <a:srgbClr val="57585B"/>
                </a:solidFill>
                <a:latin typeface="Open Sans"/>
                <a:cs typeface="Open Sans"/>
              </a:rPr>
              <a:t>is</a:t>
            </a:r>
            <a:r>
              <a:rPr sz="1450" spc="105" dirty="0">
                <a:solidFill>
                  <a:srgbClr val="57585B"/>
                </a:solidFill>
                <a:latin typeface="Open Sans"/>
                <a:cs typeface="Open Sans"/>
              </a:rPr>
              <a:t> </a:t>
            </a:r>
            <a:r>
              <a:rPr sz="1450" dirty="0">
                <a:solidFill>
                  <a:srgbClr val="57585B"/>
                </a:solidFill>
                <a:latin typeface="Open Sans"/>
                <a:cs typeface="Open Sans"/>
              </a:rPr>
              <a:t>currently</a:t>
            </a:r>
            <a:r>
              <a:rPr sz="1450" spc="110" dirty="0">
                <a:solidFill>
                  <a:srgbClr val="57585B"/>
                </a:solidFill>
                <a:latin typeface="Open Sans"/>
                <a:cs typeface="Open Sans"/>
              </a:rPr>
              <a:t> </a:t>
            </a:r>
            <a:r>
              <a:rPr sz="1450" spc="-20" dirty="0">
                <a:solidFill>
                  <a:srgbClr val="57585B"/>
                </a:solidFill>
                <a:latin typeface="Open Sans"/>
                <a:cs typeface="Open Sans"/>
              </a:rPr>
              <a:t>low.</a:t>
            </a:r>
            <a:endParaRPr sz="1450">
              <a:latin typeface="Open Sans"/>
              <a:cs typeface="Open Sans"/>
            </a:endParaRPr>
          </a:p>
        </p:txBody>
      </p:sp>
      <p:pic>
        <p:nvPicPr>
          <p:cNvPr id="22" name="object 22"/>
          <p:cNvPicPr/>
          <p:nvPr/>
        </p:nvPicPr>
        <p:blipFill>
          <a:blip r:embed="rId10" cstate="print"/>
          <a:stretch>
            <a:fillRect/>
          </a:stretch>
        </p:blipFill>
        <p:spPr>
          <a:xfrm>
            <a:off x="10523942" y="9152150"/>
            <a:ext cx="8262083" cy="1128782"/>
          </a:xfrm>
          <a:prstGeom prst="rect">
            <a:avLst/>
          </a:prstGeom>
        </p:spPr>
      </p:pic>
      <p:sp>
        <p:nvSpPr>
          <p:cNvPr id="23" name="object 23"/>
          <p:cNvSpPr txBox="1"/>
          <p:nvPr/>
        </p:nvSpPr>
        <p:spPr>
          <a:xfrm>
            <a:off x="10729784" y="9342295"/>
            <a:ext cx="7755255" cy="706755"/>
          </a:xfrm>
          <a:prstGeom prst="rect">
            <a:avLst/>
          </a:prstGeom>
        </p:spPr>
        <p:txBody>
          <a:bodyPr vert="horz" wrap="square" lIns="0" tIns="11430" rIns="0" bIns="0" rtlCol="0">
            <a:spAutoFit/>
          </a:bodyPr>
          <a:lstStyle/>
          <a:p>
            <a:pPr marL="12700" marR="5080">
              <a:lnSpc>
                <a:spcPct val="102699"/>
              </a:lnSpc>
              <a:spcBef>
                <a:spcPts val="90"/>
              </a:spcBef>
            </a:pPr>
            <a:r>
              <a:rPr sz="1450" b="1" spc="50" dirty="0">
                <a:solidFill>
                  <a:srgbClr val="241B54"/>
                </a:solidFill>
                <a:latin typeface="Open Sans"/>
                <a:cs typeface="Open Sans"/>
              </a:rPr>
              <a:t>Fungibility</a:t>
            </a:r>
            <a:r>
              <a:rPr sz="1450" b="1" spc="65" dirty="0">
                <a:solidFill>
                  <a:srgbClr val="241B54"/>
                </a:solidFill>
                <a:latin typeface="Open Sans"/>
                <a:cs typeface="Open Sans"/>
              </a:rPr>
              <a:t> </a:t>
            </a:r>
            <a:r>
              <a:rPr sz="1450" b="1" dirty="0">
                <a:solidFill>
                  <a:srgbClr val="57585B"/>
                </a:solidFill>
                <a:latin typeface="Open Sans"/>
                <a:cs typeface="Open Sans"/>
              </a:rPr>
              <a:t>-</a:t>
            </a:r>
            <a:r>
              <a:rPr sz="1450" b="1" spc="65" dirty="0">
                <a:solidFill>
                  <a:srgbClr val="57585B"/>
                </a:solidFill>
                <a:latin typeface="Open Sans"/>
                <a:cs typeface="Open Sans"/>
              </a:rPr>
              <a:t> </a:t>
            </a:r>
            <a:r>
              <a:rPr sz="1450" dirty="0">
                <a:solidFill>
                  <a:srgbClr val="57585B"/>
                </a:solidFill>
                <a:latin typeface="Open Sans"/>
                <a:cs typeface="Open Sans"/>
              </a:rPr>
              <a:t>Each</a:t>
            </a:r>
            <a:r>
              <a:rPr sz="1450" spc="65" dirty="0">
                <a:solidFill>
                  <a:srgbClr val="57585B"/>
                </a:solidFill>
                <a:latin typeface="Open Sans"/>
                <a:cs typeface="Open Sans"/>
              </a:rPr>
              <a:t> </a:t>
            </a:r>
            <a:r>
              <a:rPr sz="1450" dirty="0">
                <a:solidFill>
                  <a:srgbClr val="57585B"/>
                </a:solidFill>
                <a:latin typeface="Open Sans"/>
                <a:cs typeface="Open Sans"/>
              </a:rPr>
              <a:t>unit</a:t>
            </a:r>
            <a:r>
              <a:rPr sz="1450" spc="70" dirty="0">
                <a:solidFill>
                  <a:srgbClr val="57585B"/>
                </a:solidFill>
                <a:latin typeface="Open Sans"/>
                <a:cs typeface="Open Sans"/>
              </a:rPr>
              <a:t> </a:t>
            </a:r>
            <a:r>
              <a:rPr sz="1450" dirty="0">
                <a:solidFill>
                  <a:srgbClr val="57585B"/>
                </a:solidFill>
                <a:latin typeface="Open Sans"/>
                <a:cs typeface="Open Sans"/>
              </a:rPr>
              <a:t>of</a:t>
            </a:r>
            <a:r>
              <a:rPr sz="1450" spc="65" dirty="0">
                <a:solidFill>
                  <a:srgbClr val="57585B"/>
                </a:solidFill>
                <a:latin typeface="Open Sans"/>
                <a:cs typeface="Open Sans"/>
              </a:rPr>
              <a:t> </a:t>
            </a:r>
            <a:r>
              <a:rPr sz="1450" dirty="0">
                <a:solidFill>
                  <a:srgbClr val="57585B"/>
                </a:solidFill>
                <a:latin typeface="Open Sans"/>
                <a:cs typeface="Open Sans"/>
              </a:rPr>
              <a:t>bitcoin</a:t>
            </a:r>
            <a:r>
              <a:rPr sz="1450" spc="65" dirty="0">
                <a:solidFill>
                  <a:srgbClr val="57585B"/>
                </a:solidFill>
                <a:latin typeface="Open Sans"/>
                <a:cs typeface="Open Sans"/>
              </a:rPr>
              <a:t> </a:t>
            </a:r>
            <a:r>
              <a:rPr sz="1450" dirty="0">
                <a:solidFill>
                  <a:srgbClr val="57585B"/>
                </a:solidFill>
                <a:latin typeface="Open Sans"/>
                <a:cs typeface="Open Sans"/>
              </a:rPr>
              <a:t>is</a:t>
            </a:r>
            <a:r>
              <a:rPr sz="1450" spc="65" dirty="0">
                <a:solidFill>
                  <a:srgbClr val="57585B"/>
                </a:solidFill>
                <a:latin typeface="Open Sans"/>
                <a:cs typeface="Open Sans"/>
              </a:rPr>
              <a:t> </a:t>
            </a:r>
            <a:r>
              <a:rPr sz="1450" dirty="0">
                <a:solidFill>
                  <a:srgbClr val="57585B"/>
                </a:solidFill>
                <a:latin typeface="Open Sans"/>
                <a:cs typeface="Open Sans"/>
              </a:rPr>
              <a:t>the</a:t>
            </a:r>
            <a:r>
              <a:rPr sz="1450" spc="70" dirty="0">
                <a:solidFill>
                  <a:srgbClr val="57585B"/>
                </a:solidFill>
                <a:latin typeface="Open Sans"/>
                <a:cs typeface="Open Sans"/>
              </a:rPr>
              <a:t> </a:t>
            </a:r>
            <a:r>
              <a:rPr sz="1450" dirty="0">
                <a:solidFill>
                  <a:srgbClr val="57585B"/>
                </a:solidFill>
                <a:latin typeface="Open Sans"/>
                <a:cs typeface="Open Sans"/>
              </a:rPr>
              <a:t>same</a:t>
            </a:r>
            <a:r>
              <a:rPr sz="1450" spc="65" dirty="0">
                <a:solidFill>
                  <a:srgbClr val="57585B"/>
                </a:solidFill>
                <a:latin typeface="Open Sans"/>
                <a:cs typeface="Open Sans"/>
              </a:rPr>
              <a:t> </a:t>
            </a:r>
            <a:r>
              <a:rPr sz="1450" dirty="0">
                <a:solidFill>
                  <a:srgbClr val="57585B"/>
                </a:solidFill>
                <a:latin typeface="Open Sans"/>
                <a:cs typeface="Open Sans"/>
              </a:rPr>
              <a:t>as</a:t>
            </a:r>
            <a:r>
              <a:rPr sz="1450" spc="65" dirty="0">
                <a:solidFill>
                  <a:srgbClr val="57585B"/>
                </a:solidFill>
                <a:latin typeface="Open Sans"/>
                <a:cs typeface="Open Sans"/>
              </a:rPr>
              <a:t> </a:t>
            </a:r>
            <a:r>
              <a:rPr sz="1450" dirty="0">
                <a:solidFill>
                  <a:srgbClr val="57585B"/>
                </a:solidFill>
                <a:latin typeface="Open Sans"/>
                <a:cs typeface="Open Sans"/>
              </a:rPr>
              <a:t>any</a:t>
            </a:r>
            <a:r>
              <a:rPr sz="1450" spc="70" dirty="0">
                <a:solidFill>
                  <a:srgbClr val="57585B"/>
                </a:solidFill>
                <a:latin typeface="Open Sans"/>
                <a:cs typeface="Open Sans"/>
              </a:rPr>
              <a:t> </a:t>
            </a:r>
            <a:r>
              <a:rPr sz="1450" dirty="0">
                <a:solidFill>
                  <a:srgbClr val="57585B"/>
                </a:solidFill>
                <a:latin typeface="Open Sans"/>
                <a:cs typeface="Open Sans"/>
              </a:rPr>
              <a:t>other</a:t>
            </a:r>
            <a:r>
              <a:rPr sz="1450" spc="65" dirty="0">
                <a:solidFill>
                  <a:srgbClr val="57585B"/>
                </a:solidFill>
                <a:latin typeface="Open Sans"/>
                <a:cs typeface="Open Sans"/>
              </a:rPr>
              <a:t> </a:t>
            </a:r>
            <a:r>
              <a:rPr sz="1450" dirty="0">
                <a:solidFill>
                  <a:srgbClr val="57585B"/>
                </a:solidFill>
                <a:latin typeface="Open Sans"/>
                <a:cs typeface="Open Sans"/>
              </a:rPr>
              <a:t>unit</a:t>
            </a:r>
            <a:r>
              <a:rPr sz="1450" spc="65" dirty="0">
                <a:solidFill>
                  <a:srgbClr val="57585B"/>
                </a:solidFill>
                <a:latin typeface="Open Sans"/>
                <a:cs typeface="Open Sans"/>
              </a:rPr>
              <a:t> </a:t>
            </a:r>
            <a:r>
              <a:rPr sz="1450" dirty="0">
                <a:solidFill>
                  <a:srgbClr val="57585B"/>
                </a:solidFill>
                <a:latin typeface="Open Sans"/>
                <a:cs typeface="Open Sans"/>
              </a:rPr>
              <a:t>of</a:t>
            </a:r>
            <a:r>
              <a:rPr sz="1450" spc="65" dirty="0">
                <a:solidFill>
                  <a:srgbClr val="57585B"/>
                </a:solidFill>
                <a:latin typeface="Open Sans"/>
                <a:cs typeface="Open Sans"/>
              </a:rPr>
              <a:t> </a:t>
            </a:r>
            <a:r>
              <a:rPr sz="1450" dirty="0">
                <a:solidFill>
                  <a:srgbClr val="57585B"/>
                </a:solidFill>
                <a:latin typeface="Open Sans"/>
                <a:cs typeface="Open Sans"/>
              </a:rPr>
              <a:t>bitcoin</a:t>
            </a:r>
            <a:r>
              <a:rPr sz="1450" spc="70" dirty="0">
                <a:solidFill>
                  <a:srgbClr val="57585B"/>
                </a:solidFill>
                <a:latin typeface="Open Sans"/>
                <a:cs typeface="Open Sans"/>
              </a:rPr>
              <a:t> </a:t>
            </a:r>
            <a:r>
              <a:rPr sz="1450" dirty="0">
                <a:solidFill>
                  <a:srgbClr val="57585B"/>
                </a:solidFill>
                <a:latin typeface="Open Sans"/>
                <a:cs typeface="Open Sans"/>
              </a:rPr>
              <a:t>and</a:t>
            </a:r>
            <a:r>
              <a:rPr sz="1450" spc="65" dirty="0">
                <a:solidFill>
                  <a:srgbClr val="57585B"/>
                </a:solidFill>
                <a:latin typeface="Open Sans"/>
                <a:cs typeface="Open Sans"/>
              </a:rPr>
              <a:t> </a:t>
            </a:r>
            <a:r>
              <a:rPr sz="1450" dirty="0">
                <a:solidFill>
                  <a:srgbClr val="57585B"/>
                </a:solidFill>
                <a:latin typeface="Open Sans"/>
                <a:cs typeface="Open Sans"/>
              </a:rPr>
              <a:t>can</a:t>
            </a:r>
            <a:r>
              <a:rPr sz="1450" spc="65" dirty="0">
                <a:solidFill>
                  <a:srgbClr val="57585B"/>
                </a:solidFill>
                <a:latin typeface="Open Sans"/>
                <a:cs typeface="Open Sans"/>
              </a:rPr>
              <a:t> </a:t>
            </a:r>
            <a:r>
              <a:rPr sz="1450" spc="-25" dirty="0">
                <a:solidFill>
                  <a:srgbClr val="57585B"/>
                </a:solidFill>
                <a:latin typeface="Open Sans"/>
                <a:cs typeface="Open Sans"/>
              </a:rPr>
              <a:t>be </a:t>
            </a:r>
            <a:r>
              <a:rPr sz="1450" dirty="0">
                <a:solidFill>
                  <a:srgbClr val="57585B"/>
                </a:solidFill>
                <a:latin typeface="Open Sans"/>
                <a:cs typeface="Open Sans"/>
              </a:rPr>
              <a:t>interchanged</a:t>
            </a:r>
            <a:r>
              <a:rPr sz="1450" spc="100" dirty="0">
                <a:solidFill>
                  <a:srgbClr val="57585B"/>
                </a:solidFill>
                <a:latin typeface="Open Sans"/>
                <a:cs typeface="Open Sans"/>
              </a:rPr>
              <a:t> </a:t>
            </a:r>
            <a:r>
              <a:rPr sz="1450" dirty="0">
                <a:solidFill>
                  <a:srgbClr val="57585B"/>
                </a:solidFill>
                <a:latin typeface="Open Sans"/>
                <a:cs typeface="Open Sans"/>
              </a:rPr>
              <a:t>and</a:t>
            </a:r>
            <a:r>
              <a:rPr sz="1450" spc="100" dirty="0">
                <a:solidFill>
                  <a:srgbClr val="57585B"/>
                </a:solidFill>
                <a:latin typeface="Open Sans"/>
                <a:cs typeface="Open Sans"/>
              </a:rPr>
              <a:t> </a:t>
            </a:r>
            <a:r>
              <a:rPr sz="1450" dirty="0">
                <a:solidFill>
                  <a:srgbClr val="57585B"/>
                </a:solidFill>
                <a:latin typeface="Open Sans"/>
                <a:cs typeface="Open Sans"/>
              </a:rPr>
              <a:t>transacted</a:t>
            </a:r>
            <a:r>
              <a:rPr sz="1450" spc="105" dirty="0">
                <a:solidFill>
                  <a:srgbClr val="57585B"/>
                </a:solidFill>
                <a:latin typeface="Open Sans"/>
                <a:cs typeface="Open Sans"/>
              </a:rPr>
              <a:t> </a:t>
            </a:r>
            <a:r>
              <a:rPr sz="1450" dirty="0">
                <a:solidFill>
                  <a:srgbClr val="57585B"/>
                </a:solidFill>
                <a:latin typeface="Open Sans"/>
                <a:cs typeface="Open Sans"/>
              </a:rPr>
              <a:t>over</a:t>
            </a:r>
            <a:r>
              <a:rPr sz="1450" spc="100" dirty="0">
                <a:solidFill>
                  <a:srgbClr val="57585B"/>
                </a:solidFill>
                <a:latin typeface="Open Sans"/>
                <a:cs typeface="Open Sans"/>
              </a:rPr>
              <a:t> </a:t>
            </a:r>
            <a:r>
              <a:rPr sz="1450" dirty="0">
                <a:solidFill>
                  <a:srgbClr val="57585B"/>
                </a:solidFill>
                <a:latin typeface="Open Sans"/>
                <a:cs typeface="Open Sans"/>
              </a:rPr>
              <a:t>the</a:t>
            </a:r>
            <a:r>
              <a:rPr sz="1450" spc="105" dirty="0">
                <a:solidFill>
                  <a:srgbClr val="57585B"/>
                </a:solidFill>
                <a:latin typeface="Open Sans"/>
                <a:cs typeface="Open Sans"/>
              </a:rPr>
              <a:t> </a:t>
            </a:r>
            <a:r>
              <a:rPr sz="1450" dirty="0">
                <a:solidFill>
                  <a:srgbClr val="57585B"/>
                </a:solidFill>
                <a:latin typeface="Open Sans"/>
                <a:cs typeface="Open Sans"/>
              </a:rPr>
              <a:t>Bitcoin</a:t>
            </a:r>
            <a:r>
              <a:rPr sz="1450" spc="100" dirty="0">
                <a:solidFill>
                  <a:srgbClr val="57585B"/>
                </a:solidFill>
                <a:latin typeface="Open Sans"/>
                <a:cs typeface="Open Sans"/>
              </a:rPr>
              <a:t> </a:t>
            </a:r>
            <a:r>
              <a:rPr sz="1450" dirty="0">
                <a:solidFill>
                  <a:srgbClr val="57585B"/>
                </a:solidFill>
                <a:latin typeface="Open Sans"/>
                <a:cs typeface="Open Sans"/>
              </a:rPr>
              <a:t>protocol</a:t>
            </a:r>
            <a:r>
              <a:rPr sz="1450" spc="105" dirty="0">
                <a:solidFill>
                  <a:srgbClr val="57585B"/>
                </a:solidFill>
                <a:latin typeface="Open Sans"/>
                <a:cs typeface="Open Sans"/>
              </a:rPr>
              <a:t> </a:t>
            </a:r>
            <a:r>
              <a:rPr sz="1450" dirty="0">
                <a:solidFill>
                  <a:srgbClr val="57585B"/>
                </a:solidFill>
                <a:latin typeface="Open Sans"/>
                <a:cs typeface="Open Sans"/>
              </a:rPr>
              <a:t>on</a:t>
            </a:r>
            <a:r>
              <a:rPr sz="1450" spc="100" dirty="0">
                <a:solidFill>
                  <a:srgbClr val="57585B"/>
                </a:solidFill>
                <a:latin typeface="Open Sans"/>
                <a:cs typeface="Open Sans"/>
              </a:rPr>
              <a:t> </a:t>
            </a:r>
            <a:r>
              <a:rPr sz="1450" dirty="0">
                <a:solidFill>
                  <a:srgbClr val="57585B"/>
                </a:solidFill>
                <a:latin typeface="Open Sans"/>
                <a:cs typeface="Open Sans"/>
              </a:rPr>
              <a:t>a</a:t>
            </a:r>
            <a:r>
              <a:rPr sz="1450" spc="100" dirty="0">
                <a:solidFill>
                  <a:srgbClr val="57585B"/>
                </a:solidFill>
                <a:latin typeface="Open Sans"/>
                <a:cs typeface="Open Sans"/>
              </a:rPr>
              <a:t> </a:t>
            </a:r>
            <a:r>
              <a:rPr sz="1450" dirty="0">
                <a:solidFill>
                  <a:srgbClr val="57585B"/>
                </a:solidFill>
                <a:latin typeface="Open Sans"/>
                <a:cs typeface="Open Sans"/>
              </a:rPr>
              <a:t>like-kind</a:t>
            </a:r>
            <a:r>
              <a:rPr sz="1450" spc="105" dirty="0">
                <a:solidFill>
                  <a:srgbClr val="57585B"/>
                </a:solidFill>
                <a:latin typeface="Open Sans"/>
                <a:cs typeface="Open Sans"/>
              </a:rPr>
              <a:t> </a:t>
            </a:r>
            <a:r>
              <a:rPr sz="1450" dirty="0">
                <a:solidFill>
                  <a:srgbClr val="57585B"/>
                </a:solidFill>
                <a:latin typeface="Open Sans"/>
                <a:cs typeface="Open Sans"/>
              </a:rPr>
              <a:t>basis,</a:t>
            </a:r>
            <a:r>
              <a:rPr sz="1450" spc="100" dirty="0">
                <a:solidFill>
                  <a:srgbClr val="57585B"/>
                </a:solidFill>
                <a:latin typeface="Open Sans"/>
                <a:cs typeface="Open Sans"/>
              </a:rPr>
              <a:t> </a:t>
            </a:r>
            <a:r>
              <a:rPr sz="1450" dirty="0">
                <a:solidFill>
                  <a:srgbClr val="57585B"/>
                </a:solidFill>
                <a:latin typeface="Open Sans"/>
                <a:cs typeface="Open Sans"/>
              </a:rPr>
              <a:t>which</a:t>
            </a:r>
            <a:r>
              <a:rPr sz="1450" spc="105" dirty="0">
                <a:solidFill>
                  <a:srgbClr val="57585B"/>
                </a:solidFill>
                <a:latin typeface="Open Sans"/>
                <a:cs typeface="Open Sans"/>
              </a:rPr>
              <a:t> </a:t>
            </a:r>
            <a:r>
              <a:rPr sz="1450" spc="-10" dirty="0">
                <a:solidFill>
                  <a:srgbClr val="57585B"/>
                </a:solidFill>
                <a:latin typeface="Open Sans"/>
                <a:cs typeface="Open Sans"/>
              </a:rPr>
              <a:t>makes </a:t>
            </a:r>
            <a:r>
              <a:rPr sz="1450" dirty="0">
                <a:solidFill>
                  <a:srgbClr val="57585B"/>
                </a:solidFill>
                <a:latin typeface="Open Sans"/>
                <a:cs typeface="Open Sans"/>
              </a:rPr>
              <a:t>it</a:t>
            </a:r>
            <a:r>
              <a:rPr sz="1450" spc="45" dirty="0">
                <a:solidFill>
                  <a:srgbClr val="57585B"/>
                </a:solidFill>
                <a:latin typeface="Open Sans"/>
                <a:cs typeface="Open Sans"/>
              </a:rPr>
              <a:t> </a:t>
            </a:r>
            <a:r>
              <a:rPr sz="1450" dirty="0">
                <a:solidFill>
                  <a:srgbClr val="57585B"/>
                </a:solidFill>
                <a:latin typeface="Open Sans"/>
                <a:cs typeface="Open Sans"/>
              </a:rPr>
              <a:t>a</a:t>
            </a:r>
            <a:r>
              <a:rPr sz="1450" spc="45" dirty="0">
                <a:solidFill>
                  <a:srgbClr val="57585B"/>
                </a:solidFill>
                <a:latin typeface="Open Sans"/>
                <a:cs typeface="Open Sans"/>
              </a:rPr>
              <a:t> </a:t>
            </a:r>
            <a:r>
              <a:rPr sz="1450" dirty="0">
                <a:solidFill>
                  <a:srgbClr val="57585B"/>
                </a:solidFill>
                <a:latin typeface="Open Sans"/>
                <a:cs typeface="Open Sans"/>
              </a:rPr>
              <a:t>fungible</a:t>
            </a:r>
            <a:r>
              <a:rPr sz="1450" spc="45" dirty="0">
                <a:solidFill>
                  <a:srgbClr val="57585B"/>
                </a:solidFill>
                <a:latin typeface="Open Sans"/>
                <a:cs typeface="Open Sans"/>
              </a:rPr>
              <a:t> </a:t>
            </a:r>
            <a:r>
              <a:rPr sz="1450" spc="-10" dirty="0">
                <a:solidFill>
                  <a:srgbClr val="57585B"/>
                </a:solidFill>
                <a:latin typeface="Open Sans"/>
                <a:cs typeface="Open Sans"/>
              </a:rPr>
              <a:t>currency.</a:t>
            </a:r>
            <a:endParaRPr sz="1450">
              <a:latin typeface="Open Sans"/>
              <a:cs typeface="Open Sans"/>
            </a:endParaRPr>
          </a:p>
        </p:txBody>
      </p:sp>
      <p:sp>
        <p:nvSpPr>
          <p:cNvPr id="24" name="object 24"/>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63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867793"/>
          </a:xfrm>
          <a:prstGeom prst="rect">
            <a:avLst/>
          </a:prstGeom>
        </p:spPr>
      </p:pic>
      <p:sp>
        <p:nvSpPr>
          <p:cNvPr id="3" name="object 3"/>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#6</a:t>
            </a:r>
            <a:endParaRPr sz="2600">
              <a:latin typeface="Ubuntu Light"/>
              <a:cs typeface="Ubuntu Light"/>
            </a:endParaRPr>
          </a:p>
        </p:txBody>
      </p:sp>
      <p:pic>
        <p:nvPicPr>
          <p:cNvPr id="4" name="object 4"/>
          <p:cNvPicPr/>
          <p:nvPr/>
        </p:nvPicPr>
        <p:blipFill>
          <a:blip r:embed="rId3" cstate="print"/>
          <a:stretch>
            <a:fillRect/>
          </a:stretch>
        </p:blipFill>
        <p:spPr>
          <a:xfrm>
            <a:off x="17700071" y="593899"/>
            <a:ext cx="1273721" cy="678795"/>
          </a:xfrm>
          <a:prstGeom prst="rect">
            <a:avLst/>
          </a:prstGeom>
        </p:spPr>
      </p:pic>
      <p:sp>
        <p:nvSpPr>
          <p:cNvPr id="5" name="object 5"/>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An</a:t>
            </a:r>
            <a:r>
              <a:rPr spc="-140" dirty="0"/>
              <a:t> </a:t>
            </a:r>
            <a:r>
              <a:rPr dirty="0"/>
              <a:t>Introduction</a:t>
            </a:r>
            <a:r>
              <a:rPr spc="-140" dirty="0"/>
              <a:t> </a:t>
            </a:r>
            <a:r>
              <a:rPr dirty="0"/>
              <a:t>to</a:t>
            </a:r>
            <a:r>
              <a:rPr spc="-135" dirty="0"/>
              <a:t> </a:t>
            </a:r>
            <a:r>
              <a:rPr spc="-10" dirty="0"/>
              <a:t>Bitcoin</a:t>
            </a:r>
          </a:p>
        </p:txBody>
      </p:sp>
      <p:pic>
        <p:nvPicPr>
          <p:cNvPr id="6" name="object 6"/>
          <p:cNvPicPr/>
          <p:nvPr/>
        </p:nvPicPr>
        <p:blipFill>
          <a:blip r:embed="rId4" cstate="print"/>
          <a:stretch>
            <a:fillRect/>
          </a:stretch>
        </p:blipFill>
        <p:spPr>
          <a:xfrm>
            <a:off x="18829729" y="10656764"/>
            <a:ext cx="143513" cy="143534"/>
          </a:xfrm>
          <a:prstGeom prst="rect">
            <a:avLst/>
          </a:prstGeom>
        </p:spPr>
      </p:pic>
      <p:sp>
        <p:nvSpPr>
          <p:cNvPr id="7" name="object 7"/>
          <p:cNvSpPr txBox="1"/>
          <p:nvPr/>
        </p:nvSpPr>
        <p:spPr>
          <a:xfrm>
            <a:off x="1129945" y="2536004"/>
            <a:ext cx="4609465" cy="415290"/>
          </a:xfrm>
          <a:prstGeom prst="rect">
            <a:avLst/>
          </a:prstGeom>
        </p:spPr>
        <p:txBody>
          <a:bodyPr vert="horz" wrap="square" lIns="0" tIns="13335" rIns="0" bIns="0" rtlCol="0">
            <a:spAutoFit/>
          </a:bodyPr>
          <a:lstStyle/>
          <a:p>
            <a:pPr marL="12700">
              <a:lnSpc>
                <a:spcPct val="100000"/>
              </a:lnSpc>
              <a:spcBef>
                <a:spcPts val="105"/>
              </a:spcBef>
            </a:pPr>
            <a:r>
              <a:rPr sz="2550" b="1" dirty="0">
                <a:solidFill>
                  <a:srgbClr val="241B54"/>
                </a:solidFill>
                <a:latin typeface="Open Sans"/>
                <a:cs typeface="Open Sans"/>
              </a:rPr>
              <a:t>Bitcoin</a:t>
            </a:r>
            <a:r>
              <a:rPr sz="2550" b="1" spc="120" dirty="0">
                <a:solidFill>
                  <a:srgbClr val="241B54"/>
                </a:solidFill>
                <a:latin typeface="Open Sans"/>
                <a:cs typeface="Open Sans"/>
              </a:rPr>
              <a:t> </a:t>
            </a:r>
            <a:r>
              <a:rPr sz="2550" b="1" dirty="0">
                <a:solidFill>
                  <a:srgbClr val="241B54"/>
                </a:solidFill>
                <a:latin typeface="Open Sans"/>
                <a:cs typeface="Open Sans"/>
              </a:rPr>
              <a:t>vs</a:t>
            </a:r>
            <a:r>
              <a:rPr lang="en-US" sz="2550" b="1" dirty="0">
                <a:solidFill>
                  <a:srgbClr val="241B54"/>
                </a:solidFill>
                <a:latin typeface="Open Sans"/>
                <a:cs typeface="Open Sans"/>
              </a:rPr>
              <a:t>.</a:t>
            </a:r>
            <a:r>
              <a:rPr sz="2550" b="1" spc="120" dirty="0">
                <a:solidFill>
                  <a:srgbClr val="241B54"/>
                </a:solidFill>
                <a:latin typeface="Open Sans"/>
                <a:cs typeface="Open Sans"/>
              </a:rPr>
              <a:t> </a:t>
            </a:r>
            <a:r>
              <a:rPr sz="2550" b="1" dirty="0">
                <a:solidFill>
                  <a:srgbClr val="241B54"/>
                </a:solidFill>
                <a:latin typeface="Open Sans"/>
                <a:cs typeface="Open Sans"/>
              </a:rPr>
              <a:t>Gold</a:t>
            </a:r>
            <a:r>
              <a:rPr sz="2550" b="1" spc="125" dirty="0">
                <a:solidFill>
                  <a:srgbClr val="241B54"/>
                </a:solidFill>
                <a:latin typeface="Open Sans"/>
                <a:cs typeface="Open Sans"/>
              </a:rPr>
              <a:t> </a:t>
            </a:r>
            <a:r>
              <a:rPr sz="2550" b="1" spc="50" dirty="0">
                <a:solidFill>
                  <a:srgbClr val="241B54"/>
                </a:solidFill>
                <a:latin typeface="Open Sans"/>
                <a:cs typeface="Open Sans"/>
              </a:rPr>
              <a:t>vs</a:t>
            </a:r>
            <a:r>
              <a:rPr lang="en-US" sz="2550" b="1" spc="50" dirty="0">
                <a:solidFill>
                  <a:srgbClr val="241B54"/>
                </a:solidFill>
                <a:latin typeface="Open Sans"/>
                <a:cs typeface="Open Sans"/>
              </a:rPr>
              <a:t>.</a:t>
            </a:r>
            <a:r>
              <a:rPr sz="2550" b="1" spc="120" dirty="0">
                <a:solidFill>
                  <a:srgbClr val="241B54"/>
                </a:solidFill>
                <a:latin typeface="Open Sans"/>
                <a:cs typeface="Open Sans"/>
              </a:rPr>
              <a:t> </a:t>
            </a:r>
            <a:r>
              <a:rPr sz="2550" b="1" dirty="0">
                <a:solidFill>
                  <a:srgbClr val="241B54"/>
                </a:solidFill>
                <a:latin typeface="Open Sans"/>
                <a:cs typeface="Open Sans"/>
              </a:rPr>
              <a:t>US</a:t>
            </a:r>
            <a:r>
              <a:rPr sz="2550" b="1" spc="120" dirty="0">
                <a:solidFill>
                  <a:srgbClr val="241B54"/>
                </a:solidFill>
                <a:latin typeface="Open Sans"/>
                <a:cs typeface="Open Sans"/>
              </a:rPr>
              <a:t> </a:t>
            </a:r>
            <a:r>
              <a:rPr sz="2550" b="1" spc="-10" dirty="0">
                <a:solidFill>
                  <a:srgbClr val="241B54"/>
                </a:solidFill>
                <a:latin typeface="Open Sans"/>
                <a:cs typeface="Open Sans"/>
              </a:rPr>
              <a:t>Dollar</a:t>
            </a:r>
            <a:endParaRPr sz="2550" dirty="0">
              <a:latin typeface="Open Sans"/>
              <a:cs typeface="Open Sans"/>
            </a:endParaRPr>
          </a:p>
        </p:txBody>
      </p:sp>
      <p:sp>
        <p:nvSpPr>
          <p:cNvPr id="8" name="object 8"/>
          <p:cNvSpPr txBox="1">
            <a:spLocks noGrp="1"/>
          </p:cNvSpPr>
          <p:nvPr>
            <p:ph type="body" idx="1"/>
          </p:nvPr>
        </p:nvSpPr>
        <p:spPr>
          <a:xfrm>
            <a:off x="10304158" y="2636806"/>
            <a:ext cx="8627744" cy="3209084"/>
          </a:xfrm>
          <a:prstGeom prst="rect">
            <a:avLst/>
          </a:prstGeom>
        </p:spPr>
        <p:txBody>
          <a:bodyPr vert="horz" wrap="square" lIns="0" tIns="12065" rIns="0" bIns="0" rtlCol="0">
            <a:spAutoFit/>
          </a:bodyPr>
          <a:lstStyle/>
          <a:p>
            <a:pPr marL="19050" marR="14604">
              <a:lnSpc>
                <a:spcPct val="101800"/>
              </a:lnSpc>
              <a:spcBef>
                <a:spcPts val="95"/>
              </a:spcBef>
            </a:pPr>
            <a:r>
              <a:rPr dirty="0"/>
              <a:t>Bitcoin</a:t>
            </a:r>
            <a:r>
              <a:rPr spc="45" dirty="0"/>
              <a:t> </a:t>
            </a:r>
            <a:r>
              <a:rPr dirty="0"/>
              <a:t>is</a:t>
            </a:r>
            <a:r>
              <a:rPr spc="50" dirty="0"/>
              <a:t> </a:t>
            </a:r>
            <a:r>
              <a:rPr dirty="0"/>
              <a:t>a</a:t>
            </a:r>
            <a:r>
              <a:rPr spc="50" dirty="0"/>
              <a:t> </a:t>
            </a:r>
            <a:r>
              <a:rPr dirty="0"/>
              <a:t>type</a:t>
            </a:r>
            <a:r>
              <a:rPr spc="50" dirty="0"/>
              <a:t> </a:t>
            </a:r>
            <a:r>
              <a:rPr dirty="0"/>
              <a:t>of</a:t>
            </a:r>
            <a:r>
              <a:rPr spc="50" dirty="0"/>
              <a:t> </a:t>
            </a:r>
            <a:r>
              <a:rPr dirty="0"/>
              <a:t>smart</a:t>
            </a:r>
            <a:r>
              <a:rPr spc="50" dirty="0"/>
              <a:t> </a:t>
            </a:r>
            <a:r>
              <a:rPr dirty="0"/>
              <a:t>money</a:t>
            </a:r>
            <a:r>
              <a:rPr spc="45" dirty="0"/>
              <a:t> </a:t>
            </a:r>
            <a:r>
              <a:rPr dirty="0"/>
              <a:t>that's</a:t>
            </a:r>
            <a:r>
              <a:rPr spc="50" dirty="0"/>
              <a:t> </a:t>
            </a:r>
            <a:r>
              <a:rPr dirty="0"/>
              <a:t>programmable,</a:t>
            </a:r>
            <a:r>
              <a:rPr spc="50" dirty="0"/>
              <a:t> </a:t>
            </a:r>
            <a:r>
              <a:rPr dirty="0"/>
              <a:t>can't</a:t>
            </a:r>
            <a:r>
              <a:rPr spc="50" dirty="0"/>
              <a:t> </a:t>
            </a:r>
            <a:r>
              <a:rPr dirty="0"/>
              <a:t>be</a:t>
            </a:r>
            <a:r>
              <a:rPr spc="50" dirty="0"/>
              <a:t> </a:t>
            </a:r>
            <a:r>
              <a:rPr dirty="0"/>
              <a:t>taken</a:t>
            </a:r>
            <a:r>
              <a:rPr spc="50" dirty="0"/>
              <a:t> </a:t>
            </a:r>
            <a:r>
              <a:rPr dirty="0"/>
              <a:t>away,</a:t>
            </a:r>
            <a:r>
              <a:rPr spc="45" dirty="0"/>
              <a:t> </a:t>
            </a:r>
            <a:r>
              <a:rPr dirty="0"/>
              <a:t>and</a:t>
            </a:r>
            <a:r>
              <a:rPr spc="50" dirty="0"/>
              <a:t> </a:t>
            </a:r>
            <a:r>
              <a:rPr spc="-25" dirty="0"/>
              <a:t>has </a:t>
            </a:r>
            <a:r>
              <a:rPr dirty="0"/>
              <a:t>all</a:t>
            </a:r>
            <a:r>
              <a:rPr spc="40" dirty="0"/>
              <a:t> </a:t>
            </a:r>
            <a:r>
              <a:rPr dirty="0"/>
              <a:t>the</a:t>
            </a:r>
            <a:r>
              <a:rPr spc="45" dirty="0"/>
              <a:t> </a:t>
            </a:r>
            <a:r>
              <a:rPr dirty="0"/>
              <a:t>qualities</a:t>
            </a:r>
            <a:r>
              <a:rPr spc="45" dirty="0"/>
              <a:t> </a:t>
            </a:r>
            <a:r>
              <a:rPr dirty="0"/>
              <a:t>that</a:t>
            </a:r>
            <a:r>
              <a:rPr spc="45" dirty="0"/>
              <a:t> </a:t>
            </a:r>
            <a:r>
              <a:rPr dirty="0"/>
              <a:t>make</a:t>
            </a:r>
            <a:r>
              <a:rPr spc="40" dirty="0"/>
              <a:t> </a:t>
            </a:r>
            <a:r>
              <a:rPr dirty="0"/>
              <a:t>it</a:t>
            </a:r>
            <a:r>
              <a:rPr spc="45" dirty="0"/>
              <a:t> </a:t>
            </a:r>
            <a:r>
              <a:rPr dirty="0"/>
              <a:t>great</a:t>
            </a:r>
            <a:r>
              <a:rPr spc="45" dirty="0"/>
              <a:t> </a:t>
            </a:r>
            <a:r>
              <a:rPr dirty="0"/>
              <a:t>for</a:t>
            </a:r>
            <a:r>
              <a:rPr spc="45" dirty="0"/>
              <a:t> </a:t>
            </a:r>
            <a:r>
              <a:rPr dirty="0"/>
              <a:t>saving</a:t>
            </a:r>
            <a:r>
              <a:rPr spc="45" dirty="0"/>
              <a:t> </a:t>
            </a:r>
            <a:r>
              <a:rPr dirty="0"/>
              <a:t>and</a:t>
            </a:r>
            <a:r>
              <a:rPr spc="40" dirty="0"/>
              <a:t> </a:t>
            </a:r>
            <a:r>
              <a:rPr dirty="0"/>
              <a:t>easy</a:t>
            </a:r>
            <a:r>
              <a:rPr spc="45" dirty="0"/>
              <a:t> </a:t>
            </a:r>
            <a:r>
              <a:rPr dirty="0"/>
              <a:t>for</a:t>
            </a:r>
            <a:r>
              <a:rPr spc="45" dirty="0"/>
              <a:t> </a:t>
            </a:r>
            <a:r>
              <a:rPr dirty="0"/>
              <a:t>merchants</a:t>
            </a:r>
            <a:r>
              <a:rPr spc="45" dirty="0"/>
              <a:t> </a:t>
            </a:r>
            <a:r>
              <a:rPr dirty="0"/>
              <a:t>who</a:t>
            </a:r>
            <a:r>
              <a:rPr spc="40" dirty="0"/>
              <a:t> </a:t>
            </a:r>
            <a:r>
              <a:rPr dirty="0"/>
              <a:t>want</a:t>
            </a:r>
            <a:r>
              <a:rPr spc="45" dirty="0"/>
              <a:t> </a:t>
            </a:r>
            <a:r>
              <a:rPr spc="-20" dirty="0"/>
              <a:t>fast </a:t>
            </a:r>
            <a:r>
              <a:rPr spc="-10" dirty="0"/>
              <a:t>transactions.</a:t>
            </a:r>
          </a:p>
          <a:p>
            <a:pPr marL="19050" marR="5080">
              <a:lnSpc>
                <a:spcPct val="101800"/>
              </a:lnSpc>
              <a:spcBef>
                <a:spcPts val="2075"/>
              </a:spcBef>
            </a:pPr>
            <a:r>
              <a:rPr dirty="0"/>
              <a:t>Since</a:t>
            </a:r>
            <a:r>
              <a:rPr spc="60" dirty="0"/>
              <a:t> </a:t>
            </a:r>
            <a:r>
              <a:rPr dirty="0"/>
              <a:t>it's</a:t>
            </a:r>
            <a:r>
              <a:rPr spc="60" dirty="0"/>
              <a:t> </a:t>
            </a:r>
            <a:r>
              <a:rPr dirty="0"/>
              <a:t>a</a:t>
            </a:r>
            <a:r>
              <a:rPr spc="65" dirty="0"/>
              <a:t> </a:t>
            </a:r>
            <a:r>
              <a:rPr dirty="0"/>
              <a:t>transparent</a:t>
            </a:r>
            <a:r>
              <a:rPr spc="60" dirty="0"/>
              <a:t> </a:t>
            </a:r>
            <a:r>
              <a:rPr dirty="0"/>
              <a:t>digital</a:t>
            </a:r>
            <a:r>
              <a:rPr spc="65" dirty="0"/>
              <a:t> </a:t>
            </a:r>
            <a:r>
              <a:rPr dirty="0"/>
              <a:t>ledger,</a:t>
            </a:r>
            <a:r>
              <a:rPr spc="60" dirty="0"/>
              <a:t> </a:t>
            </a:r>
            <a:r>
              <a:rPr dirty="0"/>
              <a:t>Bitcoin</a:t>
            </a:r>
            <a:r>
              <a:rPr spc="65" dirty="0"/>
              <a:t> </a:t>
            </a:r>
            <a:r>
              <a:rPr dirty="0"/>
              <a:t>can</a:t>
            </a:r>
            <a:r>
              <a:rPr spc="60" dirty="0"/>
              <a:t> </a:t>
            </a:r>
            <a:r>
              <a:rPr dirty="0"/>
              <a:t>be</a:t>
            </a:r>
            <a:r>
              <a:rPr spc="65" dirty="0"/>
              <a:t> </a:t>
            </a:r>
            <a:r>
              <a:rPr dirty="0"/>
              <a:t>super</a:t>
            </a:r>
            <a:r>
              <a:rPr spc="60" dirty="0"/>
              <a:t> </a:t>
            </a:r>
            <a:r>
              <a:rPr dirty="0"/>
              <a:t>eﬃcient</a:t>
            </a:r>
            <a:r>
              <a:rPr spc="65" dirty="0"/>
              <a:t> </a:t>
            </a:r>
            <a:r>
              <a:rPr dirty="0"/>
              <a:t>in</a:t>
            </a:r>
            <a:r>
              <a:rPr spc="60" dirty="0"/>
              <a:t> </a:t>
            </a:r>
            <a:r>
              <a:rPr dirty="0"/>
              <a:t>catching</a:t>
            </a:r>
            <a:r>
              <a:rPr spc="65" dirty="0"/>
              <a:t> </a:t>
            </a:r>
            <a:r>
              <a:rPr spc="-10" dirty="0"/>
              <a:t>fraud </a:t>
            </a:r>
            <a:r>
              <a:rPr dirty="0"/>
              <a:t>and</a:t>
            </a:r>
            <a:r>
              <a:rPr spc="40" dirty="0"/>
              <a:t> </a:t>
            </a:r>
            <a:r>
              <a:rPr dirty="0"/>
              <a:t>ﬁguring</a:t>
            </a:r>
            <a:r>
              <a:rPr spc="45" dirty="0"/>
              <a:t> </a:t>
            </a:r>
            <a:r>
              <a:rPr dirty="0"/>
              <a:t>out</a:t>
            </a:r>
            <a:r>
              <a:rPr spc="45" dirty="0"/>
              <a:t> </a:t>
            </a:r>
            <a:r>
              <a:rPr dirty="0"/>
              <a:t>risks</a:t>
            </a:r>
            <a:r>
              <a:rPr spc="45" dirty="0"/>
              <a:t> </a:t>
            </a:r>
            <a:r>
              <a:rPr dirty="0"/>
              <a:t>in</a:t>
            </a:r>
            <a:r>
              <a:rPr spc="45" dirty="0"/>
              <a:t> </a:t>
            </a:r>
            <a:r>
              <a:rPr dirty="0"/>
              <a:t>its</a:t>
            </a:r>
            <a:r>
              <a:rPr spc="45" dirty="0"/>
              <a:t> </a:t>
            </a:r>
            <a:r>
              <a:rPr dirty="0"/>
              <a:t>services.</a:t>
            </a:r>
            <a:r>
              <a:rPr spc="45" dirty="0"/>
              <a:t> </a:t>
            </a:r>
            <a:r>
              <a:rPr dirty="0"/>
              <a:t>It</a:t>
            </a:r>
            <a:r>
              <a:rPr spc="45" dirty="0"/>
              <a:t> </a:t>
            </a:r>
            <a:r>
              <a:rPr dirty="0"/>
              <a:t>has</a:t>
            </a:r>
            <a:r>
              <a:rPr spc="45" dirty="0"/>
              <a:t> </a:t>
            </a:r>
            <a:r>
              <a:rPr dirty="0"/>
              <a:t>the</a:t>
            </a:r>
            <a:r>
              <a:rPr spc="45" dirty="0"/>
              <a:t> </a:t>
            </a:r>
            <a:r>
              <a:rPr dirty="0"/>
              <a:t>good</a:t>
            </a:r>
            <a:r>
              <a:rPr spc="45" dirty="0"/>
              <a:t> </a:t>
            </a:r>
            <a:r>
              <a:rPr lang="en-US" dirty="0"/>
              <a:t>aspects</a:t>
            </a:r>
            <a:r>
              <a:rPr spc="45" dirty="0"/>
              <a:t> </a:t>
            </a:r>
            <a:r>
              <a:rPr dirty="0"/>
              <a:t>of</a:t>
            </a:r>
            <a:r>
              <a:rPr spc="45" dirty="0"/>
              <a:t> </a:t>
            </a:r>
            <a:r>
              <a:rPr dirty="0"/>
              <a:t>gold,</a:t>
            </a:r>
            <a:r>
              <a:rPr spc="45" dirty="0"/>
              <a:t> </a:t>
            </a:r>
            <a:r>
              <a:rPr dirty="0"/>
              <a:t>such</a:t>
            </a:r>
            <a:r>
              <a:rPr spc="45" dirty="0"/>
              <a:t> </a:t>
            </a:r>
            <a:r>
              <a:rPr dirty="0"/>
              <a:t>as</a:t>
            </a:r>
            <a:r>
              <a:rPr spc="45" dirty="0"/>
              <a:t> </a:t>
            </a:r>
            <a:r>
              <a:rPr dirty="0"/>
              <a:t>there</a:t>
            </a:r>
            <a:r>
              <a:rPr spc="45" dirty="0"/>
              <a:t> </a:t>
            </a:r>
            <a:r>
              <a:rPr spc="-20" dirty="0"/>
              <a:t>only </a:t>
            </a:r>
            <a:r>
              <a:rPr dirty="0"/>
              <a:t>being</a:t>
            </a:r>
            <a:r>
              <a:rPr spc="50" dirty="0"/>
              <a:t> </a:t>
            </a:r>
            <a:r>
              <a:rPr dirty="0"/>
              <a:t>a</a:t>
            </a:r>
            <a:r>
              <a:rPr spc="50" dirty="0"/>
              <a:t> </a:t>
            </a:r>
            <a:r>
              <a:rPr dirty="0"/>
              <a:t>limited</a:t>
            </a:r>
            <a:r>
              <a:rPr spc="50" dirty="0"/>
              <a:t> </a:t>
            </a:r>
            <a:r>
              <a:rPr dirty="0"/>
              <a:t>amount</a:t>
            </a:r>
            <a:r>
              <a:rPr spc="50" dirty="0"/>
              <a:t> </a:t>
            </a:r>
            <a:r>
              <a:rPr dirty="0"/>
              <a:t>of</a:t>
            </a:r>
            <a:r>
              <a:rPr spc="50" dirty="0"/>
              <a:t> </a:t>
            </a:r>
            <a:r>
              <a:rPr dirty="0"/>
              <a:t>it,</a:t>
            </a:r>
            <a:r>
              <a:rPr spc="50" dirty="0"/>
              <a:t> </a:t>
            </a:r>
            <a:r>
              <a:rPr dirty="0"/>
              <a:t>but</a:t>
            </a:r>
            <a:r>
              <a:rPr spc="50" dirty="0"/>
              <a:t> </a:t>
            </a:r>
            <a:r>
              <a:rPr dirty="0"/>
              <a:t>it</a:t>
            </a:r>
            <a:r>
              <a:rPr spc="50" dirty="0"/>
              <a:t> </a:t>
            </a:r>
            <a:r>
              <a:rPr dirty="0"/>
              <a:t>also</a:t>
            </a:r>
            <a:r>
              <a:rPr spc="50" dirty="0"/>
              <a:t> </a:t>
            </a:r>
            <a:r>
              <a:rPr dirty="0"/>
              <a:t>has</a:t>
            </a:r>
            <a:r>
              <a:rPr spc="50" dirty="0"/>
              <a:t> </a:t>
            </a:r>
            <a:r>
              <a:rPr dirty="0"/>
              <a:t>the</a:t>
            </a:r>
            <a:r>
              <a:rPr spc="50" dirty="0"/>
              <a:t> </a:t>
            </a:r>
            <a:r>
              <a:rPr dirty="0"/>
              <a:t>beneﬁts</a:t>
            </a:r>
            <a:r>
              <a:rPr spc="50" dirty="0"/>
              <a:t> </a:t>
            </a:r>
            <a:r>
              <a:rPr dirty="0"/>
              <a:t>of</a:t>
            </a:r>
            <a:r>
              <a:rPr spc="50" dirty="0"/>
              <a:t> </a:t>
            </a:r>
            <a:r>
              <a:rPr dirty="0"/>
              <a:t>ﬁat</a:t>
            </a:r>
            <a:r>
              <a:rPr spc="50" dirty="0"/>
              <a:t> </a:t>
            </a:r>
            <a:r>
              <a:rPr dirty="0"/>
              <a:t>currencies</a:t>
            </a:r>
            <a:r>
              <a:rPr spc="50" dirty="0"/>
              <a:t> </a:t>
            </a:r>
            <a:r>
              <a:rPr spc="-10" dirty="0"/>
              <a:t>because </a:t>
            </a:r>
            <a:r>
              <a:rPr dirty="0"/>
              <a:t>you</a:t>
            </a:r>
            <a:r>
              <a:rPr spc="40" dirty="0"/>
              <a:t> </a:t>
            </a:r>
            <a:r>
              <a:rPr dirty="0"/>
              <a:t>can</a:t>
            </a:r>
            <a:r>
              <a:rPr spc="40" dirty="0"/>
              <a:t> </a:t>
            </a:r>
            <a:r>
              <a:rPr dirty="0"/>
              <a:t>divide</a:t>
            </a:r>
            <a:r>
              <a:rPr spc="40" dirty="0"/>
              <a:t> </a:t>
            </a:r>
            <a:r>
              <a:rPr dirty="0"/>
              <a:t>it</a:t>
            </a:r>
            <a:r>
              <a:rPr spc="45" dirty="0"/>
              <a:t> </a:t>
            </a:r>
            <a:r>
              <a:rPr dirty="0"/>
              <a:t>and</a:t>
            </a:r>
            <a:r>
              <a:rPr spc="40" dirty="0"/>
              <a:t> </a:t>
            </a:r>
            <a:r>
              <a:rPr dirty="0"/>
              <a:t>carry</a:t>
            </a:r>
            <a:r>
              <a:rPr spc="40" dirty="0"/>
              <a:t> </a:t>
            </a:r>
            <a:r>
              <a:rPr dirty="0"/>
              <a:t>it</a:t>
            </a:r>
            <a:r>
              <a:rPr spc="45" dirty="0"/>
              <a:t> </a:t>
            </a:r>
            <a:r>
              <a:rPr dirty="0"/>
              <a:t>around</a:t>
            </a:r>
            <a:r>
              <a:rPr spc="40" dirty="0"/>
              <a:t> </a:t>
            </a:r>
            <a:r>
              <a:rPr dirty="0"/>
              <a:t>easily.</a:t>
            </a:r>
            <a:r>
              <a:rPr spc="40" dirty="0"/>
              <a:t> </a:t>
            </a:r>
            <a:r>
              <a:rPr dirty="0"/>
              <a:t>Plus,</a:t>
            </a:r>
            <a:r>
              <a:rPr spc="45" dirty="0"/>
              <a:t> </a:t>
            </a:r>
            <a:r>
              <a:rPr dirty="0"/>
              <a:t>it</a:t>
            </a:r>
            <a:r>
              <a:rPr spc="40" dirty="0"/>
              <a:t> </a:t>
            </a:r>
            <a:r>
              <a:rPr dirty="0"/>
              <a:t>brings</a:t>
            </a:r>
            <a:r>
              <a:rPr spc="40" dirty="0"/>
              <a:t> </a:t>
            </a:r>
            <a:r>
              <a:rPr dirty="0"/>
              <a:t>in</a:t>
            </a:r>
            <a:r>
              <a:rPr spc="45" dirty="0"/>
              <a:t> </a:t>
            </a:r>
            <a:r>
              <a:rPr dirty="0"/>
              <a:t>new</a:t>
            </a:r>
            <a:r>
              <a:rPr spc="40" dirty="0"/>
              <a:t> </a:t>
            </a:r>
            <a:r>
              <a:rPr dirty="0"/>
              <a:t>features</a:t>
            </a:r>
            <a:r>
              <a:rPr spc="40" dirty="0"/>
              <a:t> </a:t>
            </a:r>
            <a:r>
              <a:rPr dirty="0"/>
              <a:t>that</a:t>
            </a:r>
            <a:r>
              <a:rPr spc="45" dirty="0"/>
              <a:t> </a:t>
            </a:r>
            <a:r>
              <a:rPr spc="-20" dirty="0"/>
              <a:t>work </a:t>
            </a:r>
            <a:r>
              <a:rPr dirty="0"/>
              <a:t>well</a:t>
            </a:r>
            <a:r>
              <a:rPr spc="55" dirty="0"/>
              <a:t> </a:t>
            </a:r>
            <a:r>
              <a:rPr dirty="0"/>
              <a:t>in</a:t>
            </a:r>
            <a:r>
              <a:rPr spc="55" dirty="0"/>
              <a:t> </a:t>
            </a:r>
            <a:r>
              <a:rPr dirty="0"/>
              <a:t>our</a:t>
            </a:r>
            <a:r>
              <a:rPr spc="55" dirty="0"/>
              <a:t> </a:t>
            </a:r>
            <a:r>
              <a:rPr dirty="0"/>
              <a:t>digital</a:t>
            </a:r>
            <a:r>
              <a:rPr spc="60" dirty="0"/>
              <a:t> </a:t>
            </a:r>
            <a:r>
              <a:rPr spc="-10" dirty="0"/>
              <a:t>world.</a:t>
            </a:r>
          </a:p>
          <a:p>
            <a:pPr marL="19050" marR="29845">
              <a:lnSpc>
                <a:spcPct val="101800"/>
              </a:lnSpc>
              <a:spcBef>
                <a:spcPts val="2080"/>
              </a:spcBef>
            </a:pPr>
            <a:r>
              <a:rPr dirty="0"/>
              <a:t>What</a:t>
            </a:r>
            <a:r>
              <a:rPr spc="55" dirty="0"/>
              <a:t> </a:t>
            </a:r>
            <a:r>
              <a:rPr dirty="0"/>
              <a:t>do</a:t>
            </a:r>
            <a:r>
              <a:rPr spc="60" dirty="0"/>
              <a:t> </a:t>
            </a:r>
            <a:r>
              <a:rPr dirty="0"/>
              <a:t>you</a:t>
            </a:r>
            <a:r>
              <a:rPr spc="60" dirty="0"/>
              <a:t> </a:t>
            </a:r>
            <a:r>
              <a:rPr dirty="0"/>
              <a:t>think?</a:t>
            </a:r>
            <a:r>
              <a:rPr spc="60" dirty="0"/>
              <a:t> </a:t>
            </a:r>
            <a:r>
              <a:rPr dirty="0"/>
              <a:t>Bitcoin</a:t>
            </a:r>
            <a:r>
              <a:rPr spc="60" dirty="0"/>
              <a:t> </a:t>
            </a:r>
            <a:r>
              <a:rPr dirty="0"/>
              <a:t>is</a:t>
            </a:r>
            <a:r>
              <a:rPr spc="60" dirty="0"/>
              <a:t> </a:t>
            </a:r>
            <a:r>
              <a:rPr dirty="0"/>
              <a:t>not</a:t>
            </a:r>
            <a:r>
              <a:rPr spc="60" dirty="0"/>
              <a:t> </a:t>
            </a:r>
            <a:r>
              <a:rPr dirty="0"/>
              <a:t>yet</a:t>
            </a:r>
            <a:r>
              <a:rPr spc="60" dirty="0"/>
              <a:t> </a:t>
            </a:r>
            <a:r>
              <a:rPr dirty="0"/>
              <a:t>widely</a:t>
            </a:r>
            <a:r>
              <a:rPr spc="55" dirty="0"/>
              <a:t> </a:t>
            </a:r>
            <a:r>
              <a:rPr dirty="0"/>
              <a:t>recognized</a:t>
            </a:r>
            <a:r>
              <a:rPr spc="60" dirty="0"/>
              <a:t> </a:t>
            </a:r>
            <a:r>
              <a:rPr dirty="0"/>
              <a:t>and</a:t>
            </a:r>
            <a:r>
              <a:rPr spc="60" dirty="0"/>
              <a:t> </a:t>
            </a:r>
            <a:r>
              <a:rPr dirty="0"/>
              <a:t>adopted,</a:t>
            </a:r>
            <a:r>
              <a:rPr spc="60" dirty="0"/>
              <a:t> </a:t>
            </a:r>
            <a:r>
              <a:rPr dirty="0"/>
              <a:t>but</a:t>
            </a:r>
            <a:r>
              <a:rPr spc="60" dirty="0"/>
              <a:t> </a:t>
            </a:r>
            <a:r>
              <a:rPr dirty="0"/>
              <a:t>is</a:t>
            </a:r>
            <a:r>
              <a:rPr spc="60" dirty="0"/>
              <a:t> </a:t>
            </a:r>
            <a:r>
              <a:rPr dirty="0"/>
              <a:t>it</a:t>
            </a:r>
            <a:r>
              <a:rPr spc="60" dirty="0"/>
              <a:t> </a:t>
            </a:r>
            <a:r>
              <a:rPr spc="-10" dirty="0"/>
              <a:t>sound money?</a:t>
            </a:r>
          </a:p>
        </p:txBody>
      </p:sp>
      <p:sp>
        <p:nvSpPr>
          <p:cNvPr id="9" name="object 9"/>
          <p:cNvSpPr txBox="1"/>
          <p:nvPr/>
        </p:nvSpPr>
        <p:spPr>
          <a:xfrm>
            <a:off x="1123455" y="10198103"/>
            <a:ext cx="7846695" cy="289560"/>
          </a:xfrm>
          <a:prstGeom prst="rect">
            <a:avLst/>
          </a:prstGeom>
        </p:spPr>
        <p:txBody>
          <a:bodyPr vert="horz" wrap="square" lIns="0" tIns="16510" rIns="0" bIns="0" rtlCol="0">
            <a:spAutoFit/>
          </a:bodyPr>
          <a:lstStyle/>
          <a:p>
            <a:pPr marL="12700">
              <a:lnSpc>
                <a:spcPct val="100000"/>
              </a:lnSpc>
              <a:spcBef>
                <a:spcPts val="130"/>
              </a:spcBef>
            </a:pPr>
            <a:r>
              <a:rPr sz="1700" dirty="0">
                <a:solidFill>
                  <a:srgbClr val="2B1E5B"/>
                </a:solidFill>
                <a:latin typeface="Open Sans"/>
                <a:cs typeface="Open Sans"/>
              </a:rPr>
              <a:t>"Bitcoin</a:t>
            </a:r>
            <a:r>
              <a:rPr sz="1700" spc="65" dirty="0">
                <a:solidFill>
                  <a:srgbClr val="2B1E5B"/>
                </a:solidFill>
                <a:latin typeface="Open Sans"/>
                <a:cs typeface="Open Sans"/>
              </a:rPr>
              <a:t> </a:t>
            </a:r>
            <a:r>
              <a:rPr sz="1700" dirty="0">
                <a:solidFill>
                  <a:srgbClr val="2B1E5B"/>
                </a:solidFill>
                <a:latin typeface="Open Sans"/>
                <a:cs typeface="Open Sans"/>
              </a:rPr>
              <a:t>vs</a:t>
            </a:r>
            <a:r>
              <a:rPr sz="1700" spc="65" dirty="0">
                <a:solidFill>
                  <a:srgbClr val="2B1E5B"/>
                </a:solidFill>
                <a:latin typeface="Open Sans"/>
                <a:cs typeface="Open Sans"/>
              </a:rPr>
              <a:t> </a:t>
            </a:r>
            <a:r>
              <a:rPr sz="1700" dirty="0">
                <a:solidFill>
                  <a:srgbClr val="2B1E5B"/>
                </a:solidFill>
                <a:latin typeface="Open Sans"/>
                <a:cs typeface="Open Sans"/>
              </a:rPr>
              <a:t>Gold</a:t>
            </a:r>
            <a:r>
              <a:rPr sz="1700" spc="65" dirty="0">
                <a:solidFill>
                  <a:srgbClr val="2B1E5B"/>
                </a:solidFill>
                <a:latin typeface="Open Sans"/>
                <a:cs typeface="Open Sans"/>
              </a:rPr>
              <a:t> </a:t>
            </a:r>
            <a:r>
              <a:rPr sz="1700" dirty="0">
                <a:solidFill>
                  <a:srgbClr val="2B1E5B"/>
                </a:solidFill>
                <a:latin typeface="Open Sans"/>
                <a:cs typeface="Open Sans"/>
              </a:rPr>
              <a:t>vs</a:t>
            </a:r>
            <a:r>
              <a:rPr sz="1700" spc="65" dirty="0">
                <a:solidFill>
                  <a:srgbClr val="2B1E5B"/>
                </a:solidFill>
                <a:latin typeface="Open Sans"/>
                <a:cs typeface="Open Sans"/>
              </a:rPr>
              <a:t> </a:t>
            </a:r>
            <a:r>
              <a:rPr sz="1700" dirty="0">
                <a:solidFill>
                  <a:srgbClr val="2B1E5B"/>
                </a:solidFill>
                <a:latin typeface="Open Sans"/>
                <a:cs typeface="Open Sans"/>
              </a:rPr>
              <a:t>US</a:t>
            </a:r>
            <a:r>
              <a:rPr sz="1700" spc="70" dirty="0">
                <a:solidFill>
                  <a:srgbClr val="2B1E5B"/>
                </a:solidFill>
                <a:latin typeface="Open Sans"/>
                <a:cs typeface="Open Sans"/>
              </a:rPr>
              <a:t> </a:t>
            </a:r>
            <a:r>
              <a:rPr sz="1700" dirty="0">
                <a:solidFill>
                  <a:srgbClr val="2B1E5B"/>
                </a:solidFill>
                <a:latin typeface="Open Sans"/>
                <a:cs typeface="Open Sans"/>
              </a:rPr>
              <a:t>Dollar"</a:t>
            </a:r>
            <a:r>
              <a:rPr sz="1700" spc="65" dirty="0">
                <a:solidFill>
                  <a:srgbClr val="2B1E5B"/>
                </a:solidFill>
                <a:latin typeface="Open Sans"/>
                <a:cs typeface="Open Sans"/>
              </a:rPr>
              <a:t> </a:t>
            </a:r>
            <a:r>
              <a:rPr sz="1700" dirty="0">
                <a:solidFill>
                  <a:srgbClr val="2B1E5B"/>
                </a:solidFill>
                <a:latin typeface="Open Sans"/>
                <a:cs typeface="Open Sans"/>
              </a:rPr>
              <a:t>Bitcoin</a:t>
            </a:r>
            <a:r>
              <a:rPr sz="1700" spc="65" dirty="0">
                <a:solidFill>
                  <a:srgbClr val="2B1E5B"/>
                </a:solidFill>
                <a:latin typeface="Open Sans"/>
                <a:cs typeface="Open Sans"/>
              </a:rPr>
              <a:t> </a:t>
            </a:r>
            <a:r>
              <a:rPr sz="1700" dirty="0">
                <a:solidFill>
                  <a:srgbClr val="2B1E5B"/>
                </a:solidFill>
                <a:latin typeface="Open Sans"/>
                <a:cs typeface="Open Sans"/>
              </a:rPr>
              <a:t>Magazine,</a:t>
            </a:r>
            <a:r>
              <a:rPr sz="1700" spc="65" dirty="0">
                <a:solidFill>
                  <a:srgbClr val="2B1E5B"/>
                </a:solidFill>
                <a:latin typeface="Open Sans"/>
                <a:cs typeface="Open Sans"/>
              </a:rPr>
              <a:t> </a:t>
            </a:r>
            <a:r>
              <a:rPr sz="1700" spc="-10" dirty="0">
                <a:solidFill>
                  <a:srgbClr val="2B1E5B"/>
                </a:solidFill>
                <a:latin typeface="Open Sans"/>
                <a:cs typeface="Open Sans"/>
              </a:rPr>
              <a:t>https://bitcoinmagazine.com</a:t>
            </a:r>
            <a:endParaRPr sz="1700">
              <a:latin typeface="Open Sans"/>
              <a:cs typeface="Open Sans"/>
            </a:endParaRPr>
          </a:p>
        </p:txBody>
      </p:sp>
      <p:pic>
        <p:nvPicPr>
          <p:cNvPr id="10" name="object 10"/>
          <p:cNvPicPr/>
          <p:nvPr/>
        </p:nvPicPr>
        <p:blipFill>
          <a:blip r:embed="rId5" cstate="print"/>
          <a:stretch>
            <a:fillRect/>
          </a:stretch>
        </p:blipFill>
        <p:spPr>
          <a:xfrm>
            <a:off x="1153127" y="3300454"/>
            <a:ext cx="3746629" cy="716030"/>
          </a:xfrm>
          <a:prstGeom prst="rect">
            <a:avLst/>
          </a:prstGeom>
        </p:spPr>
      </p:pic>
      <p:pic>
        <p:nvPicPr>
          <p:cNvPr id="11" name="object 11"/>
          <p:cNvPicPr/>
          <p:nvPr/>
        </p:nvPicPr>
        <p:blipFill>
          <a:blip r:embed="rId6" cstate="print"/>
          <a:stretch>
            <a:fillRect/>
          </a:stretch>
        </p:blipFill>
        <p:spPr>
          <a:xfrm>
            <a:off x="1142635" y="4100367"/>
            <a:ext cx="3757121" cy="565417"/>
          </a:xfrm>
          <a:prstGeom prst="rect">
            <a:avLst/>
          </a:prstGeom>
        </p:spPr>
      </p:pic>
      <p:pic>
        <p:nvPicPr>
          <p:cNvPr id="12" name="object 12"/>
          <p:cNvPicPr/>
          <p:nvPr/>
        </p:nvPicPr>
        <p:blipFill>
          <a:blip r:embed="rId7" cstate="print"/>
          <a:stretch>
            <a:fillRect/>
          </a:stretch>
        </p:blipFill>
        <p:spPr>
          <a:xfrm>
            <a:off x="4982707" y="4100367"/>
            <a:ext cx="1538089" cy="565417"/>
          </a:xfrm>
          <a:prstGeom prst="rect">
            <a:avLst/>
          </a:prstGeom>
        </p:spPr>
      </p:pic>
      <p:pic>
        <p:nvPicPr>
          <p:cNvPr id="13" name="object 13"/>
          <p:cNvPicPr/>
          <p:nvPr/>
        </p:nvPicPr>
        <p:blipFill>
          <a:blip r:embed="rId8" cstate="print"/>
          <a:stretch>
            <a:fillRect/>
          </a:stretch>
        </p:blipFill>
        <p:spPr>
          <a:xfrm>
            <a:off x="6610457" y="4100367"/>
            <a:ext cx="1538089" cy="565417"/>
          </a:xfrm>
          <a:prstGeom prst="rect">
            <a:avLst/>
          </a:prstGeom>
        </p:spPr>
      </p:pic>
      <p:pic>
        <p:nvPicPr>
          <p:cNvPr id="14" name="object 14"/>
          <p:cNvPicPr/>
          <p:nvPr/>
        </p:nvPicPr>
        <p:blipFill>
          <a:blip r:embed="rId7" cstate="print"/>
          <a:stretch>
            <a:fillRect/>
          </a:stretch>
        </p:blipFill>
        <p:spPr>
          <a:xfrm>
            <a:off x="8238209" y="4100367"/>
            <a:ext cx="1538089" cy="565417"/>
          </a:xfrm>
          <a:prstGeom prst="rect">
            <a:avLst/>
          </a:prstGeom>
        </p:spPr>
      </p:pic>
      <p:pic>
        <p:nvPicPr>
          <p:cNvPr id="15" name="object 15"/>
          <p:cNvPicPr/>
          <p:nvPr/>
        </p:nvPicPr>
        <p:blipFill>
          <a:blip r:embed="rId6" cstate="print"/>
          <a:stretch>
            <a:fillRect/>
          </a:stretch>
        </p:blipFill>
        <p:spPr>
          <a:xfrm>
            <a:off x="1142635" y="4749656"/>
            <a:ext cx="3757121" cy="565427"/>
          </a:xfrm>
          <a:prstGeom prst="rect">
            <a:avLst/>
          </a:prstGeom>
        </p:spPr>
      </p:pic>
      <p:pic>
        <p:nvPicPr>
          <p:cNvPr id="16" name="object 16"/>
          <p:cNvPicPr/>
          <p:nvPr/>
        </p:nvPicPr>
        <p:blipFill>
          <a:blip r:embed="rId8" cstate="print"/>
          <a:stretch>
            <a:fillRect/>
          </a:stretch>
        </p:blipFill>
        <p:spPr>
          <a:xfrm>
            <a:off x="4982707" y="4749656"/>
            <a:ext cx="1538089" cy="565427"/>
          </a:xfrm>
          <a:prstGeom prst="rect">
            <a:avLst/>
          </a:prstGeom>
        </p:spPr>
      </p:pic>
      <p:pic>
        <p:nvPicPr>
          <p:cNvPr id="17" name="object 17"/>
          <p:cNvPicPr/>
          <p:nvPr/>
        </p:nvPicPr>
        <p:blipFill>
          <a:blip r:embed="rId7" cstate="print"/>
          <a:stretch>
            <a:fillRect/>
          </a:stretch>
        </p:blipFill>
        <p:spPr>
          <a:xfrm>
            <a:off x="6610457" y="4749656"/>
            <a:ext cx="1538089" cy="565427"/>
          </a:xfrm>
          <a:prstGeom prst="rect">
            <a:avLst/>
          </a:prstGeom>
        </p:spPr>
      </p:pic>
      <p:pic>
        <p:nvPicPr>
          <p:cNvPr id="18" name="object 18"/>
          <p:cNvPicPr/>
          <p:nvPr/>
        </p:nvPicPr>
        <p:blipFill>
          <a:blip r:embed="rId7" cstate="print"/>
          <a:stretch>
            <a:fillRect/>
          </a:stretch>
        </p:blipFill>
        <p:spPr>
          <a:xfrm>
            <a:off x="8238209" y="4749656"/>
            <a:ext cx="1538089" cy="565427"/>
          </a:xfrm>
          <a:prstGeom prst="rect">
            <a:avLst/>
          </a:prstGeom>
        </p:spPr>
      </p:pic>
      <p:pic>
        <p:nvPicPr>
          <p:cNvPr id="19" name="object 19"/>
          <p:cNvPicPr/>
          <p:nvPr/>
        </p:nvPicPr>
        <p:blipFill>
          <a:blip r:embed="rId6" cstate="print"/>
          <a:stretch>
            <a:fillRect/>
          </a:stretch>
        </p:blipFill>
        <p:spPr>
          <a:xfrm>
            <a:off x="1142635" y="5398956"/>
            <a:ext cx="3757121" cy="565417"/>
          </a:xfrm>
          <a:prstGeom prst="rect">
            <a:avLst/>
          </a:prstGeom>
        </p:spPr>
      </p:pic>
      <p:pic>
        <p:nvPicPr>
          <p:cNvPr id="20" name="object 20"/>
          <p:cNvPicPr/>
          <p:nvPr/>
        </p:nvPicPr>
        <p:blipFill>
          <a:blip r:embed="rId8" cstate="print"/>
          <a:stretch>
            <a:fillRect/>
          </a:stretch>
        </p:blipFill>
        <p:spPr>
          <a:xfrm>
            <a:off x="4982707" y="5398956"/>
            <a:ext cx="1538089" cy="565417"/>
          </a:xfrm>
          <a:prstGeom prst="rect">
            <a:avLst/>
          </a:prstGeom>
        </p:spPr>
      </p:pic>
      <p:pic>
        <p:nvPicPr>
          <p:cNvPr id="21" name="object 21"/>
          <p:cNvPicPr/>
          <p:nvPr/>
        </p:nvPicPr>
        <p:blipFill>
          <a:blip r:embed="rId8" cstate="print"/>
          <a:stretch>
            <a:fillRect/>
          </a:stretch>
        </p:blipFill>
        <p:spPr>
          <a:xfrm>
            <a:off x="6610457" y="5398956"/>
            <a:ext cx="1538089" cy="565417"/>
          </a:xfrm>
          <a:prstGeom prst="rect">
            <a:avLst/>
          </a:prstGeom>
        </p:spPr>
      </p:pic>
      <p:pic>
        <p:nvPicPr>
          <p:cNvPr id="22" name="object 22"/>
          <p:cNvPicPr/>
          <p:nvPr/>
        </p:nvPicPr>
        <p:blipFill>
          <a:blip r:embed="rId7" cstate="print"/>
          <a:stretch>
            <a:fillRect/>
          </a:stretch>
        </p:blipFill>
        <p:spPr>
          <a:xfrm>
            <a:off x="8238209" y="5398956"/>
            <a:ext cx="1538089" cy="565417"/>
          </a:xfrm>
          <a:prstGeom prst="rect">
            <a:avLst/>
          </a:prstGeom>
        </p:spPr>
      </p:pic>
      <p:pic>
        <p:nvPicPr>
          <p:cNvPr id="23" name="object 23"/>
          <p:cNvPicPr/>
          <p:nvPr/>
        </p:nvPicPr>
        <p:blipFill>
          <a:blip r:embed="rId6" cstate="print"/>
          <a:stretch>
            <a:fillRect/>
          </a:stretch>
        </p:blipFill>
        <p:spPr>
          <a:xfrm>
            <a:off x="1142635" y="6048255"/>
            <a:ext cx="3757121" cy="565417"/>
          </a:xfrm>
          <a:prstGeom prst="rect">
            <a:avLst/>
          </a:prstGeom>
        </p:spPr>
      </p:pic>
      <p:pic>
        <p:nvPicPr>
          <p:cNvPr id="24" name="object 24"/>
          <p:cNvPicPr/>
          <p:nvPr/>
        </p:nvPicPr>
        <p:blipFill>
          <a:blip r:embed="rId7" cstate="print"/>
          <a:stretch>
            <a:fillRect/>
          </a:stretch>
        </p:blipFill>
        <p:spPr>
          <a:xfrm>
            <a:off x="4982707" y="6048255"/>
            <a:ext cx="1538089" cy="565417"/>
          </a:xfrm>
          <a:prstGeom prst="rect">
            <a:avLst/>
          </a:prstGeom>
        </p:spPr>
      </p:pic>
      <p:pic>
        <p:nvPicPr>
          <p:cNvPr id="25" name="object 25"/>
          <p:cNvPicPr/>
          <p:nvPr/>
        </p:nvPicPr>
        <p:blipFill>
          <a:blip r:embed="rId7" cstate="print"/>
          <a:stretch>
            <a:fillRect/>
          </a:stretch>
        </p:blipFill>
        <p:spPr>
          <a:xfrm>
            <a:off x="6610457" y="6048255"/>
            <a:ext cx="1538089" cy="565417"/>
          </a:xfrm>
          <a:prstGeom prst="rect">
            <a:avLst/>
          </a:prstGeom>
        </p:spPr>
      </p:pic>
      <p:pic>
        <p:nvPicPr>
          <p:cNvPr id="26" name="object 26"/>
          <p:cNvPicPr/>
          <p:nvPr/>
        </p:nvPicPr>
        <p:blipFill>
          <a:blip r:embed="rId7" cstate="print"/>
          <a:stretch>
            <a:fillRect/>
          </a:stretch>
        </p:blipFill>
        <p:spPr>
          <a:xfrm>
            <a:off x="8238209" y="6048255"/>
            <a:ext cx="1538089" cy="565417"/>
          </a:xfrm>
          <a:prstGeom prst="rect">
            <a:avLst/>
          </a:prstGeom>
        </p:spPr>
      </p:pic>
      <p:pic>
        <p:nvPicPr>
          <p:cNvPr id="27" name="object 27"/>
          <p:cNvPicPr/>
          <p:nvPr/>
        </p:nvPicPr>
        <p:blipFill>
          <a:blip r:embed="rId6" cstate="print"/>
          <a:stretch>
            <a:fillRect/>
          </a:stretch>
        </p:blipFill>
        <p:spPr>
          <a:xfrm>
            <a:off x="1142635" y="6697555"/>
            <a:ext cx="3757121" cy="565417"/>
          </a:xfrm>
          <a:prstGeom prst="rect">
            <a:avLst/>
          </a:prstGeom>
        </p:spPr>
      </p:pic>
      <p:pic>
        <p:nvPicPr>
          <p:cNvPr id="28" name="object 28"/>
          <p:cNvPicPr/>
          <p:nvPr/>
        </p:nvPicPr>
        <p:blipFill>
          <a:blip r:embed="rId8" cstate="print"/>
          <a:stretch>
            <a:fillRect/>
          </a:stretch>
        </p:blipFill>
        <p:spPr>
          <a:xfrm>
            <a:off x="4982707" y="6697555"/>
            <a:ext cx="1538089" cy="565417"/>
          </a:xfrm>
          <a:prstGeom prst="rect">
            <a:avLst/>
          </a:prstGeom>
        </p:spPr>
      </p:pic>
      <p:pic>
        <p:nvPicPr>
          <p:cNvPr id="29" name="object 29"/>
          <p:cNvPicPr/>
          <p:nvPr/>
        </p:nvPicPr>
        <p:blipFill>
          <a:blip r:embed="rId9" cstate="print"/>
          <a:stretch>
            <a:fillRect/>
          </a:stretch>
        </p:blipFill>
        <p:spPr>
          <a:xfrm>
            <a:off x="6610457" y="6697555"/>
            <a:ext cx="1538089" cy="565417"/>
          </a:xfrm>
          <a:prstGeom prst="rect">
            <a:avLst/>
          </a:prstGeom>
        </p:spPr>
      </p:pic>
      <p:pic>
        <p:nvPicPr>
          <p:cNvPr id="30" name="object 30"/>
          <p:cNvPicPr/>
          <p:nvPr/>
        </p:nvPicPr>
        <p:blipFill>
          <a:blip r:embed="rId7" cstate="print"/>
          <a:stretch>
            <a:fillRect/>
          </a:stretch>
        </p:blipFill>
        <p:spPr>
          <a:xfrm>
            <a:off x="8238209" y="6697555"/>
            <a:ext cx="1538089" cy="565417"/>
          </a:xfrm>
          <a:prstGeom prst="rect">
            <a:avLst/>
          </a:prstGeom>
        </p:spPr>
      </p:pic>
      <p:pic>
        <p:nvPicPr>
          <p:cNvPr id="31" name="object 31"/>
          <p:cNvPicPr/>
          <p:nvPr/>
        </p:nvPicPr>
        <p:blipFill>
          <a:blip r:embed="rId6" cstate="print"/>
          <a:stretch>
            <a:fillRect/>
          </a:stretch>
        </p:blipFill>
        <p:spPr>
          <a:xfrm>
            <a:off x="1142635" y="7346844"/>
            <a:ext cx="3757121" cy="565427"/>
          </a:xfrm>
          <a:prstGeom prst="rect">
            <a:avLst/>
          </a:prstGeom>
        </p:spPr>
      </p:pic>
      <p:pic>
        <p:nvPicPr>
          <p:cNvPr id="32" name="object 32"/>
          <p:cNvPicPr/>
          <p:nvPr/>
        </p:nvPicPr>
        <p:blipFill>
          <a:blip r:embed="rId8" cstate="print"/>
          <a:stretch>
            <a:fillRect/>
          </a:stretch>
        </p:blipFill>
        <p:spPr>
          <a:xfrm>
            <a:off x="4982707" y="7346844"/>
            <a:ext cx="1538089" cy="565427"/>
          </a:xfrm>
          <a:prstGeom prst="rect">
            <a:avLst/>
          </a:prstGeom>
        </p:spPr>
      </p:pic>
      <p:pic>
        <p:nvPicPr>
          <p:cNvPr id="33" name="object 33"/>
          <p:cNvPicPr/>
          <p:nvPr/>
        </p:nvPicPr>
        <p:blipFill>
          <a:blip r:embed="rId8" cstate="print"/>
          <a:stretch>
            <a:fillRect/>
          </a:stretch>
        </p:blipFill>
        <p:spPr>
          <a:xfrm>
            <a:off x="6610457" y="7346844"/>
            <a:ext cx="1538089" cy="565427"/>
          </a:xfrm>
          <a:prstGeom prst="rect">
            <a:avLst/>
          </a:prstGeom>
        </p:spPr>
      </p:pic>
      <p:pic>
        <p:nvPicPr>
          <p:cNvPr id="34" name="object 34"/>
          <p:cNvPicPr/>
          <p:nvPr/>
        </p:nvPicPr>
        <p:blipFill>
          <a:blip r:embed="rId7" cstate="print"/>
          <a:stretch>
            <a:fillRect/>
          </a:stretch>
        </p:blipFill>
        <p:spPr>
          <a:xfrm>
            <a:off x="8238209" y="7346844"/>
            <a:ext cx="1538089" cy="565427"/>
          </a:xfrm>
          <a:prstGeom prst="rect">
            <a:avLst/>
          </a:prstGeom>
        </p:spPr>
      </p:pic>
      <p:pic>
        <p:nvPicPr>
          <p:cNvPr id="35" name="object 35"/>
          <p:cNvPicPr/>
          <p:nvPr/>
        </p:nvPicPr>
        <p:blipFill>
          <a:blip r:embed="rId6" cstate="print"/>
          <a:stretch>
            <a:fillRect/>
          </a:stretch>
        </p:blipFill>
        <p:spPr>
          <a:xfrm>
            <a:off x="1142635" y="7996154"/>
            <a:ext cx="3757121" cy="565417"/>
          </a:xfrm>
          <a:prstGeom prst="rect">
            <a:avLst/>
          </a:prstGeom>
        </p:spPr>
      </p:pic>
      <p:pic>
        <p:nvPicPr>
          <p:cNvPr id="36" name="object 36"/>
          <p:cNvPicPr/>
          <p:nvPr/>
        </p:nvPicPr>
        <p:blipFill>
          <a:blip r:embed="rId7" cstate="print"/>
          <a:stretch>
            <a:fillRect/>
          </a:stretch>
        </p:blipFill>
        <p:spPr>
          <a:xfrm>
            <a:off x="4982707" y="7996154"/>
            <a:ext cx="1538089" cy="565417"/>
          </a:xfrm>
          <a:prstGeom prst="rect">
            <a:avLst/>
          </a:prstGeom>
        </p:spPr>
      </p:pic>
      <p:pic>
        <p:nvPicPr>
          <p:cNvPr id="37" name="object 37"/>
          <p:cNvPicPr/>
          <p:nvPr/>
        </p:nvPicPr>
        <p:blipFill>
          <a:blip r:embed="rId8" cstate="print"/>
          <a:stretch>
            <a:fillRect/>
          </a:stretch>
        </p:blipFill>
        <p:spPr>
          <a:xfrm>
            <a:off x="6610457" y="7996154"/>
            <a:ext cx="1538089" cy="565417"/>
          </a:xfrm>
          <a:prstGeom prst="rect">
            <a:avLst/>
          </a:prstGeom>
        </p:spPr>
      </p:pic>
      <p:pic>
        <p:nvPicPr>
          <p:cNvPr id="38" name="object 38"/>
          <p:cNvPicPr/>
          <p:nvPr/>
        </p:nvPicPr>
        <p:blipFill>
          <a:blip r:embed="rId6" cstate="print"/>
          <a:stretch>
            <a:fillRect/>
          </a:stretch>
        </p:blipFill>
        <p:spPr>
          <a:xfrm>
            <a:off x="1142635" y="8645454"/>
            <a:ext cx="3757121" cy="565417"/>
          </a:xfrm>
          <a:prstGeom prst="rect">
            <a:avLst/>
          </a:prstGeom>
        </p:spPr>
      </p:pic>
      <p:pic>
        <p:nvPicPr>
          <p:cNvPr id="39" name="object 39"/>
          <p:cNvPicPr/>
          <p:nvPr/>
        </p:nvPicPr>
        <p:blipFill>
          <a:blip r:embed="rId9" cstate="print"/>
          <a:stretch>
            <a:fillRect/>
          </a:stretch>
        </p:blipFill>
        <p:spPr>
          <a:xfrm>
            <a:off x="8238209" y="7996154"/>
            <a:ext cx="1538089" cy="565417"/>
          </a:xfrm>
          <a:prstGeom prst="rect">
            <a:avLst/>
          </a:prstGeom>
        </p:spPr>
      </p:pic>
      <p:pic>
        <p:nvPicPr>
          <p:cNvPr id="40" name="object 40"/>
          <p:cNvPicPr/>
          <p:nvPr/>
        </p:nvPicPr>
        <p:blipFill>
          <a:blip r:embed="rId8" cstate="print"/>
          <a:stretch>
            <a:fillRect/>
          </a:stretch>
        </p:blipFill>
        <p:spPr>
          <a:xfrm>
            <a:off x="4982707" y="8645454"/>
            <a:ext cx="1538089" cy="565417"/>
          </a:xfrm>
          <a:prstGeom prst="rect">
            <a:avLst/>
          </a:prstGeom>
        </p:spPr>
      </p:pic>
      <p:pic>
        <p:nvPicPr>
          <p:cNvPr id="41" name="object 41"/>
          <p:cNvPicPr/>
          <p:nvPr/>
        </p:nvPicPr>
        <p:blipFill>
          <a:blip r:embed="rId8" cstate="print"/>
          <a:stretch>
            <a:fillRect/>
          </a:stretch>
        </p:blipFill>
        <p:spPr>
          <a:xfrm>
            <a:off x="6610457" y="8645454"/>
            <a:ext cx="1538089" cy="565417"/>
          </a:xfrm>
          <a:prstGeom prst="rect">
            <a:avLst/>
          </a:prstGeom>
        </p:spPr>
      </p:pic>
      <p:pic>
        <p:nvPicPr>
          <p:cNvPr id="42" name="object 42"/>
          <p:cNvPicPr/>
          <p:nvPr/>
        </p:nvPicPr>
        <p:blipFill>
          <a:blip r:embed="rId7" cstate="print"/>
          <a:stretch>
            <a:fillRect/>
          </a:stretch>
        </p:blipFill>
        <p:spPr>
          <a:xfrm>
            <a:off x="8238209" y="8645454"/>
            <a:ext cx="1538089" cy="565417"/>
          </a:xfrm>
          <a:prstGeom prst="rect">
            <a:avLst/>
          </a:prstGeom>
        </p:spPr>
      </p:pic>
      <p:pic>
        <p:nvPicPr>
          <p:cNvPr id="43" name="object 43"/>
          <p:cNvPicPr/>
          <p:nvPr/>
        </p:nvPicPr>
        <p:blipFill>
          <a:blip r:embed="rId6" cstate="print"/>
          <a:stretch>
            <a:fillRect/>
          </a:stretch>
        </p:blipFill>
        <p:spPr>
          <a:xfrm>
            <a:off x="1142635" y="9294743"/>
            <a:ext cx="3757121" cy="565417"/>
          </a:xfrm>
          <a:prstGeom prst="rect">
            <a:avLst/>
          </a:prstGeom>
        </p:spPr>
      </p:pic>
      <p:pic>
        <p:nvPicPr>
          <p:cNvPr id="44" name="object 44"/>
          <p:cNvPicPr/>
          <p:nvPr/>
        </p:nvPicPr>
        <p:blipFill>
          <a:blip r:embed="rId9" cstate="print"/>
          <a:stretch>
            <a:fillRect/>
          </a:stretch>
        </p:blipFill>
        <p:spPr>
          <a:xfrm>
            <a:off x="4982707" y="9294743"/>
            <a:ext cx="1538089" cy="565417"/>
          </a:xfrm>
          <a:prstGeom prst="rect">
            <a:avLst/>
          </a:prstGeom>
        </p:spPr>
      </p:pic>
      <p:pic>
        <p:nvPicPr>
          <p:cNvPr id="45" name="object 45"/>
          <p:cNvPicPr/>
          <p:nvPr/>
        </p:nvPicPr>
        <p:blipFill>
          <a:blip r:embed="rId7" cstate="print"/>
          <a:stretch>
            <a:fillRect/>
          </a:stretch>
        </p:blipFill>
        <p:spPr>
          <a:xfrm>
            <a:off x="8238209" y="9294743"/>
            <a:ext cx="1538089" cy="565417"/>
          </a:xfrm>
          <a:prstGeom prst="rect">
            <a:avLst/>
          </a:prstGeom>
        </p:spPr>
      </p:pic>
      <p:pic>
        <p:nvPicPr>
          <p:cNvPr id="46" name="object 46"/>
          <p:cNvPicPr/>
          <p:nvPr/>
        </p:nvPicPr>
        <p:blipFill>
          <a:blip r:embed="rId8" cstate="print"/>
          <a:stretch>
            <a:fillRect/>
          </a:stretch>
        </p:blipFill>
        <p:spPr>
          <a:xfrm>
            <a:off x="6610457" y="9294743"/>
            <a:ext cx="1538089" cy="565417"/>
          </a:xfrm>
          <a:prstGeom prst="rect">
            <a:avLst/>
          </a:prstGeom>
        </p:spPr>
      </p:pic>
      <p:sp>
        <p:nvSpPr>
          <p:cNvPr id="47" name="object 47"/>
          <p:cNvSpPr txBox="1"/>
          <p:nvPr/>
        </p:nvSpPr>
        <p:spPr>
          <a:xfrm>
            <a:off x="2057536" y="3509785"/>
            <a:ext cx="1938020" cy="252729"/>
          </a:xfrm>
          <a:prstGeom prst="rect">
            <a:avLst/>
          </a:prstGeom>
        </p:spPr>
        <p:txBody>
          <a:bodyPr vert="horz" wrap="square" lIns="0" tIns="17780" rIns="0" bIns="0" rtlCol="0">
            <a:spAutoFit/>
          </a:bodyPr>
          <a:lstStyle/>
          <a:p>
            <a:pPr marL="12700">
              <a:lnSpc>
                <a:spcPct val="100000"/>
              </a:lnSpc>
              <a:spcBef>
                <a:spcPts val="140"/>
              </a:spcBef>
            </a:pPr>
            <a:r>
              <a:rPr sz="1450" b="1" spc="10" dirty="0">
                <a:solidFill>
                  <a:srgbClr val="FFFFFF"/>
                </a:solidFill>
                <a:latin typeface="Open Sans"/>
                <a:cs typeface="Open Sans"/>
              </a:rPr>
              <a:t>Properties</a:t>
            </a:r>
            <a:r>
              <a:rPr sz="1450" b="1" spc="185" dirty="0">
                <a:solidFill>
                  <a:srgbClr val="FFFFFF"/>
                </a:solidFill>
                <a:latin typeface="Open Sans"/>
                <a:cs typeface="Open Sans"/>
              </a:rPr>
              <a:t> </a:t>
            </a:r>
            <a:r>
              <a:rPr sz="1450" b="1" spc="10" dirty="0">
                <a:solidFill>
                  <a:srgbClr val="FFFFFF"/>
                </a:solidFill>
                <a:latin typeface="Open Sans"/>
                <a:cs typeface="Open Sans"/>
              </a:rPr>
              <a:t>of</a:t>
            </a:r>
            <a:r>
              <a:rPr sz="1450" b="1" spc="185" dirty="0">
                <a:solidFill>
                  <a:srgbClr val="FFFFFF"/>
                </a:solidFill>
                <a:latin typeface="Open Sans"/>
                <a:cs typeface="Open Sans"/>
              </a:rPr>
              <a:t> </a:t>
            </a:r>
            <a:r>
              <a:rPr sz="1450" b="1" spc="-10" dirty="0">
                <a:solidFill>
                  <a:srgbClr val="FFFFFF"/>
                </a:solidFill>
                <a:latin typeface="Open Sans"/>
                <a:cs typeface="Open Sans"/>
              </a:rPr>
              <a:t>Money</a:t>
            </a:r>
            <a:endParaRPr sz="1450">
              <a:latin typeface="Open Sans"/>
              <a:cs typeface="Open Sans"/>
            </a:endParaRPr>
          </a:p>
        </p:txBody>
      </p:sp>
      <p:pic>
        <p:nvPicPr>
          <p:cNvPr id="48" name="object 48"/>
          <p:cNvPicPr/>
          <p:nvPr/>
        </p:nvPicPr>
        <p:blipFill>
          <a:blip r:embed="rId10" cstate="print"/>
          <a:stretch>
            <a:fillRect/>
          </a:stretch>
        </p:blipFill>
        <p:spPr>
          <a:xfrm>
            <a:off x="4982707" y="3300454"/>
            <a:ext cx="1538089" cy="716031"/>
          </a:xfrm>
          <a:prstGeom prst="rect">
            <a:avLst/>
          </a:prstGeom>
        </p:spPr>
      </p:pic>
      <p:sp>
        <p:nvSpPr>
          <p:cNvPr id="49" name="object 49"/>
          <p:cNvSpPr txBox="1"/>
          <p:nvPr/>
        </p:nvSpPr>
        <p:spPr>
          <a:xfrm>
            <a:off x="5523279" y="3509785"/>
            <a:ext cx="457200" cy="252729"/>
          </a:xfrm>
          <a:prstGeom prst="rect">
            <a:avLst/>
          </a:prstGeom>
        </p:spPr>
        <p:txBody>
          <a:bodyPr vert="horz" wrap="square" lIns="0" tIns="17780" rIns="0" bIns="0" rtlCol="0">
            <a:spAutoFit/>
          </a:bodyPr>
          <a:lstStyle/>
          <a:p>
            <a:pPr marL="12700">
              <a:lnSpc>
                <a:spcPct val="100000"/>
              </a:lnSpc>
              <a:spcBef>
                <a:spcPts val="140"/>
              </a:spcBef>
            </a:pPr>
            <a:r>
              <a:rPr sz="1450" b="1" spc="-20" dirty="0">
                <a:solidFill>
                  <a:srgbClr val="241B54"/>
                </a:solidFill>
                <a:latin typeface="Open Sans"/>
                <a:cs typeface="Open Sans"/>
              </a:rPr>
              <a:t>Gold</a:t>
            </a:r>
            <a:endParaRPr sz="1450">
              <a:latin typeface="Open Sans"/>
              <a:cs typeface="Open Sans"/>
            </a:endParaRPr>
          </a:p>
        </p:txBody>
      </p:sp>
      <p:pic>
        <p:nvPicPr>
          <p:cNvPr id="50" name="object 50"/>
          <p:cNvPicPr/>
          <p:nvPr/>
        </p:nvPicPr>
        <p:blipFill>
          <a:blip r:embed="rId10" cstate="print"/>
          <a:stretch>
            <a:fillRect/>
          </a:stretch>
        </p:blipFill>
        <p:spPr>
          <a:xfrm>
            <a:off x="6610458" y="3300454"/>
            <a:ext cx="1538089" cy="716031"/>
          </a:xfrm>
          <a:prstGeom prst="rect">
            <a:avLst/>
          </a:prstGeom>
        </p:spPr>
      </p:pic>
      <p:sp>
        <p:nvSpPr>
          <p:cNvPr id="51" name="object 51"/>
          <p:cNvSpPr txBox="1"/>
          <p:nvPr/>
        </p:nvSpPr>
        <p:spPr>
          <a:xfrm>
            <a:off x="7187773" y="3509785"/>
            <a:ext cx="383540" cy="252729"/>
          </a:xfrm>
          <a:prstGeom prst="rect">
            <a:avLst/>
          </a:prstGeom>
        </p:spPr>
        <p:txBody>
          <a:bodyPr vert="horz" wrap="square" lIns="0" tIns="17780" rIns="0" bIns="0" rtlCol="0">
            <a:spAutoFit/>
          </a:bodyPr>
          <a:lstStyle/>
          <a:p>
            <a:pPr marL="12700">
              <a:lnSpc>
                <a:spcPct val="100000"/>
              </a:lnSpc>
              <a:spcBef>
                <a:spcPts val="140"/>
              </a:spcBef>
            </a:pPr>
            <a:r>
              <a:rPr sz="1450" b="1" spc="-20" dirty="0">
                <a:solidFill>
                  <a:srgbClr val="241B54"/>
                </a:solidFill>
                <a:latin typeface="Open Sans"/>
                <a:cs typeface="Open Sans"/>
              </a:rPr>
              <a:t>Fiat</a:t>
            </a:r>
            <a:endParaRPr sz="1450">
              <a:latin typeface="Open Sans"/>
              <a:cs typeface="Open Sans"/>
            </a:endParaRPr>
          </a:p>
        </p:txBody>
      </p:sp>
      <p:pic>
        <p:nvPicPr>
          <p:cNvPr id="52" name="object 52"/>
          <p:cNvPicPr/>
          <p:nvPr/>
        </p:nvPicPr>
        <p:blipFill>
          <a:blip r:embed="rId11" cstate="print"/>
          <a:stretch>
            <a:fillRect/>
          </a:stretch>
        </p:blipFill>
        <p:spPr>
          <a:xfrm>
            <a:off x="8238209" y="3300454"/>
            <a:ext cx="1538079" cy="716031"/>
          </a:xfrm>
          <a:prstGeom prst="rect">
            <a:avLst/>
          </a:prstGeom>
        </p:spPr>
      </p:pic>
      <p:sp>
        <p:nvSpPr>
          <p:cNvPr id="53" name="object 53"/>
          <p:cNvSpPr txBox="1"/>
          <p:nvPr/>
        </p:nvSpPr>
        <p:spPr>
          <a:xfrm>
            <a:off x="8662743" y="3509785"/>
            <a:ext cx="688975" cy="252729"/>
          </a:xfrm>
          <a:prstGeom prst="rect">
            <a:avLst/>
          </a:prstGeom>
        </p:spPr>
        <p:txBody>
          <a:bodyPr vert="horz" wrap="square" lIns="0" tIns="17780" rIns="0" bIns="0" rtlCol="0">
            <a:spAutoFit/>
          </a:bodyPr>
          <a:lstStyle/>
          <a:p>
            <a:pPr marL="12700">
              <a:lnSpc>
                <a:spcPct val="100000"/>
              </a:lnSpc>
              <a:spcBef>
                <a:spcPts val="140"/>
              </a:spcBef>
            </a:pPr>
            <a:r>
              <a:rPr sz="1450" b="1" spc="-10" dirty="0">
                <a:solidFill>
                  <a:srgbClr val="241B54"/>
                </a:solidFill>
                <a:latin typeface="Open Sans"/>
                <a:cs typeface="Open Sans"/>
              </a:rPr>
              <a:t>Bitcoin</a:t>
            </a:r>
            <a:endParaRPr sz="1450">
              <a:latin typeface="Open Sans"/>
              <a:cs typeface="Open Sans"/>
            </a:endParaRPr>
          </a:p>
        </p:txBody>
      </p:sp>
      <p:sp>
        <p:nvSpPr>
          <p:cNvPr id="54" name="object 54"/>
          <p:cNvSpPr txBox="1"/>
          <p:nvPr/>
        </p:nvSpPr>
        <p:spPr>
          <a:xfrm>
            <a:off x="1408005" y="4236489"/>
            <a:ext cx="883919" cy="252729"/>
          </a:xfrm>
          <a:prstGeom prst="rect">
            <a:avLst/>
          </a:prstGeom>
        </p:spPr>
        <p:txBody>
          <a:bodyPr vert="horz" wrap="square" lIns="0" tIns="17780" rIns="0" bIns="0" rtlCol="0">
            <a:spAutoFit/>
          </a:bodyPr>
          <a:lstStyle/>
          <a:p>
            <a:pPr marL="12700">
              <a:lnSpc>
                <a:spcPct val="100000"/>
              </a:lnSpc>
              <a:spcBef>
                <a:spcPts val="140"/>
              </a:spcBef>
            </a:pPr>
            <a:r>
              <a:rPr sz="1450" spc="-10" dirty="0">
                <a:solidFill>
                  <a:srgbClr val="57585B"/>
                </a:solidFill>
                <a:latin typeface="Open Sans"/>
                <a:cs typeface="Open Sans"/>
              </a:rPr>
              <a:t>Durability</a:t>
            </a:r>
            <a:endParaRPr sz="1450">
              <a:latin typeface="Open Sans"/>
              <a:cs typeface="Open Sans"/>
            </a:endParaRPr>
          </a:p>
        </p:txBody>
      </p:sp>
      <p:sp>
        <p:nvSpPr>
          <p:cNvPr id="55" name="object 55"/>
          <p:cNvSpPr txBox="1"/>
          <p:nvPr/>
        </p:nvSpPr>
        <p:spPr>
          <a:xfrm>
            <a:off x="5502530" y="4222219"/>
            <a:ext cx="498475" cy="273050"/>
          </a:xfrm>
          <a:prstGeom prst="rect">
            <a:avLst/>
          </a:prstGeom>
        </p:spPr>
        <p:txBody>
          <a:bodyPr vert="horz" wrap="square" lIns="0" tIns="15875" rIns="0" bIns="0" rtlCol="0">
            <a:spAutoFit/>
          </a:bodyPr>
          <a:lstStyle/>
          <a:p>
            <a:pPr marL="12700">
              <a:lnSpc>
                <a:spcPct val="100000"/>
              </a:lnSpc>
              <a:spcBef>
                <a:spcPts val="125"/>
              </a:spcBef>
            </a:pPr>
            <a:r>
              <a:rPr sz="1600" b="1" spc="-20" dirty="0">
                <a:solidFill>
                  <a:srgbClr val="FFFFFF"/>
                </a:solidFill>
                <a:latin typeface="Open Sans"/>
                <a:cs typeface="Open Sans"/>
              </a:rPr>
              <a:t>High</a:t>
            </a:r>
            <a:endParaRPr sz="1600">
              <a:latin typeface="Open Sans"/>
              <a:cs typeface="Open Sans"/>
            </a:endParaRPr>
          </a:p>
        </p:txBody>
      </p:sp>
      <p:sp>
        <p:nvSpPr>
          <p:cNvPr id="56" name="object 56"/>
          <p:cNvSpPr txBox="1"/>
          <p:nvPr/>
        </p:nvSpPr>
        <p:spPr>
          <a:xfrm>
            <a:off x="6864589" y="4222219"/>
            <a:ext cx="1030605" cy="273050"/>
          </a:xfrm>
          <a:prstGeom prst="rect">
            <a:avLst/>
          </a:prstGeom>
        </p:spPr>
        <p:txBody>
          <a:bodyPr vert="horz" wrap="square" lIns="0" tIns="15875" rIns="0" bIns="0" rtlCol="0">
            <a:spAutoFit/>
          </a:bodyPr>
          <a:lstStyle/>
          <a:p>
            <a:pPr marL="12700">
              <a:lnSpc>
                <a:spcPct val="100000"/>
              </a:lnSpc>
              <a:spcBef>
                <a:spcPts val="125"/>
              </a:spcBef>
            </a:pPr>
            <a:r>
              <a:rPr sz="1600" b="1" spc="-10" dirty="0">
                <a:solidFill>
                  <a:srgbClr val="FFFFFF"/>
                </a:solidFill>
                <a:latin typeface="Open Sans"/>
                <a:cs typeface="Open Sans"/>
              </a:rPr>
              <a:t>Moderate</a:t>
            </a:r>
            <a:endParaRPr sz="1600">
              <a:latin typeface="Open Sans"/>
              <a:cs typeface="Open Sans"/>
            </a:endParaRPr>
          </a:p>
        </p:txBody>
      </p:sp>
      <p:sp>
        <p:nvSpPr>
          <p:cNvPr id="57" name="object 57"/>
          <p:cNvSpPr txBox="1"/>
          <p:nvPr/>
        </p:nvSpPr>
        <p:spPr>
          <a:xfrm>
            <a:off x="8758184" y="4222219"/>
            <a:ext cx="498475" cy="273050"/>
          </a:xfrm>
          <a:prstGeom prst="rect">
            <a:avLst/>
          </a:prstGeom>
        </p:spPr>
        <p:txBody>
          <a:bodyPr vert="horz" wrap="square" lIns="0" tIns="15875" rIns="0" bIns="0" rtlCol="0">
            <a:spAutoFit/>
          </a:bodyPr>
          <a:lstStyle/>
          <a:p>
            <a:pPr marL="12700">
              <a:lnSpc>
                <a:spcPct val="100000"/>
              </a:lnSpc>
              <a:spcBef>
                <a:spcPts val="125"/>
              </a:spcBef>
            </a:pPr>
            <a:r>
              <a:rPr sz="1600" b="1" spc="-20" dirty="0">
                <a:solidFill>
                  <a:srgbClr val="FFFFFF"/>
                </a:solidFill>
                <a:latin typeface="Open Sans"/>
                <a:cs typeface="Open Sans"/>
              </a:rPr>
              <a:t>High</a:t>
            </a:r>
            <a:endParaRPr sz="1600">
              <a:latin typeface="Open Sans"/>
              <a:cs typeface="Open Sans"/>
            </a:endParaRPr>
          </a:p>
        </p:txBody>
      </p:sp>
      <p:sp>
        <p:nvSpPr>
          <p:cNvPr id="58" name="object 58"/>
          <p:cNvSpPr txBox="1"/>
          <p:nvPr/>
        </p:nvSpPr>
        <p:spPr>
          <a:xfrm>
            <a:off x="1408130" y="4885776"/>
            <a:ext cx="924560" cy="252729"/>
          </a:xfrm>
          <a:prstGeom prst="rect">
            <a:avLst/>
          </a:prstGeom>
        </p:spPr>
        <p:txBody>
          <a:bodyPr vert="horz" wrap="square" lIns="0" tIns="17780" rIns="0" bIns="0" rtlCol="0">
            <a:spAutoFit/>
          </a:bodyPr>
          <a:lstStyle/>
          <a:p>
            <a:pPr marL="12700">
              <a:lnSpc>
                <a:spcPct val="100000"/>
              </a:lnSpc>
              <a:spcBef>
                <a:spcPts val="140"/>
              </a:spcBef>
            </a:pPr>
            <a:r>
              <a:rPr sz="1450" spc="-10" dirty="0">
                <a:solidFill>
                  <a:srgbClr val="57585B"/>
                </a:solidFill>
                <a:latin typeface="Open Sans"/>
                <a:cs typeface="Open Sans"/>
              </a:rPr>
              <a:t>Portability</a:t>
            </a:r>
            <a:endParaRPr sz="1450">
              <a:latin typeface="Open Sans"/>
              <a:cs typeface="Open Sans"/>
            </a:endParaRPr>
          </a:p>
        </p:txBody>
      </p:sp>
      <p:sp>
        <p:nvSpPr>
          <p:cNvPr id="59" name="object 59"/>
          <p:cNvSpPr txBox="1"/>
          <p:nvPr/>
        </p:nvSpPr>
        <p:spPr>
          <a:xfrm>
            <a:off x="5236744" y="4873673"/>
            <a:ext cx="1030605" cy="273050"/>
          </a:xfrm>
          <a:prstGeom prst="rect">
            <a:avLst/>
          </a:prstGeom>
        </p:spPr>
        <p:txBody>
          <a:bodyPr vert="horz" wrap="square" lIns="0" tIns="15875" rIns="0" bIns="0" rtlCol="0">
            <a:spAutoFit/>
          </a:bodyPr>
          <a:lstStyle/>
          <a:p>
            <a:pPr marL="12700">
              <a:lnSpc>
                <a:spcPct val="100000"/>
              </a:lnSpc>
              <a:spcBef>
                <a:spcPts val="125"/>
              </a:spcBef>
            </a:pPr>
            <a:r>
              <a:rPr sz="1600" b="1" spc="-10" dirty="0">
                <a:solidFill>
                  <a:srgbClr val="FFFFFF"/>
                </a:solidFill>
                <a:latin typeface="Open Sans"/>
                <a:cs typeface="Open Sans"/>
              </a:rPr>
              <a:t>Moderate</a:t>
            </a:r>
            <a:endParaRPr sz="1600">
              <a:latin typeface="Open Sans"/>
              <a:cs typeface="Open Sans"/>
            </a:endParaRPr>
          </a:p>
        </p:txBody>
      </p:sp>
      <p:sp>
        <p:nvSpPr>
          <p:cNvPr id="60" name="object 60"/>
          <p:cNvSpPr txBox="1"/>
          <p:nvPr/>
        </p:nvSpPr>
        <p:spPr>
          <a:xfrm>
            <a:off x="7130339" y="4873673"/>
            <a:ext cx="498475" cy="273050"/>
          </a:xfrm>
          <a:prstGeom prst="rect">
            <a:avLst/>
          </a:prstGeom>
        </p:spPr>
        <p:txBody>
          <a:bodyPr vert="horz" wrap="square" lIns="0" tIns="15875" rIns="0" bIns="0" rtlCol="0">
            <a:spAutoFit/>
          </a:bodyPr>
          <a:lstStyle/>
          <a:p>
            <a:pPr marL="12700">
              <a:lnSpc>
                <a:spcPct val="100000"/>
              </a:lnSpc>
              <a:spcBef>
                <a:spcPts val="125"/>
              </a:spcBef>
            </a:pPr>
            <a:r>
              <a:rPr sz="1600" b="1" spc="-20" dirty="0">
                <a:solidFill>
                  <a:srgbClr val="FFFFFF"/>
                </a:solidFill>
                <a:latin typeface="Open Sans"/>
                <a:cs typeface="Open Sans"/>
              </a:rPr>
              <a:t>High</a:t>
            </a:r>
            <a:endParaRPr sz="1600">
              <a:latin typeface="Open Sans"/>
              <a:cs typeface="Open Sans"/>
            </a:endParaRPr>
          </a:p>
        </p:txBody>
      </p:sp>
      <p:sp>
        <p:nvSpPr>
          <p:cNvPr id="61" name="object 61"/>
          <p:cNvSpPr txBox="1"/>
          <p:nvPr/>
        </p:nvSpPr>
        <p:spPr>
          <a:xfrm>
            <a:off x="8758166" y="4873673"/>
            <a:ext cx="498475" cy="273050"/>
          </a:xfrm>
          <a:prstGeom prst="rect">
            <a:avLst/>
          </a:prstGeom>
        </p:spPr>
        <p:txBody>
          <a:bodyPr vert="horz" wrap="square" lIns="0" tIns="15875" rIns="0" bIns="0" rtlCol="0">
            <a:spAutoFit/>
          </a:bodyPr>
          <a:lstStyle/>
          <a:p>
            <a:pPr marL="12700">
              <a:lnSpc>
                <a:spcPct val="100000"/>
              </a:lnSpc>
              <a:spcBef>
                <a:spcPts val="125"/>
              </a:spcBef>
            </a:pPr>
            <a:r>
              <a:rPr sz="1600" b="1" spc="-20" dirty="0">
                <a:solidFill>
                  <a:srgbClr val="FFFFFF"/>
                </a:solidFill>
                <a:latin typeface="Open Sans"/>
                <a:cs typeface="Open Sans"/>
              </a:rPr>
              <a:t>High</a:t>
            </a:r>
            <a:endParaRPr sz="1600">
              <a:latin typeface="Open Sans"/>
              <a:cs typeface="Open Sans"/>
            </a:endParaRPr>
          </a:p>
        </p:txBody>
      </p:sp>
      <p:sp>
        <p:nvSpPr>
          <p:cNvPr id="62" name="object 62"/>
          <p:cNvSpPr txBox="1"/>
          <p:nvPr/>
        </p:nvSpPr>
        <p:spPr>
          <a:xfrm>
            <a:off x="1408130" y="5532537"/>
            <a:ext cx="913765" cy="252729"/>
          </a:xfrm>
          <a:prstGeom prst="rect">
            <a:avLst/>
          </a:prstGeom>
        </p:spPr>
        <p:txBody>
          <a:bodyPr vert="horz" wrap="square" lIns="0" tIns="17780" rIns="0" bIns="0" rtlCol="0">
            <a:spAutoFit/>
          </a:bodyPr>
          <a:lstStyle/>
          <a:p>
            <a:pPr marL="12700">
              <a:lnSpc>
                <a:spcPct val="100000"/>
              </a:lnSpc>
              <a:spcBef>
                <a:spcPts val="140"/>
              </a:spcBef>
            </a:pPr>
            <a:r>
              <a:rPr sz="1450" spc="-10" dirty="0">
                <a:solidFill>
                  <a:srgbClr val="57585B"/>
                </a:solidFill>
                <a:latin typeface="Open Sans"/>
                <a:cs typeface="Open Sans"/>
              </a:rPr>
              <a:t>Divisibility</a:t>
            </a:r>
            <a:endParaRPr sz="1450">
              <a:latin typeface="Open Sans"/>
              <a:cs typeface="Open Sans"/>
            </a:endParaRPr>
          </a:p>
        </p:txBody>
      </p:sp>
      <p:sp>
        <p:nvSpPr>
          <p:cNvPr id="63" name="object 63"/>
          <p:cNvSpPr txBox="1"/>
          <p:nvPr/>
        </p:nvSpPr>
        <p:spPr>
          <a:xfrm>
            <a:off x="5236744" y="5522981"/>
            <a:ext cx="1030605" cy="273050"/>
          </a:xfrm>
          <a:prstGeom prst="rect">
            <a:avLst/>
          </a:prstGeom>
        </p:spPr>
        <p:txBody>
          <a:bodyPr vert="horz" wrap="square" lIns="0" tIns="15875" rIns="0" bIns="0" rtlCol="0">
            <a:spAutoFit/>
          </a:bodyPr>
          <a:lstStyle/>
          <a:p>
            <a:pPr marL="12700">
              <a:lnSpc>
                <a:spcPct val="100000"/>
              </a:lnSpc>
              <a:spcBef>
                <a:spcPts val="125"/>
              </a:spcBef>
            </a:pPr>
            <a:r>
              <a:rPr sz="1600" b="1" spc="-10" dirty="0">
                <a:solidFill>
                  <a:srgbClr val="FFFFFF"/>
                </a:solidFill>
                <a:latin typeface="Open Sans"/>
                <a:cs typeface="Open Sans"/>
              </a:rPr>
              <a:t>Moderate</a:t>
            </a:r>
            <a:endParaRPr sz="1600">
              <a:latin typeface="Open Sans"/>
              <a:cs typeface="Open Sans"/>
            </a:endParaRPr>
          </a:p>
        </p:txBody>
      </p:sp>
      <p:sp>
        <p:nvSpPr>
          <p:cNvPr id="64" name="object 64"/>
          <p:cNvSpPr txBox="1"/>
          <p:nvPr/>
        </p:nvSpPr>
        <p:spPr>
          <a:xfrm>
            <a:off x="6864571" y="5522981"/>
            <a:ext cx="1030605" cy="273050"/>
          </a:xfrm>
          <a:prstGeom prst="rect">
            <a:avLst/>
          </a:prstGeom>
        </p:spPr>
        <p:txBody>
          <a:bodyPr vert="horz" wrap="square" lIns="0" tIns="15875" rIns="0" bIns="0" rtlCol="0">
            <a:spAutoFit/>
          </a:bodyPr>
          <a:lstStyle/>
          <a:p>
            <a:pPr marL="12700">
              <a:lnSpc>
                <a:spcPct val="100000"/>
              </a:lnSpc>
              <a:spcBef>
                <a:spcPts val="125"/>
              </a:spcBef>
            </a:pPr>
            <a:r>
              <a:rPr sz="1600" b="1" spc="-10" dirty="0">
                <a:solidFill>
                  <a:srgbClr val="FFFFFF"/>
                </a:solidFill>
                <a:latin typeface="Open Sans"/>
                <a:cs typeface="Open Sans"/>
              </a:rPr>
              <a:t>Moderate</a:t>
            </a:r>
            <a:endParaRPr sz="1600">
              <a:latin typeface="Open Sans"/>
              <a:cs typeface="Open Sans"/>
            </a:endParaRPr>
          </a:p>
        </p:txBody>
      </p:sp>
      <p:sp>
        <p:nvSpPr>
          <p:cNvPr id="65" name="object 65"/>
          <p:cNvSpPr txBox="1"/>
          <p:nvPr/>
        </p:nvSpPr>
        <p:spPr>
          <a:xfrm>
            <a:off x="8758166" y="5522981"/>
            <a:ext cx="498475" cy="273050"/>
          </a:xfrm>
          <a:prstGeom prst="rect">
            <a:avLst/>
          </a:prstGeom>
        </p:spPr>
        <p:txBody>
          <a:bodyPr vert="horz" wrap="square" lIns="0" tIns="15875" rIns="0" bIns="0" rtlCol="0">
            <a:spAutoFit/>
          </a:bodyPr>
          <a:lstStyle/>
          <a:p>
            <a:pPr marL="12700">
              <a:lnSpc>
                <a:spcPct val="100000"/>
              </a:lnSpc>
              <a:spcBef>
                <a:spcPts val="125"/>
              </a:spcBef>
            </a:pPr>
            <a:r>
              <a:rPr sz="1600" b="1" spc="-20" dirty="0">
                <a:solidFill>
                  <a:srgbClr val="FFFFFF"/>
                </a:solidFill>
                <a:latin typeface="Open Sans"/>
                <a:cs typeface="Open Sans"/>
              </a:rPr>
              <a:t>High</a:t>
            </a:r>
            <a:endParaRPr sz="1600">
              <a:latin typeface="Open Sans"/>
              <a:cs typeface="Open Sans"/>
            </a:endParaRPr>
          </a:p>
        </p:txBody>
      </p:sp>
      <p:sp>
        <p:nvSpPr>
          <p:cNvPr id="66" name="object 66"/>
          <p:cNvSpPr txBox="1"/>
          <p:nvPr/>
        </p:nvSpPr>
        <p:spPr>
          <a:xfrm>
            <a:off x="1408130" y="6186957"/>
            <a:ext cx="929005" cy="252729"/>
          </a:xfrm>
          <a:prstGeom prst="rect">
            <a:avLst/>
          </a:prstGeom>
        </p:spPr>
        <p:txBody>
          <a:bodyPr vert="horz" wrap="square" lIns="0" tIns="17780" rIns="0" bIns="0" rtlCol="0">
            <a:spAutoFit/>
          </a:bodyPr>
          <a:lstStyle/>
          <a:p>
            <a:pPr marL="12700">
              <a:lnSpc>
                <a:spcPct val="100000"/>
              </a:lnSpc>
              <a:spcBef>
                <a:spcPts val="140"/>
              </a:spcBef>
            </a:pPr>
            <a:r>
              <a:rPr sz="1450" spc="-10" dirty="0">
                <a:solidFill>
                  <a:srgbClr val="57585B"/>
                </a:solidFill>
                <a:latin typeface="Open Sans"/>
                <a:cs typeface="Open Sans"/>
              </a:rPr>
              <a:t>Fungibility</a:t>
            </a:r>
            <a:endParaRPr sz="1450">
              <a:latin typeface="Open Sans"/>
              <a:cs typeface="Open Sans"/>
            </a:endParaRPr>
          </a:p>
        </p:txBody>
      </p:sp>
      <p:sp>
        <p:nvSpPr>
          <p:cNvPr id="67" name="object 67"/>
          <p:cNvSpPr txBox="1"/>
          <p:nvPr/>
        </p:nvSpPr>
        <p:spPr>
          <a:xfrm>
            <a:off x="5502530" y="6172278"/>
            <a:ext cx="498475" cy="273050"/>
          </a:xfrm>
          <a:prstGeom prst="rect">
            <a:avLst/>
          </a:prstGeom>
        </p:spPr>
        <p:txBody>
          <a:bodyPr vert="horz" wrap="square" lIns="0" tIns="15875" rIns="0" bIns="0" rtlCol="0">
            <a:spAutoFit/>
          </a:bodyPr>
          <a:lstStyle/>
          <a:p>
            <a:pPr marL="12700">
              <a:lnSpc>
                <a:spcPct val="100000"/>
              </a:lnSpc>
              <a:spcBef>
                <a:spcPts val="125"/>
              </a:spcBef>
            </a:pPr>
            <a:r>
              <a:rPr sz="1600" b="1" spc="-20" dirty="0">
                <a:solidFill>
                  <a:srgbClr val="FFFFFF"/>
                </a:solidFill>
                <a:latin typeface="Open Sans"/>
                <a:cs typeface="Open Sans"/>
              </a:rPr>
              <a:t>High</a:t>
            </a:r>
            <a:endParaRPr sz="1600">
              <a:latin typeface="Open Sans"/>
              <a:cs typeface="Open Sans"/>
            </a:endParaRPr>
          </a:p>
        </p:txBody>
      </p:sp>
      <p:sp>
        <p:nvSpPr>
          <p:cNvPr id="68" name="object 68"/>
          <p:cNvSpPr txBox="1"/>
          <p:nvPr/>
        </p:nvSpPr>
        <p:spPr>
          <a:xfrm>
            <a:off x="7130357" y="6172278"/>
            <a:ext cx="498475" cy="273050"/>
          </a:xfrm>
          <a:prstGeom prst="rect">
            <a:avLst/>
          </a:prstGeom>
        </p:spPr>
        <p:txBody>
          <a:bodyPr vert="horz" wrap="square" lIns="0" tIns="15875" rIns="0" bIns="0" rtlCol="0">
            <a:spAutoFit/>
          </a:bodyPr>
          <a:lstStyle/>
          <a:p>
            <a:pPr marL="12700">
              <a:lnSpc>
                <a:spcPct val="100000"/>
              </a:lnSpc>
              <a:spcBef>
                <a:spcPts val="125"/>
              </a:spcBef>
            </a:pPr>
            <a:r>
              <a:rPr sz="1600" b="1" spc="-20" dirty="0">
                <a:solidFill>
                  <a:srgbClr val="FFFFFF"/>
                </a:solidFill>
                <a:latin typeface="Open Sans"/>
                <a:cs typeface="Open Sans"/>
              </a:rPr>
              <a:t>High</a:t>
            </a:r>
            <a:endParaRPr sz="1600">
              <a:latin typeface="Open Sans"/>
              <a:cs typeface="Open Sans"/>
            </a:endParaRPr>
          </a:p>
        </p:txBody>
      </p:sp>
      <p:sp>
        <p:nvSpPr>
          <p:cNvPr id="69" name="object 69"/>
          <p:cNvSpPr txBox="1"/>
          <p:nvPr/>
        </p:nvSpPr>
        <p:spPr>
          <a:xfrm>
            <a:off x="8758184" y="6172278"/>
            <a:ext cx="498475" cy="273050"/>
          </a:xfrm>
          <a:prstGeom prst="rect">
            <a:avLst/>
          </a:prstGeom>
        </p:spPr>
        <p:txBody>
          <a:bodyPr vert="horz" wrap="square" lIns="0" tIns="15875" rIns="0" bIns="0" rtlCol="0">
            <a:spAutoFit/>
          </a:bodyPr>
          <a:lstStyle/>
          <a:p>
            <a:pPr marL="12700">
              <a:lnSpc>
                <a:spcPct val="100000"/>
              </a:lnSpc>
              <a:spcBef>
                <a:spcPts val="125"/>
              </a:spcBef>
            </a:pPr>
            <a:r>
              <a:rPr sz="1600" b="1" spc="-20" dirty="0">
                <a:solidFill>
                  <a:srgbClr val="FFFFFF"/>
                </a:solidFill>
                <a:latin typeface="Open Sans"/>
                <a:cs typeface="Open Sans"/>
              </a:rPr>
              <a:t>High</a:t>
            </a:r>
            <a:endParaRPr sz="1600">
              <a:latin typeface="Open Sans"/>
              <a:cs typeface="Open Sans"/>
            </a:endParaRPr>
          </a:p>
        </p:txBody>
      </p:sp>
      <p:sp>
        <p:nvSpPr>
          <p:cNvPr id="70" name="object 70"/>
          <p:cNvSpPr txBox="1"/>
          <p:nvPr/>
        </p:nvSpPr>
        <p:spPr>
          <a:xfrm>
            <a:off x="1408130" y="6833748"/>
            <a:ext cx="702310" cy="252729"/>
          </a:xfrm>
          <a:prstGeom prst="rect">
            <a:avLst/>
          </a:prstGeom>
        </p:spPr>
        <p:txBody>
          <a:bodyPr vert="horz" wrap="square" lIns="0" tIns="17780" rIns="0" bIns="0" rtlCol="0">
            <a:spAutoFit/>
          </a:bodyPr>
          <a:lstStyle/>
          <a:p>
            <a:pPr marL="12700">
              <a:lnSpc>
                <a:spcPct val="100000"/>
              </a:lnSpc>
              <a:spcBef>
                <a:spcPts val="140"/>
              </a:spcBef>
            </a:pPr>
            <a:r>
              <a:rPr sz="1450" spc="-10" dirty="0">
                <a:solidFill>
                  <a:srgbClr val="57585B"/>
                </a:solidFill>
                <a:latin typeface="Open Sans"/>
                <a:cs typeface="Open Sans"/>
              </a:rPr>
              <a:t>Scarcity</a:t>
            </a:r>
            <a:endParaRPr sz="1450">
              <a:latin typeface="Open Sans"/>
              <a:cs typeface="Open Sans"/>
            </a:endParaRPr>
          </a:p>
        </p:txBody>
      </p:sp>
      <p:sp>
        <p:nvSpPr>
          <p:cNvPr id="71" name="object 71"/>
          <p:cNvSpPr txBox="1"/>
          <p:nvPr/>
        </p:nvSpPr>
        <p:spPr>
          <a:xfrm>
            <a:off x="5236744" y="6821575"/>
            <a:ext cx="1030605" cy="273050"/>
          </a:xfrm>
          <a:prstGeom prst="rect">
            <a:avLst/>
          </a:prstGeom>
        </p:spPr>
        <p:txBody>
          <a:bodyPr vert="horz" wrap="square" lIns="0" tIns="15875" rIns="0" bIns="0" rtlCol="0">
            <a:spAutoFit/>
          </a:bodyPr>
          <a:lstStyle/>
          <a:p>
            <a:pPr marL="12700">
              <a:lnSpc>
                <a:spcPct val="100000"/>
              </a:lnSpc>
              <a:spcBef>
                <a:spcPts val="125"/>
              </a:spcBef>
            </a:pPr>
            <a:r>
              <a:rPr sz="1600" b="1" spc="-10" dirty="0">
                <a:solidFill>
                  <a:srgbClr val="FFFFFF"/>
                </a:solidFill>
                <a:latin typeface="Open Sans"/>
                <a:cs typeface="Open Sans"/>
              </a:rPr>
              <a:t>Moderate</a:t>
            </a:r>
            <a:endParaRPr sz="1600">
              <a:latin typeface="Open Sans"/>
              <a:cs typeface="Open Sans"/>
            </a:endParaRPr>
          </a:p>
        </p:txBody>
      </p:sp>
      <p:sp>
        <p:nvSpPr>
          <p:cNvPr id="72" name="object 72"/>
          <p:cNvSpPr txBox="1"/>
          <p:nvPr/>
        </p:nvSpPr>
        <p:spPr>
          <a:xfrm>
            <a:off x="7156338" y="6821575"/>
            <a:ext cx="446405" cy="273050"/>
          </a:xfrm>
          <a:prstGeom prst="rect">
            <a:avLst/>
          </a:prstGeom>
        </p:spPr>
        <p:txBody>
          <a:bodyPr vert="horz" wrap="square" lIns="0" tIns="15875" rIns="0" bIns="0" rtlCol="0">
            <a:spAutoFit/>
          </a:bodyPr>
          <a:lstStyle/>
          <a:p>
            <a:pPr marL="12700">
              <a:lnSpc>
                <a:spcPct val="100000"/>
              </a:lnSpc>
              <a:spcBef>
                <a:spcPts val="125"/>
              </a:spcBef>
            </a:pPr>
            <a:r>
              <a:rPr sz="1600" b="1" spc="25" dirty="0">
                <a:solidFill>
                  <a:srgbClr val="FFFFFF"/>
                </a:solidFill>
                <a:latin typeface="Open Sans"/>
                <a:cs typeface="Open Sans"/>
              </a:rPr>
              <a:t>Low</a:t>
            </a:r>
            <a:endParaRPr sz="1600">
              <a:latin typeface="Open Sans"/>
              <a:cs typeface="Open Sans"/>
            </a:endParaRPr>
          </a:p>
        </p:txBody>
      </p:sp>
      <p:sp>
        <p:nvSpPr>
          <p:cNvPr id="73" name="object 73"/>
          <p:cNvSpPr txBox="1"/>
          <p:nvPr/>
        </p:nvSpPr>
        <p:spPr>
          <a:xfrm>
            <a:off x="8757959" y="6821575"/>
            <a:ext cx="498475" cy="273050"/>
          </a:xfrm>
          <a:prstGeom prst="rect">
            <a:avLst/>
          </a:prstGeom>
        </p:spPr>
        <p:txBody>
          <a:bodyPr vert="horz" wrap="square" lIns="0" tIns="15875" rIns="0" bIns="0" rtlCol="0">
            <a:spAutoFit/>
          </a:bodyPr>
          <a:lstStyle/>
          <a:p>
            <a:pPr marL="12700">
              <a:lnSpc>
                <a:spcPct val="100000"/>
              </a:lnSpc>
              <a:spcBef>
                <a:spcPts val="125"/>
              </a:spcBef>
            </a:pPr>
            <a:r>
              <a:rPr sz="1600" b="1" spc="-20" dirty="0">
                <a:solidFill>
                  <a:srgbClr val="FFFFFF"/>
                </a:solidFill>
                <a:latin typeface="Open Sans"/>
                <a:cs typeface="Open Sans"/>
              </a:rPr>
              <a:t>High</a:t>
            </a:r>
            <a:endParaRPr sz="1600">
              <a:latin typeface="Open Sans"/>
              <a:cs typeface="Open Sans"/>
            </a:endParaRPr>
          </a:p>
        </p:txBody>
      </p:sp>
      <p:sp>
        <p:nvSpPr>
          <p:cNvPr id="74" name="object 74"/>
          <p:cNvSpPr txBox="1"/>
          <p:nvPr/>
        </p:nvSpPr>
        <p:spPr>
          <a:xfrm>
            <a:off x="1408130" y="7483066"/>
            <a:ext cx="856615" cy="252729"/>
          </a:xfrm>
          <a:prstGeom prst="rect">
            <a:avLst/>
          </a:prstGeom>
        </p:spPr>
        <p:txBody>
          <a:bodyPr vert="horz" wrap="square" lIns="0" tIns="17780" rIns="0" bIns="0" rtlCol="0">
            <a:spAutoFit/>
          </a:bodyPr>
          <a:lstStyle/>
          <a:p>
            <a:pPr marL="12700">
              <a:lnSpc>
                <a:spcPct val="100000"/>
              </a:lnSpc>
              <a:spcBef>
                <a:spcPts val="140"/>
              </a:spcBef>
            </a:pPr>
            <a:r>
              <a:rPr sz="1450" spc="-10" dirty="0">
                <a:solidFill>
                  <a:srgbClr val="57585B"/>
                </a:solidFill>
                <a:latin typeface="Open Sans"/>
                <a:cs typeface="Open Sans"/>
              </a:rPr>
              <a:t>Veriﬁable</a:t>
            </a:r>
            <a:endParaRPr sz="1450">
              <a:latin typeface="Open Sans"/>
              <a:cs typeface="Open Sans"/>
            </a:endParaRPr>
          </a:p>
        </p:txBody>
      </p:sp>
      <p:sp>
        <p:nvSpPr>
          <p:cNvPr id="75" name="object 75"/>
          <p:cNvSpPr txBox="1"/>
          <p:nvPr/>
        </p:nvSpPr>
        <p:spPr>
          <a:xfrm>
            <a:off x="5236744" y="7470862"/>
            <a:ext cx="1030605" cy="273050"/>
          </a:xfrm>
          <a:prstGeom prst="rect">
            <a:avLst/>
          </a:prstGeom>
        </p:spPr>
        <p:txBody>
          <a:bodyPr vert="horz" wrap="square" lIns="0" tIns="15875" rIns="0" bIns="0" rtlCol="0">
            <a:spAutoFit/>
          </a:bodyPr>
          <a:lstStyle/>
          <a:p>
            <a:pPr marL="12700">
              <a:lnSpc>
                <a:spcPct val="100000"/>
              </a:lnSpc>
              <a:spcBef>
                <a:spcPts val="125"/>
              </a:spcBef>
            </a:pPr>
            <a:r>
              <a:rPr sz="1600" b="1" spc="-10" dirty="0">
                <a:solidFill>
                  <a:srgbClr val="FFFFFF"/>
                </a:solidFill>
                <a:latin typeface="Open Sans"/>
                <a:cs typeface="Open Sans"/>
              </a:rPr>
              <a:t>Moderate</a:t>
            </a:r>
            <a:endParaRPr sz="1600">
              <a:latin typeface="Open Sans"/>
              <a:cs typeface="Open Sans"/>
            </a:endParaRPr>
          </a:p>
        </p:txBody>
      </p:sp>
      <p:sp>
        <p:nvSpPr>
          <p:cNvPr id="76" name="object 76"/>
          <p:cNvSpPr txBox="1"/>
          <p:nvPr/>
        </p:nvSpPr>
        <p:spPr>
          <a:xfrm>
            <a:off x="6864571" y="7470862"/>
            <a:ext cx="1030605" cy="273050"/>
          </a:xfrm>
          <a:prstGeom prst="rect">
            <a:avLst/>
          </a:prstGeom>
        </p:spPr>
        <p:txBody>
          <a:bodyPr vert="horz" wrap="square" lIns="0" tIns="15875" rIns="0" bIns="0" rtlCol="0">
            <a:spAutoFit/>
          </a:bodyPr>
          <a:lstStyle/>
          <a:p>
            <a:pPr marL="12700">
              <a:lnSpc>
                <a:spcPct val="100000"/>
              </a:lnSpc>
              <a:spcBef>
                <a:spcPts val="125"/>
              </a:spcBef>
            </a:pPr>
            <a:r>
              <a:rPr sz="1600" b="1" spc="-10" dirty="0">
                <a:solidFill>
                  <a:srgbClr val="FFFFFF"/>
                </a:solidFill>
                <a:latin typeface="Open Sans"/>
                <a:cs typeface="Open Sans"/>
              </a:rPr>
              <a:t>Moderate</a:t>
            </a:r>
            <a:endParaRPr sz="1600">
              <a:latin typeface="Open Sans"/>
              <a:cs typeface="Open Sans"/>
            </a:endParaRPr>
          </a:p>
        </p:txBody>
      </p:sp>
      <p:sp>
        <p:nvSpPr>
          <p:cNvPr id="77" name="object 77"/>
          <p:cNvSpPr txBox="1"/>
          <p:nvPr/>
        </p:nvSpPr>
        <p:spPr>
          <a:xfrm>
            <a:off x="8758166" y="7470862"/>
            <a:ext cx="498475" cy="273050"/>
          </a:xfrm>
          <a:prstGeom prst="rect">
            <a:avLst/>
          </a:prstGeom>
        </p:spPr>
        <p:txBody>
          <a:bodyPr vert="horz" wrap="square" lIns="0" tIns="15875" rIns="0" bIns="0" rtlCol="0">
            <a:spAutoFit/>
          </a:bodyPr>
          <a:lstStyle/>
          <a:p>
            <a:pPr marL="12700">
              <a:lnSpc>
                <a:spcPct val="100000"/>
              </a:lnSpc>
              <a:spcBef>
                <a:spcPts val="125"/>
              </a:spcBef>
            </a:pPr>
            <a:r>
              <a:rPr sz="1600" b="1" spc="-20" dirty="0">
                <a:solidFill>
                  <a:srgbClr val="FFFFFF"/>
                </a:solidFill>
                <a:latin typeface="Open Sans"/>
                <a:cs typeface="Open Sans"/>
              </a:rPr>
              <a:t>High</a:t>
            </a:r>
            <a:endParaRPr sz="1600">
              <a:latin typeface="Open Sans"/>
              <a:cs typeface="Open Sans"/>
            </a:endParaRPr>
          </a:p>
        </p:txBody>
      </p:sp>
      <p:sp>
        <p:nvSpPr>
          <p:cNvPr id="78" name="object 78"/>
          <p:cNvSpPr txBox="1"/>
          <p:nvPr/>
        </p:nvSpPr>
        <p:spPr>
          <a:xfrm>
            <a:off x="1408130" y="8132394"/>
            <a:ext cx="1713864" cy="252729"/>
          </a:xfrm>
          <a:prstGeom prst="rect">
            <a:avLst/>
          </a:prstGeom>
        </p:spPr>
        <p:txBody>
          <a:bodyPr vert="horz" wrap="square" lIns="0" tIns="17780" rIns="0" bIns="0" rtlCol="0">
            <a:spAutoFit/>
          </a:bodyPr>
          <a:lstStyle/>
          <a:p>
            <a:pPr marL="12700">
              <a:lnSpc>
                <a:spcPct val="100000"/>
              </a:lnSpc>
              <a:spcBef>
                <a:spcPts val="140"/>
              </a:spcBef>
            </a:pPr>
            <a:r>
              <a:rPr sz="1450" dirty="0">
                <a:solidFill>
                  <a:srgbClr val="57585B"/>
                </a:solidFill>
                <a:latin typeface="Open Sans"/>
                <a:cs typeface="Open Sans"/>
              </a:rPr>
              <a:t>Established</a:t>
            </a:r>
            <a:r>
              <a:rPr sz="1450" spc="160" dirty="0">
                <a:solidFill>
                  <a:srgbClr val="57585B"/>
                </a:solidFill>
                <a:latin typeface="Open Sans"/>
                <a:cs typeface="Open Sans"/>
              </a:rPr>
              <a:t> </a:t>
            </a:r>
            <a:r>
              <a:rPr sz="1450" spc="-10" dirty="0">
                <a:solidFill>
                  <a:srgbClr val="57585B"/>
                </a:solidFill>
                <a:latin typeface="Open Sans"/>
                <a:cs typeface="Open Sans"/>
              </a:rPr>
              <a:t>History</a:t>
            </a:r>
            <a:endParaRPr sz="1450">
              <a:latin typeface="Open Sans"/>
              <a:cs typeface="Open Sans"/>
            </a:endParaRPr>
          </a:p>
        </p:txBody>
      </p:sp>
      <p:sp>
        <p:nvSpPr>
          <p:cNvPr id="79" name="object 79"/>
          <p:cNvSpPr txBox="1"/>
          <p:nvPr/>
        </p:nvSpPr>
        <p:spPr>
          <a:xfrm>
            <a:off x="5502530" y="8120160"/>
            <a:ext cx="498475" cy="273050"/>
          </a:xfrm>
          <a:prstGeom prst="rect">
            <a:avLst/>
          </a:prstGeom>
        </p:spPr>
        <p:txBody>
          <a:bodyPr vert="horz" wrap="square" lIns="0" tIns="15875" rIns="0" bIns="0" rtlCol="0">
            <a:spAutoFit/>
          </a:bodyPr>
          <a:lstStyle/>
          <a:p>
            <a:pPr marL="12700">
              <a:lnSpc>
                <a:spcPct val="100000"/>
              </a:lnSpc>
              <a:spcBef>
                <a:spcPts val="125"/>
              </a:spcBef>
            </a:pPr>
            <a:r>
              <a:rPr sz="1600" b="1" spc="-20" dirty="0">
                <a:solidFill>
                  <a:srgbClr val="FFFFFF"/>
                </a:solidFill>
                <a:latin typeface="Open Sans"/>
                <a:cs typeface="Open Sans"/>
              </a:rPr>
              <a:t>High</a:t>
            </a:r>
            <a:endParaRPr sz="1600">
              <a:latin typeface="Open Sans"/>
              <a:cs typeface="Open Sans"/>
            </a:endParaRPr>
          </a:p>
        </p:txBody>
      </p:sp>
      <p:sp>
        <p:nvSpPr>
          <p:cNvPr id="80" name="object 80"/>
          <p:cNvSpPr txBox="1"/>
          <p:nvPr/>
        </p:nvSpPr>
        <p:spPr>
          <a:xfrm>
            <a:off x="6864589" y="8120160"/>
            <a:ext cx="1030605" cy="273050"/>
          </a:xfrm>
          <a:prstGeom prst="rect">
            <a:avLst/>
          </a:prstGeom>
        </p:spPr>
        <p:txBody>
          <a:bodyPr vert="horz" wrap="square" lIns="0" tIns="15875" rIns="0" bIns="0" rtlCol="0">
            <a:spAutoFit/>
          </a:bodyPr>
          <a:lstStyle/>
          <a:p>
            <a:pPr marL="12700">
              <a:lnSpc>
                <a:spcPct val="100000"/>
              </a:lnSpc>
              <a:spcBef>
                <a:spcPts val="125"/>
              </a:spcBef>
            </a:pPr>
            <a:r>
              <a:rPr sz="1600" b="1" spc="-10" dirty="0">
                <a:solidFill>
                  <a:srgbClr val="FFFFFF"/>
                </a:solidFill>
                <a:latin typeface="Open Sans"/>
                <a:cs typeface="Open Sans"/>
              </a:rPr>
              <a:t>Moderate</a:t>
            </a:r>
            <a:endParaRPr sz="1600">
              <a:latin typeface="Open Sans"/>
              <a:cs typeface="Open Sans"/>
            </a:endParaRPr>
          </a:p>
        </p:txBody>
      </p:sp>
      <p:sp>
        <p:nvSpPr>
          <p:cNvPr id="81" name="object 81"/>
          <p:cNvSpPr txBox="1"/>
          <p:nvPr/>
        </p:nvSpPr>
        <p:spPr>
          <a:xfrm>
            <a:off x="8784183" y="8120160"/>
            <a:ext cx="446405" cy="273050"/>
          </a:xfrm>
          <a:prstGeom prst="rect">
            <a:avLst/>
          </a:prstGeom>
        </p:spPr>
        <p:txBody>
          <a:bodyPr vert="horz" wrap="square" lIns="0" tIns="15875" rIns="0" bIns="0" rtlCol="0">
            <a:spAutoFit/>
          </a:bodyPr>
          <a:lstStyle/>
          <a:p>
            <a:pPr marL="12700">
              <a:lnSpc>
                <a:spcPct val="100000"/>
              </a:lnSpc>
              <a:spcBef>
                <a:spcPts val="125"/>
              </a:spcBef>
            </a:pPr>
            <a:r>
              <a:rPr sz="1600" b="1" spc="25" dirty="0">
                <a:solidFill>
                  <a:srgbClr val="FFFFFF"/>
                </a:solidFill>
                <a:latin typeface="Open Sans"/>
                <a:cs typeface="Open Sans"/>
              </a:rPr>
              <a:t>Low</a:t>
            </a:r>
            <a:endParaRPr sz="1600">
              <a:latin typeface="Open Sans"/>
              <a:cs typeface="Open Sans"/>
            </a:endParaRPr>
          </a:p>
        </p:txBody>
      </p:sp>
      <p:sp>
        <p:nvSpPr>
          <p:cNvPr id="82" name="object 82"/>
          <p:cNvSpPr txBox="1"/>
          <p:nvPr/>
        </p:nvSpPr>
        <p:spPr>
          <a:xfrm>
            <a:off x="1408130" y="8781712"/>
            <a:ext cx="1874520" cy="252729"/>
          </a:xfrm>
          <a:prstGeom prst="rect">
            <a:avLst/>
          </a:prstGeom>
        </p:spPr>
        <p:txBody>
          <a:bodyPr vert="horz" wrap="square" lIns="0" tIns="17780" rIns="0" bIns="0" rtlCol="0">
            <a:spAutoFit/>
          </a:bodyPr>
          <a:lstStyle/>
          <a:p>
            <a:pPr marL="12700">
              <a:lnSpc>
                <a:spcPct val="100000"/>
              </a:lnSpc>
              <a:spcBef>
                <a:spcPts val="140"/>
              </a:spcBef>
            </a:pPr>
            <a:r>
              <a:rPr sz="1450" dirty="0">
                <a:solidFill>
                  <a:srgbClr val="57585B"/>
                </a:solidFill>
                <a:latin typeface="Open Sans"/>
                <a:cs typeface="Open Sans"/>
              </a:rPr>
              <a:t>Censorship</a:t>
            </a:r>
            <a:r>
              <a:rPr sz="1450" spc="235" dirty="0">
                <a:solidFill>
                  <a:srgbClr val="57585B"/>
                </a:solidFill>
                <a:latin typeface="Open Sans"/>
                <a:cs typeface="Open Sans"/>
              </a:rPr>
              <a:t> </a:t>
            </a:r>
            <a:r>
              <a:rPr sz="1450" spc="-10" dirty="0">
                <a:solidFill>
                  <a:srgbClr val="57585B"/>
                </a:solidFill>
                <a:latin typeface="Open Sans"/>
                <a:cs typeface="Open Sans"/>
              </a:rPr>
              <a:t>Resistant</a:t>
            </a:r>
            <a:endParaRPr sz="1450">
              <a:latin typeface="Open Sans"/>
              <a:cs typeface="Open Sans"/>
            </a:endParaRPr>
          </a:p>
        </p:txBody>
      </p:sp>
      <p:sp>
        <p:nvSpPr>
          <p:cNvPr id="83" name="object 83"/>
          <p:cNvSpPr txBox="1"/>
          <p:nvPr/>
        </p:nvSpPr>
        <p:spPr>
          <a:xfrm>
            <a:off x="5236744" y="8769467"/>
            <a:ext cx="1030605" cy="273050"/>
          </a:xfrm>
          <a:prstGeom prst="rect">
            <a:avLst/>
          </a:prstGeom>
        </p:spPr>
        <p:txBody>
          <a:bodyPr vert="horz" wrap="square" lIns="0" tIns="15875" rIns="0" bIns="0" rtlCol="0">
            <a:spAutoFit/>
          </a:bodyPr>
          <a:lstStyle/>
          <a:p>
            <a:pPr marL="12700">
              <a:lnSpc>
                <a:spcPct val="100000"/>
              </a:lnSpc>
              <a:spcBef>
                <a:spcPts val="125"/>
              </a:spcBef>
            </a:pPr>
            <a:r>
              <a:rPr sz="1600" b="1" spc="-10" dirty="0">
                <a:solidFill>
                  <a:srgbClr val="FFFFFF"/>
                </a:solidFill>
                <a:latin typeface="Open Sans"/>
                <a:cs typeface="Open Sans"/>
              </a:rPr>
              <a:t>Moderate</a:t>
            </a:r>
            <a:endParaRPr sz="1600">
              <a:latin typeface="Open Sans"/>
              <a:cs typeface="Open Sans"/>
            </a:endParaRPr>
          </a:p>
        </p:txBody>
      </p:sp>
      <p:sp>
        <p:nvSpPr>
          <p:cNvPr id="84" name="object 84"/>
          <p:cNvSpPr txBox="1"/>
          <p:nvPr/>
        </p:nvSpPr>
        <p:spPr>
          <a:xfrm>
            <a:off x="6864571" y="8769467"/>
            <a:ext cx="1030605" cy="273050"/>
          </a:xfrm>
          <a:prstGeom prst="rect">
            <a:avLst/>
          </a:prstGeom>
        </p:spPr>
        <p:txBody>
          <a:bodyPr vert="horz" wrap="square" lIns="0" tIns="15875" rIns="0" bIns="0" rtlCol="0">
            <a:spAutoFit/>
          </a:bodyPr>
          <a:lstStyle/>
          <a:p>
            <a:pPr marL="12700">
              <a:lnSpc>
                <a:spcPct val="100000"/>
              </a:lnSpc>
              <a:spcBef>
                <a:spcPts val="125"/>
              </a:spcBef>
            </a:pPr>
            <a:r>
              <a:rPr sz="1600" b="1" spc="-10" dirty="0">
                <a:solidFill>
                  <a:srgbClr val="FFFFFF"/>
                </a:solidFill>
                <a:latin typeface="Open Sans"/>
                <a:cs typeface="Open Sans"/>
              </a:rPr>
              <a:t>Moderate</a:t>
            </a:r>
            <a:endParaRPr sz="1600">
              <a:latin typeface="Open Sans"/>
              <a:cs typeface="Open Sans"/>
            </a:endParaRPr>
          </a:p>
        </p:txBody>
      </p:sp>
      <p:sp>
        <p:nvSpPr>
          <p:cNvPr id="85" name="object 85"/>
          <p:cNvSpPr txBox="1"/>
          <p:nvPr/>
        </p:nvSpPr>
        <p:spPr>
          <a:xfrm>
            <a:off x="8758166" y="8769467"/>
            <a:ext cx="498475" cy="273050"/>
          </a:xfrm>
          <a:prstGeom prst="rect">
            <a:avLst/>
          </a:prstGeom>
        </p:spPr>
        <p:txBody>
          <a:bodyPr vert="horz" wrap="square" lIns="0" tIns="15875" rIns="0" bIns="0" rtlCol="0">
            <a:spAutoFit/>
          </a:bodyPr>
          <a:lstStyle/>
          <a:p>
            <a:pPr marL="12700">
              <a:lnSpc>
                <a:spcPct val="100000"/>
              </a:lnSpc>
              <a:spcBef>
                <a:spcPts val="125"/>
              </a:spcBef>
            </a:pPr>
            <a:r>
              <a:rPr sz="1600" b="1" spc="-20" dirty="0">
                <a:solidFill>
                  <a:srgbClr val="FFFFFF"/>
                </a:solidFill>
                <a:latin typeface="Open Sans"/>
                <a:cs typeface="Open Sans"/>
              </a:rPr>
              <a:t>High</a:t>
            </a:r>
            <a:endParaRPr sz="1600">
              <a:latin typeface="Open Sans"/>
              <a:cs typeface="Open Sans"/>
            </a:endParaRPr>
          </a:p>
        </p:txBody>
      </p:sp>
      <p:sp>
        <p:nvSpPr>
          <p:cNvPr id="86" name="object 86"/>
          <p:cNvSpPr txBox="1"/>
          <p:nvPr/>
        </p:nvSpPr>
        <p:spPr>
          <a:xfrm>
            <a:off x="1408130" y="9431030"/>
            <a:ext cx="1942464" cy="252729"/>
          </a:xfrm>
          <a:prstGeom prst="rect">
            <a:avLst/>
          </a:prstGeom>
        </p:spPr>
        <p:txBody>
          <a:bodyPr vert="horz" wrap="square" lIns="0" tIns="17780" rIns="0" bIns="0" rtlCol="0">
            <a:spAutoFit/>
          </a:bodyPr>
          <a:lstStyle/>
          <a:p>
            <a:pPr marL="12700">
              <a:lnSpc>
                <a:spcPct val="100000"/>
              </a:lnSpc>
              <a:spcBef>
                <a:spcPts val="140"/>
              </a:spcBef>
            </a:pPr>
            <a:r>
              <a:rPr sz="1450" spc="-10" dirty="0">
                <a:solidFill>
                  <a:srgbClr val="57585B"/>
                </a:solidFill>
                <a:latin typeface="Open Sans"/>
                <a:cs typeface="Open Sans"/>
              </a:rPr>
              <a:t>Smart/Programmable</a:t>
            </a:r>
            <a:endParaRPr sz="1450">
              <a:latin typeface="Open Sans"/>
              <a:cs typeface="Open Sans"/>
            </a:endParaRPr>
          </a:p>
        </p:txBody>
      </p:sp>
      <p:sp>
        <p:nvSpPr>
          <p:cNvPr id="87" name="object 87"/>
          <p:cNvSpPr txBox="1"/>
          <p:nvPr/>
        </p:nvSpPr>
        <p:spPr>
          <a:xfrm>
            <a:off x="5528574" y="9418764"/>
            <a:ext cx="446405" cy="273050"/>
          </a:xfrm>
          <a:prstGeom prst="rect">
            <a:avLst/>
          </a:prstGeom>
        </p:spPr>
        <p:txBody>
          <a:bodyPr vert="horz" wrap="square" lIns="0" tIns="15875" rIns="0" bIns="0" rtlCol="0">
            <a:spAutoFit/>
          </a:bodyPr>
          <a:lstStyle/>
          <a:p>
            <a:pPr marL="12700">
              <a:lnSpc>
                <a:spcPct val="100000"/>
              </a:lnSpc>
              <a:spcBef>
                <a:spcPts val="125"/>
              </a:spcBef>
            </a:pPr>
            <a:r>
              <a:rPr sz="1600" b="1" spc="25" dirty="0">
                <a:solidFill>
                  <a:srgbClr val="FFFFFF"/>
                </a:solidFill>
                <a:latin typeface="Open Sans"/>
                <a:cs typeface="Open Sans"/>
              </a:rPr>
              <a:t>Low</a:t>
            </a:r>
            <a:endParaRPr sz="1600">
              <a:latin typeface="Open Sans"/>
              <a:cs typeface="Open Sans"/>
            </a:endParaRPr>
          </a:p>
        </p:txBody>
      </p:sp>
      <p:sp>
        <p:nvSpPr>
          <p:cNvPr id="88" name="object 88"/>
          <p:cNvSpPr txBox="1"/>
          <p:nvPr/>
        </p:nvSpPr>
        <p:spPr>
          <a:xfrm>
            <a:off x="6864428" y="9418764"/>
            <a:ext cx="1030605" cy="273050"/>
          </a:xfrm>
          <a:prstGeom prst="rect">
            <a:avLst/>
          </a:prstGeom>
        </p:spPr>
        <p:txBody>
          <a:bodyPr vert="horz" wrap="square" lIns="0" tIns="15875" rIns="0" bIns="0" rtlCol="0">
            <a:spAutoFit/>
          </a:bodyPr>
          <a:lstStyle/>
          <a:p>
            <a:pPr marL="12700">
              <a:lnSpc>
                <a:spcPct val="100000"/>
              </a:lnSpc>
              <a:spcBef>
                <a:spcPts val="125"/>
              </a:spcBef>
            </a:pPr>
            <a:r>
              <a:rPr sz="1600" b="1" spc="-10" dirty="0">
                <a:solidFill>
                  <a:srgbClr val="FFFFFF"/>
                </a:solidFill>
                <a:latin typeface="Open Sans"/>
                <a:cs typeface="Open Sans"/>
              </a:rPr>
              <a:t>Moderate</a:t>
            </a:r>
            <a:endParaRPr sz="1600">
              <a:latin typeface="Open Sans"/>
              <a:cs typeface="Open Sans"/>
            </a:endParaRPr>
          </a:p>
        </p:txBody>
      </p:sp>
      <p:sp>
        <p:nvSpPr>
          <p:cNvPr id="89" name="object 89"/>
          <p:cNvSpPr txBox="1"/>
          <p:nvPr/>
        </p:nvSpPr>
        <p:spPr>
          <a:xfrm>
            <a:off x="8758022" y="9418764"/>
            <a:ext cx="498475" cy="273050"/>
          </a:xfrm>
          <a:prstGeom prst="rect">
            <a:avLst/>
          </a:prstGeom>
        </p:spPr>
        <p:txBody>
          <a:bodyPr vert="horz" wrap="square" lIns="0" tIns="15875" rIns="0" bIns="0" rtlCol="0">
            <a:spAutoFit/>
          </a:bodyPr>
          <a:lstStyle/>
          <a:p>
            <a:pPr marL="12700">
              <a:lnSpc>
                <a:spcPct val="100000"/>
              </a:lnSpc>
              <a:spcBef>
                <a:spcPts val="125"/>
              </a:spcBef>
            </a:pPr>
            <a:r>
              <a:rPr sz="1600" b="1" spc="-20" dirty="0">
                <a:solidFill>
                  <a:srgbClr val="FFFFFF"/>
                </a:solidFill>
                <a:latin typeface="Open Sans"/>
                <a:cs typeface="Open Sans"/>
              </a:rPr>
              <a:t>High</a:t>
            </a:r>
            <a:endParaRPr sz="1600">
              <a:latin typeface="Open Sans"/>
              <a:cs typeface="Open Sans"/>
            </a:endParaRPr>
          </a:p>
        </p:txBody>
      </p:sp>
      <p:pic>
        <p:nvPicPr>
          <p:cNvPr id="90" name="object 90"/>
          <p:cNvPicPr/>
          <p:nvPr/>
        </p:nvPicPr>
        <p:blipFill>
          <a:blip r:embed="rId12" cstate="print"/>
          <a:stretch>
            <a:fillRect/>
          </a:stretch>
        </p:blipFill>
        <p:spPr>
          <a:xfrm>
            <a:off x="12158488" y="5772180"/>
            <a:ext cx="4736321" cy="4799948"/>
          </a:xfrm>
          <a:prstGeom prst="rect">
            <a:avLst/>
          </a:prstGeom>
        </p:spPr>
      </p:pic>
      <p:sp>
        <p:nvSpPr>
          <p:cNvPr id="91" name="object 91"/>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64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867793"/>
          </a:xfrm>
          <a:prstGeom prst="rect">
            <a:avLst/>
          </a:prstGeom>
        </p:spPr>
      </p:pic>
      <p:sp>
        <p:nvSpPr>
          <p:cNvPr id="3" name="object 3"/>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#6</a:t>
            </a:r>
            <a:endParaRPr sz="2600">
              <a:latin typeface="Ubuntu Light"/>
              <a:cs typeface="Ubuntu Light"/>
            </a:endParaRPr>
          </a:p>
        </p:txBody>
      </p:sp>
      <p:pic>
        <p:nvPicPr>
          <p:cNvPr id="4" name="object 4"/>
          <p:cNvPicPr/>
          <p:nvPr/>
        </p:nvPicPr>
        <p:blipFill>
          <a:blip r:embed="rId3" cstate="print"/>
          <a:stretch>
            <a:fillRect/>
          </a:stretch>
        </p:blipFill>
        <p:spPr>
          <a:xfrm>
            <a:off x="17700071" y="593899"/>
            <a:ext cx="1273721" cy="678795"/>
          </a:xfrm>
          <a:prstGeom prst="rect">
            <a:avLst/>
          </a:prstGeom>
        </p:spPr>
      </p:pic>
      <p:sp>
        <p:nvSpPr>
          <p:cNvPr id="5" name="object 5"/>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An</a:t>
            </a:r>
            <a:r>
              <a:rPr spc="-140" dirty="0"/>
              <a:t> </a:t>
            </a:r>
            <a:r>
              <a:rPr dirty="0"/>
              <a:t>Introduction</a:t>
            </a:r>
            <a:r>
              <a:rPr spc="-140" dirty="0"/>
              <a:t> </a:t>
            </a:r>
            <a:r>
              <a:rPr dirty="0"/>
              <a:t>to</a:t>
            </a:r>
            <a:r>
              <a:rPr spc="-135" dirty="0"/>
              <a:t> </a:t>
            </a:r>
            <a:r>
              <a:rPr spc="-10" dirty="0"/>
              <a:t>Bitcoin</a:t>
            </a:r>
          </a:p>
        </p:txBody>
      </p:sp>
      <p:pic>
        <p:nvPicPr>
          <p:cNvPr id="6" name="object 6"/>
          <p:cNvPicPr/>
          <p:nvPr/>
        </p:nvPicPr>
        <p:blipFill>
          <a:blip r:embed="rId4" cstate="print"/>
          <a:stretch>
            <a:fillRect/>
          </a:stretch>
        </p:blipFill>
        <p:spPr>
          <a:xfrm>
            <a:off x="18829729" y="10656764"/>
            <a:ext cx="143513" cy="143534"/>
          </a:xfrm>
          <a:prstGeom prst="rect">
            <a:avLst/>
          </a:prstGeom>
        </p:spPr>
      </p:pic>
      <p:sp>
        <p:nvSpPr>
          <p:cNvPr id="7" name="object 7"/>
          <p:cNvSpPr txBox="1"/>
          <p:nvPr/>
        </p:nvSpPr>
        <p:spPr>
          <a:xfrm>
            <a:off x="10303985" y="5814526"/>
            <a:ext cx="8644890" cy="3192145"/>
          </a:xfrm>
          <a:prstGeom prst="rect">
            <a:avLst/>
          </a:prstGeom>
        </p:spPr>
        <p:txBody>
          <a:bodyPr vert="horz" wrap="square" lIns="0" tIns="12065" rIns="0" bIns="0" rtlCol="0">
            <a:spAutoFit/>
          </a:bodyPr>
          <a:lstStyle/>
          <a:p>
            <a:pPr marL="12700" marR="232410">
              <a:lnSpc>
                <a:spcPct val="101800"/>
              </a:lnSpc>
              <a:spcBef>
                <a:spcPts val="95"/>
              </a:spcBef>
            </a:pPr>
            <a:r>
              <a:rPr sz="1700" dirty="0">
                <a:solidFill>
                  <a:srgbClr val="57585B"/>
                </a:solidFill>
                <a:latin typeface="Open Sans"/>
                <a:cs typeface="Open Sans"/>
              </a:rPr>
              <a:t>In</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ﬁat</a:t>
            </a:r>
            <a:r>
              <a:rPr sz="1700" spc="60" dirty="0">
                <a:solidFill>
                  <a:srgbClr val="57585B"/>
                </a:solidFill>
                <a:latin typeface="Open Sans"/>
                <a:cs typeface="Open Sans"/>
              </a:rPr>
              <a:t> </a:t>
            </a:r>
            <a:r>
              <a:rPr sz="1700" dirty="0">
                <a:solidFill>
                  <a:srgbClr val="57585B"/>
                </a:solidFill>
                <a:latin typeface="Open Sans"/>
                <a:cs typeface="Open Sans"/>
              </a:rPr>
              <a:t>world,</a:t>
            </a:r>
            <a:r>
              <a:rPr sz="1700" spc="60" dirty="0">
                <a:solidFill>
                  <a:srgbClr val="57585B"/>
                </a:solidFill>
                <a:latin typeface="Open Sans"/>
                <a:cs typeface="Open Sans"/>
              </a:rPr>
              <a:t> </a:t>
            </a:r>
            <a:r>
              <a:rPr sz="1700" dirty="0">
                <a:solidFill>
                  <a:srgbClr val="57585B"/>
                </a:solidFill>
                <a:latin typeface="Open Sans"/>
                <a:cs typeface="Open Sans"/>
              </a:rPr>
              <a:t>people</a:t>
            </a:r>
            <a:r>
              <a:rPr sz="1700" spc="60" dirty="0">
                <a:solidFill>
                  <a:srgbClr val="57585B"/>
                </a:solidFill>
                <a:latin typeface="Open Sans"/>
                <a:cs typeface="Open Sans"/>
              </a:rPr>
              <a:t> </a:t>
            </a:r>
            <a:r>
              <a:rPr sz="1700" dirty="0">
                <a:solidFill>
                  <a:srgbClr val="57585B"/>
                </a:solidFill>
                <a:latin typeface="Open Sans"/>
                <a:cs typeface="Open Sans"/>
              </a:rPr>
              <a:t>rely</a:t>
            </a:r>
            <a:r>
              <a:rPr sz="1700" spc="60" dirty="0">
                <a:solidFill>
                  <a:srgbClr val="57585B"/>
                </a:solidFill>
                <a:latin typeface="Open Sans"/>
                <a:cs typeface="Open Sans"/>
              </a:rPr>
              <a:t> </a:t>
            </a:r>
            <a:r>
              <a:rPr sz="1700" dirty="0">
                <a:solidFill>
                  <a:srgbClr val="57585B"/>
                </a:solidFill>
                <a:latin typeface="Open Sans"/>
                <a:cs typeface="Open Sans"/>
              </a:rPr>
              <a:t>on</a:t>
            </a:r>
            <a:r>
              <a:rPr sz="1700" spc="60" dirty="0">
                <a:solidFill>
                  <a:srgbClr val="57585B"/>
                </a:solidFill>
                <a:latin typeface="Open Sans"/>
                <a:cs typeface="Open Sans"/>
              </a:rPr>
              <a:t> </a:t>
            </a:r>
            <a:r>
              <a:rPr sz="1700" dirty="0">
                <a:solidFill>
                  <a:srgbClr val="57585B"/>
                </a:solidFill>
                <a:latin typeface="Open Sans"/>
                <a:cs typeface="Open Sans"/>
              </a:rPr>
              <a:t>governments,</a:t>
            </a:r>
            <a:r>
              <a:rPr sz="1700" spc="60" dirty="0">
                <a:solidFill>
                  <a:srgbClr val="57585B"/>
                </a:solidFill>
                <a:latin typeface="Open Sans"/>
                <a:cs typeface="Open Sans"/>
              </a:rPr>
              <a:t> </a:t>
            </a:r>
            <a:r>
              <a:rPr sz="1700" dirty="0">
                <a:solidFill>
                  <a:srgbClr val="57585B"/>
                </a:solidFill>
                <a:latin typeface="Open Sans"/>
                <a:cs typeface="Open Sans"/>
              </a:rPr>
              <a:t>banks,</a:t>
            </a:r>
            <a:r>
              <a:rPr sz="1700" spc="60" dirty="0">
                <a:solidFill>
                  <a:srgbClr val="57585B"/>
                </a:solidFill>
                <a:latin typeface="Open Sans"/>
                <a:cs typeface="Open Sans"/>
              </a:rPr>
              <a:t> </a:t>
            </a:r>
            <a:r>
              <a:rPr sz="1700" dirty="0">
                <a:solidFill>
                  <a:srgbClr val="57585B"/>
                </a:solidFill>
                <a:latin typeface="Open Sans"/>
                <a:cs typeface="Open Sans"/>
              </a:rPr>
              <a:t>and</a:t>
            </a:r>
            <a:r>
              <a:rPr sz="1700" spc="60" dirty="0">
                <a:solidFill>
                  <a:srgbClr val="57585B"/>
                </a:solidFill>
                <a:latin typeface="Open Sans"/>
                <a:cs typeface="Open Sans"/>
              </a:rPr>
              <a:t> </a:t>
            </a:r>
            <a:r>
              <a:rPr sz="1700" dirty="0">
                <a:solidFill>
                  <a:srgbClr val="57585B"/>
                </a:solidFill>
                <a:latin typeface="Open Sans"/>
                <a:cs typeface="Open Sans"/>
              </a:rPr>
              <a:t>established</a:t>
            </a:r>
            <a:r>
              <a:rPr sz="1700" spc="60" dirty="0">
                <a:solidFill>
                  <a:srgbClr val="57585B"/>
                </a:solidFill>
                <a:latin typeface="Open Sans"/>
                <a:cs typeface="Open Sans"/>
              </a:rPr>
              <a:t> </a:t>
            </a:r>
            <a:r>
              <a:rPr sz="1700" spc="-10" dirty="0">
                <a:solidFill>
                  <a:srgbClr val="57585B"/>
                </a:solidFill>
                <a:latin typeface="Open Sans"/>
                <a:cs typeface="Open Sans"/>
              </a:rPr>
              <a:t>payment </a:t>
            </a:r>
            <a:r>
              <a:rPr sz="1700" dirty="0">
                <a:solidFill>
                  <a:srgbClr val="57585B"/>
                </a:solidFill>
                <a:latin typeface="Open Sans"/>
                <a:cs typeface="Open Sans"/>
              </a:rPr>
              <a:t>providers.</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heads</a:t>
            </a:r>
            <a:r>
              <a:rPr sz="1700" spc="60" dirty="0">
                <a:solidFill>
                  <a:srgbClr val="57585B"/>
                </a:solidFill>
                <a:latin typeface="Open Sans"/>
                <a:cs typeface="Open Sans"/>
              </a:rPr>
              <a:t> </a:t>
            </a:r>
            <a:r>
              <a:rPr sz="1700" dirty="0">
                <a:solidFill>
                  <a:srgbClr val="57585B"/>
                </a:solidFill>
                <a:latin typeface="Open Sans"/>
                <a:cs typeface="Open Sans"/>
              </a:rPr>
              <a:t>of</a:t>
            </a:r>
            <a:r>
              <a:rPr sz="1700" spc="55" dirty="0">
                <a:solidFill>
                  <a:srgbClr val="57585B"/>
                </a:solidFill>
                <a:latin typeface="Open Sans"/>
                <a:cs typeface="Open Sans"/>
              </a:rPr>
              <a:t> </a:t>
            </a:r>
            <a:r>
              <a:rPr sz="1700" dirty="0">
                <a:solidFill>
                  <a:srgbClr val="57585B"/>
                </a:solidFill>
                <a:latin typeface="Open Sans"/>
                <a:cs typeface="Open Sans"/>
              </a:rPr>
              <a:t>these</a:t>
            </a:r>
            <a:r>
              <a:rPr sz="1700" spc="60" dirty="0">
                <a:solidFill>
                  <a:srgbClr val="57585B"/>
                </a:solidFill>
                <a:latin typeface="Open Sans"/>
                <a:cs typeface="Open Sans"/>
              </a:rPr>
              <a:t> </a:t>
            </a:r>
            <a:r>
              <a:rPr sz="1700" dirty="0">
                <a:solidFill>
                  <a:srgbClr val="57585B"/>
                </a:solidFill>
                <a:latin typeface="Open Sans"/>
                <a:cs typeface="Open Sans"/>
              </a:rPr>
              <a:t>(ﬁnancial)</a:t>
            </a:r>
            <a:r>
              <a:rPr sz="1700" spc="60" dirty="0">
                <a:solidFill>
                  <a:srgbClr val="57585B"/>
                </a:solidFill>
                <a:latin typeface="Open Sans"/>
                <a:cs typeface="Open Sans"/>
              </a:rPr>
              <a:t> </a:t>
            </a:r>
            <a:r>
              <a:rPr sz="1700" dirty="0">
                <a:solidFill>
                  <a:srgbClr val="57585B"/>
                </a:solidFill>
                <a:latin typeface="Open Sans"/>
                <a:cs typeface="Open Sans"/>
              </a:rPr>
              <a:t>institutions</a:t>
            </a:r>
            <a:r>
              <a:rPr sz="1700" spc="55" dirty="0">
                <a:solidFill>
                  <a:srgbClr val="57585B"/>
                </a:solidFill>
                <a:latin typeface="Open Sans"/>
                <a:cs typeface="Open Sans"/>
              </a:rPr>
              <a:t> </a:t>
            </a:r>
            <a:r>
              <a:rPr sz="1700" dirty="0">
                <a:solidFill>
                  <a:srgbClr val="57585B"/>
                </a:solidFill>
                <a:latin typeface="Open Sans"/>
                <a:cs typeface="Open Sans"/>
              </a:rPr>
              <a:t>set</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rules</a:t>
            </a:r>
            <a:r>
              <a:rPr sz="1700" spc="55" dirty="0">
                <a:solidFill>
                  <a:srgbClr val="57585B"/>
                </a:solidFill>
                <a:latin typeface="Open Sans"/>
                <a:cs typeface="Open Sans"/>
              </a:rPr>
              <a:t> </a:t>
            </a:r>
            <a:r>
              <a:rPr sz="1700" dirty="0">
                <a:solidFill>
                  <a:srgbClr val="57585B"/>
                </a:solidFill>
                <a:latin typeface="Open Sans"/>
                <a:cs typeface="Open Sans"/>
              </a:rPr>
              <a:t>of</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spc="-10" dirty="0">
                <a:solidFill>
                  <a:srgbClr val="57585B"/>
                </a:solidFill>
                <a:latin typeface="Open Sans"/>
                <a:cs typeface="Open Sans"/>
              </a:rPr>
              <a:t>network, </a:t>
            </a:r>
            <a:r>
              <a:rPr sz="1700" dirty="0">
                <a:solidFill>
                  <a:srgbClr val="57585B"/>
                </a:solidFill>
                <a:latin typeface="Open Sans"/>
                <a:cs typeface="Open Sans"/>
              </a:rPr>
              <a:t>and</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participants,</a:t>
            </a:r>
            <a:r>
              <a:rPr sz="1700" spc="60" dirty="0">
                <a:solidFill>
                  <a:srgbClr val="57585B"/>
                </a:solidFill>
                <a:latin typeface="Open Sans"/>
                <a:cs typeface="Open Sans"/>
              </a:rPr>
              <a:t> </a:t>
            </a:r>
            <a:r>
              <a:rPr sz="1700" dirty="0">
                <a:solidFill>
                  <a:srgbClr val="57585B"/>
                </a:solidFill>
                <a:latin typeface="Open Sans"/>
                <a:cs typeface="Open Sans"/>
              </a:rPr>
              <a:t>mostly</a:t>
            </a:r>
            <a:r>
              <a:rPr sz="1700" spc="65" dirty="0">
                <a:solidFill>
                  <a:srgbClr val="57585B"/>
                </a:solidFill>
                <a:latin typeface="Open Sans"/>
                <a:cs typeface="Open Sans"/>
              </a:rPr>
              <a:t> </a:t>
            </a:r>
            <a:r>
              <a:rPr sz="1700" dirty="0">
                <a:solidFill>
                  <a:srgbClr val="57585B"/>
                </a:solidFill>
                <a:latin typeface="Open Sans"/>
                <a:cs typeface="Open Sans"/>
              </a:rPr>
              <a:t>ordinary</a:t>
            </a:r>
            <a:r>
              <a:rPr sz="1700" spc="60" dirty="0">
                <a:solidFill>
                  <a:srgbClr val="57585B"/>
                </a:solidFill>
                <a:latin typeface="Open Sans"/>
                <a:cs typeface="Open Sans"/>
              </a:rPr>
              <a:t> </a:t>
            </a:r>
            <a:r>
              <a:rPr sz="1700" dirty="0">
                <a:solidFill>
                  <a:srgbClr val="57585B"/>
                </a:solidFill>
                <a:latin typeface="Open Sans"/>
                <a:cs typeface="Open Sans"/>
              </a:rPr>
              <a:t>citizens,</a:t>
            </a:r>
            <a:r>
              <a:rPr sz="1700" spc="60" dirty="0">
                <a:solidFill>
                  <a:srgbClr val="57585B"/>
                </a:solidFill>
                <a:latin typeface="Open Sans"/>
                <a:cs typeface="Open Sans"/>
              </a:rPr>
              <a:t> </a:t>
            </a:r>
            <a:r>
              <a:rPr sz="1700" dirty="0">
                <a:solidFill>
                  <a:srgbClr val="57585B"/>
                </a:solidFill>
                <a:latin typeface="Open Sans"/>
                <a:cs typeface="Open Sans"/>
              </a:rPr>
              <a:t>must</a:t>
            </a:r>
            <a:r>
              <a:rPr sz="1700" spc="65" dirty="0">
                <a:solidFill>
                  <a:srgbClr val="57585B"/>
                </a:solidFill>
                <a:latin typeface="Open Sans"/>
                <a:cs typeface="Open Sans"/>
              </a:rPr>
              <a:t> </a:t>
            </a:r>
            <a:r>
              <a:rPr sz="1700" dirty="0">
                <a:solidFill>
                  <a:srgbClr val="57585B"/>
                </a:solidFill>
                <a:latin typeface="Open Sans"/>
                <a:cs typeface="Open Sans"/>
              </a:rPr>
              <a:t>comply</a:t>
            </a:r>
            <a:r>
              <a:rPr sz="1700" spc="60" dirty="0">
                <a:solidFill>
                  <a:srgbClr val="57585B"/>
                </a:solidFill>
                <a:latin typeface="Open Sans"/>
                <a:cs typeface="Open Sans"/>
              </a:rPr>
              <a:t> </a:t>
            </a:r>
            <a:r>
              <a:rPr sz="1700" dirty="0">
                <a:solidFill>
                  <a:srgbClr val="57585B"/>
                </a:solidFill>
                <a:latin typeface="Open Sans"/>
                <a:cs typeface="Open Sans"/>
              </a:rPr>
              <a:t>with</a:t>
            </a:r>
            <a:r>
              <a:rPr sz="1700" spc="60" dirty="0">
                <a:solidFill>
                  <a:srgbClr val="57585B"/>
                </a:solidFill>
                <a:latin typeface="Open Sans"/>
                <a:cs typeface="Open Sans"/>
              </a:rPr>
              <a:t> </a:t>
            </a:r>
            <a:r>
              <a:rPr sz="1700" dirty="0">
                <a:solidFill>
                  <a:srgbClr val="57585B"/>
                </a:solidFill>
                <a:latin typeface="Open Sans"/>
                <a:cs typeface="Open Sans"/>
              </a:rPr>
              <a:t>these</a:t>
            </a:r>
            <a:r>
              <a:rPr sz="1700" spc="65" dirty="0">
                <a:solidFill>
                  <a:srgbClr val="57585B"/>
                </a:solidFill>
                <a:latin typeface="Open Sans"/>
                <a:cs typeface="Open Sans"/>
              </a:rPr>
              <a:t> </a:t>
            </a:r>
            <a:r>
              <a:rPr sz="1700" dirty="0">
                <a:solidFill>
                  <a:srgbClr val="57585B"/>
                </a:solidFill>
                <a:latin typeface="Open Sans"/>
                <a:cs typeface="Open Sans"/>
              </a:rPr>
              <a:t>rules.</a:t>
            </a:r>
            <a:r>
              <a:rPr sz="1700" spc="60" dirty="0">
                <a:solidFill>
                  <a:srgbClr val="57585B"/>
                </a:solidFill>
                <a:latin typeface="Open Sans"/>
                <a:cs typeface="Open Sans"/>
              </a:rPr>
              <a:t> </a:t>
            </a:r>
            <a:r>
              <a:rPr sz="1700" spc="-25" dirty="0">
                <a:solidFill>
                  <a:srgbClr val="57585B"/>
                </a:solidFill>
                <a:latin typeface="Open Sans"/>
                <a:cs typeface="Open Sans"/>
              </a:rPr>
              <a:t>It </a:t>
            </a:r>
            <a:r>
              <a:rPr sz="1700" dirty="0">
                <a:solidFill>
                  <a:srgbClr val="57585B"/>
                </a:solidFill>
                <a:latin typeface="Open Sans"/>
                <a:cs typeface="Open Sans"/>
              </a:rPr>
              <a:t>doesn’t</a:t>
            </a:r>
            <a:r>
              <a:rPr sz="1700" spc="40" dirty="0">
                <a:solidFill>
                  <a:srgbClr val="57585B"/>
                </a:solidFill>
                <a:latin typeface="Open Sans"/>
                <a:cs typeface="Open Sans"/>
              </a:rPr>
              <a:t> </a:t>
            </a:r>
            <a:r>
              <a:rPr sz="1700" dirty="0">
                <a:solidFill>
                  <a:srgbClr val="57585B"/>
                </a:solidFill>
                <a:latin typeface="Open Sans"/>
                <a:cs typeface="Open Sans"/>
              </a:rPr>
              <a:t>matter</a:t>
            </a:r>
            <a:r>
              <a:rPr sz="1700" spc="45" dirty="0">
                <a:solidFill>
                  <a:srgbClr val="57585B"/>
                </a:solidFill>
                <a:latin typeface="Open Sans"/>
                <a:cs typeface="Open Sans"/>
              </a:rPr>
              <a:t> </a:t>
            </a:r>
            <a:r>
              <a:rPr sz="1700" dirty="0">
                <a:solidFill>
                  <a:srgbClr val="57585B"/>
                </a:solidFill>
                <a:latin typeface="Open Sans"/>
                <a:cs typeface="Open Sans"/>
              </a:rPr>
              <a:t>where</a:t>
            </a:r>
            <a:r>
              <a:rPr sz="1700" spc="45" dirty="0">
                <a:solidFill>
                  <a:srgbClr val="57585B"/>
                </a:solidFill>
                <a:latin typeface="Open Sans"/>
                <a:cs typeface="Open Sans"/>
              </a:rPr>
              <a:t> </a:t>
            </a:r>
            <a:r>
              <a:rPr sz="1700" dirty="0">
                <a:solidFill>
                  <a:srgbClr val="57585B"/>
                </a:solidFill>
                <a:latin typeface="Open Sans"/>
                <a:cs typeface="Open Sans"/>
              </a:rPr>
              <a:t>you</a:t>
            </a:r>
            <a:r>
              <a:rPr sz="1700" spc="45" dirty="0">
                <a:solidFill>
                  <a:srgbClr val="57585B"/>
                </a:solidFill>
                <a:latin typeface="Open Sans"/>
                <a:cs typeface="Open Sans"/>
              </a:rPr>
              <a:t> </a:t>
            </a:r>
            <a:r>
              <a:rPr sz="1700" dirty="0">
                <a:solidFill>
                  <a:srgbClr val="57585B"/>
                </a:solidFill>
                <a:latin typeface="Open Sans"/>
                <a:cs typeface="Open Sans"/>
              </a:rPr>
              <a:t>live</a:t>
            </a:r>
            <a:r>
              <a:rPr sz="1700" spc="45" dirty="0">
                <a:solidFill>
                  <a:srgbClr val="57585B"/>
                </a:solidFill>
                <a:latin typeface="Open Sans"/>
                <a:cs typeface="Open Sans"/>
              </a:rPr>
              <a:t> </a:t>
            </a:r>
            <a:r>
              <a:rPr sz="1700" dirty="0">
                <a:solidFill>
                  <a:srgbClr val="57585B"/>
                </a:solidFill>
                <a:latin typeface="Open Sans"/>
                <a:cs typeface="Open Sans"/>
              </a:rPr>
              <a:t>-</a:t>
            </a:r>
            <a:r>
              <a:rPr sz="1700" spc="40" dirty="0">
                <a:solidFill>
                  <a:srgbClr val="57585B"/>
                </a:solidFill>
                <a:latin typeface="Open Sans"/>
                <a:cs typeface="Open Sans"/>
              </a:rPr>
              <a:t> </a:t>
            </a:r>
            <a:r>
              <a:rPr sz="1700" dirty="0">
                <a:solidFill>
                  <a:srgbClr val="57585B"/>
                </a:solidFill>
                <a:latin typeface="Open Sans"/>
                <a:cs typeface="Open Sans"/>
              </a:rPr>
              <a:t>there</a:t>
            </a:r>
            <a:r>
              <a:rPr sz="1700" spc="45" dirty="0">
                <a:solidFill>
                  <a:srgbClr val="57585B"/>
                </a:solidFill>
                <a:latin typeface="Open Sans"/>
                <a:cs typeface="Open Sans"/>
              </a:rPr>
              <a:t> </a:t>
            </a:r>
            <a:r>
              <a:rPr sz="1700" dirty="0">
                <a:solidFill>
                  <a:srgbClr val="57585B"/>
                </a:solidFill>
                <a:latin typeface="Open Sans"/>
                <a:cs typeface="Open Sans"/>
              </a:rPr>
              <a:t>are</a:t>
            </a:r>
            <a:r>
              <a:rPr sz="1700" spc="45" dirty="0">
                <a:solidFill>
                  <a:srgbClr val="57585B"/>
                </a:solidFill>
                <a:latin typeface="Open Sans"/>
                <a:cs typeface="Open Sans"/>
              </a:rPr>
              <a:t> </a:t>
            </a:r>
            <a:r>
              <a:rPr sz="1700" dirty="0">
                <a:solidFill>
                  <a:srgbClr val="57585B"/>
                </a:solidFill>
                <a:latin typeface="Open Sans"/>
                <a:cs typeface="Open Sans"/>
              </a:rPr>
              <a:t>always</a:t>
            </a:r>
            <a:r>
              <a:rPr sz="1700" spc="4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set</a:t>
            </a:r>
            <a:r>
              <a:rPr sz="1700" spc="45" dirty="0">
                <a:solidFill>
                  <a:srgbClr val="57585B"/>
                </a:solidFill>
                <a:latin typeface="Open Sans"/>
                <a:cs typeface="Open Sans"/>
              </a:rPr>
              <a:t> </a:t>
            </a:r>
            <a:r>
              <a:rPr sz="1700" dirty="0">
                <a:solidFill>
                  <a:srgbClr val="57585B"/>
                </a:solidFill>
                <a:latin typeface="Open Sans"/>
                <a:cs typeface="Open Sans"/>
              </a:rPr>
              <a:t>of</a:t>
            </a:r>
            <a:r>
              <a:rPr sz="1700" spc="40" dirty="0">
                <a:solidFill>
                  <a:srgbClr val="57585B"/>
                </a:solidFill>
                <a:latin typeface="Open Sans"/>
                <a:cs typeface="Open Sans"/>
              </a:rPr>
              <a:t> </a:t>
            </a:r>
            <a:r>
              <a:rPr sz="1700" dirty="0">
                <a:solidFill>
                  <a:srgbClr val="57585B"/>
                </a:solidFill>
                <a:latin typeface="Open Sans"/>
                <a:cs typeface="Open Sans"/>
              </a:rPr>
              <a:t>standard</a:t>
            </a:r>
            <a:r>
              <a:rPr sz="1700" spc="45" dirty="0">
                <a:solidFill>
                  <a:srgbClr val="57585B"/>
                </a:solidFill>
                <a:latin typeface="Open Sans"/>
                <a:cs typeface="Open Sans"/>
              </a:rPr>
              <a:t> </a:t>
            </a:r>
            <a:r>
              <a:rPr sz="1700" dirty="0">
                <a:solidFill>
                  <a:srgbClr val="57585B"/>
                </a:solidFill>
                <a:latin typeface="Open Sans"/>
                <a:cs typeface="Open Sans"/>
              </a:rPr>
              <a:t>procedures</a:t>
            </a:r>
            <a:r>
              <a:rPr sz="1700" spc="45" dirty="0">
                <a:solidFill>
                  <a:srgbClr val="57585B"/>
                </a:solidFill>
                <a:latin typeface="Open Sans"/>
                <a:cs typeface="Open Sans"/>
              </a:rPr>
              <a:t> </a:t>
            </a:r>
            <a:r>
              <a:rPr sz="1700" spc="-20" dirty="0">
                <a:solidFill>
                  <a:srgbClr val="57585B"/>
                </a:solidFill>
                <a:latin typeface="Open Sans"/>
                <a:cs typeface="Open Sans"/>
              </a:rPr>
              <a:t>that </a:t>
            </a:r>
            <a:r>
              <a:rPr sz="1700" dirty="0">
                <a:solidFill>
                  <a:srgbClr val="57585B"/>
                </a:solidFill>
                <a:latin typeface="Open Sans"/>
                <a:cs typeface="Open Sans"/>
              </a:rPr>
              <a:t>instruct</a:t>
            </a:r>
            <a:r>
              <a:rPr sz="1700" spc="35" dirty="0">
                <a:solidFill>
                  <a:srgbClr val="57585B"/>
                </a:solidFill>
                <a:latin typeface="Open Sans"/>
                <a:cs typeface="Open Sans"/>
              </a:rPr>
              <a:t> </a:t>
            </a:r>
            <a:r>
              <a:rPr sz="1700" dirty="0">
                <a:solidFill>
                  <a:srgbClr val="57585B"/>
                </a:solidFill>
                <a:latin typeface="Open Sans"/>
                <a:cs typeface="Open Sans"/>
              </a:rPr>
              <a:t>you</a:t>
            </a:r>
            <a:r>
              <a:rPr sz="1700" spc="40" dirty="0">
                <a:solidFill>
                  <a:srgbClr val="57585B"/>
                </a:solidFill>
                <a:latin typeface="Open Sans"/>
                <a:cs typeface="Open Sans"/>
              </a:rPr>
              <a:t> </a:t>
            </a:r>
            <a:r>
              <a:rPr sz="1700" dirty="0">
                <a:solidFill>
                  <a:srgbClr val="57585B"/>
                </a:solidFill>
                <a:latin typeface="Open Sans"/>
                <a:cs typeface="Open Sans"/>
              </a:rPr>
              <a:t>on</a:t>
            </a:r>
            <a:r>
              <a:rPr sz="1700" spc="40" dirty="0">
                <a:solidFill>
                  <a:srgbClr val="57585B"/>
                </a:solidFill>
                <a:latin typeface="Open Sans"/>
                <a:cs typeface="Open Sans"/>
              </a:rPr>
              <a:t> </a:t>
            </a:r>
            <a:r>
              <a:rPr sz="1700" dirty="0">
                <a:solidFill>
                  <a:srgbClr val="57585B"/>
                </a:solidFill>
                <a:latin typeface="Open Sans"/>
                <a:cs typeface="Open Sans"/>
              </a:rPr>
              <a:t>what</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do</a:t>
            </a:r>
            <a:r>
              <a:rPr sz="1700" spc="40" dirty="0">
                <a:solidFill>
                  <a:srgbClr val="57585B"/>
                </a:solidFill>
                <a:latin typeface="Open Sans"/>
                <a:cs typeface="Open Sans"/>
              </a:rPr>
              <a:t> </a:t>
            </a:r>
            <a:r>
              <a:rPr sz="1700" dirty="0">
                <a:solidFill>
                  <a:srgbClr val="57585B"/>
                </a:solidFill>
                <a:latin typeface="Open Sans"/>
                <a:cs typeface="Open Sans"/>
              </a:rPr>
              <a:t>and</a:t>
            </a:r>
            <a:r>
              <a:rPr sz="1700" spc="40" dirty="0">
                <a:solidFill>
                  <a:srgbClr val="57585B"/>
                </a:solidFill>
                <a:latin typeface="Open Sans"/>
                <a:cs typeface="Open Sans"/>
              </a:rPr>
              <a:t> </a:t>
            </a:r>
            <a:r>
              <a:rPr sz="1700" dirty="0">
                <a:solidFill>
                  <a:srgbClr val="57585B"/>
                </a:solidFill>
                <a:latin typeface="Open Sans"/>
                <a:cs typeface="Open Sans"/>
              </a:rPr>
              <a:t>how</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do</a:t>
            </a:r>
            <a:r>
              <a:rPr sz="1700" spc="40" dirty="0">
                <a:solidFill>
                  <a:srgbClr val="57585B"/>
                </a:solidFill>
                <a:latin typeface="Open Sans"/>
                <a:cs typeface="Open Sans"/>
              </a:rPr>
              <a:t> </a:t>
            </a:r>
            <a:r>
              <a:rPr sz="1700" dirty="0">
                <a:solidFill>
                  <a:srgbClr val="57585B"/>
                </a:solidFill>
                <a:latin typeface="Open Sans"/>
                <a:cs typeface="Open Sans"/>
              </a:rPr>
              <a:t>it.</a:t>
            </a:r>
            <a:r>
              <a:rPr sz="1700" spc="40" dirty="0">
                <a:solidFill>
                  <a:srgbClr val="57585B"/>
                </a:solidFill>
                <a:latin typeface="Open Sans"/>
                <a:cs typeface="Open Sans"/>
              </a:rPr>
              <a:t> </a:t>
            </a:r>
            <a:r>
              <a:rPr sz="1700" dirty="0">
                <a:solidFill>
                  <a:srgbClr val="57585B"/>
                </a:solidFill>
                <a:latin typeface="Open Sans"/>
                <a:cs typeface="Open Sans"/>
              </a:rPr>
              <a:t>Over</a:t>
            </a:r>
            <a:r>
              <a:rPr sz="1700" spc="35" dirty="0">
                <a:solidFill>
                  <a:srgbClr val="57585B"/>
                </a:solidFill>
                <a:latin typeface="Open Sans"/>
                <a:cs typeface="Open Sans"/>
              </a:rPr>
              <a:t> </a:t>
            </a:r>
            <a:r>
              <a:rPr sz="1700" dirty="0">
                <a:solidFill>
                  <a:srgbClr val="57585B"/>
                </a:solidFill>
                <a:latin typeface="Open Sans"/>
                <a:cs typeface="Open Sans"/>
              </a:rPr>
              <a:t>time,</a:t>
            </a:r>
            <a:r>
              <a:rPr sz="1700" spc="40" dirty="0">
                <a:solidFill>
                  <a:srgbClr val="57585B"/>
                </a:solidFill>
                <a:latin typeface="Open Sans"/>
                <a:cs typeface="Open Sans"/>
              </a:rPr>
              <a:t> </a:t>
            </a:r>
            <a:r>
              <a:rPr sz="1700" dirty="0">
                <a:solidFill>
                  <a:srgbClr val="57585B"/>
                </a:solidFill>
                <a:latin typeface="Open Sans"/>
                <a:cs typeface="Open Sans"/>
              </a:rPr>
              <a:t>this</a:t>
            </a:r>
            <a:r>
              <a:rPr sz="1700" spc="40" dirty="0">
                <a:solidFill>
                  <a:srgbClr val="57585B"/>
                </a:solidFill>
                <a:latin typeface="Open Sans"/>
                <a:cs typeface="Open Sans"/>
              </a:rPr>
              <a:t> </a:t>
            </a:r>
            <a:r>
              <a:rPr sz="1700" dirty="0">
                <a:solidFill>
                  <a:srgbClr val="57585B"/>
                </a:solidFill>
                <a:latin typeface="Open Sans"/>
                <a:cs typeface="Open Sans"/>
              </a:rPr>
              <a:t>led</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cycle</a:t>
            </a:r>
            <a:r>
              <a:rPr sz="1700" spc="40" dirty="0">
                <a:solidFill>
                  <a:srgbClr val="57585B"/>
                </a:solidFill>
                <a:latin typeface="Open Sans"/>
                <a:cs typeface="Open Sans"/>
              </a:rPr>
              <a:t> </a:t>
            </a:r>
            <a:r>
              <a:rPr sz="1700" spc="-25" dirty="0">
                <a:solidFill>
                  <a:srgbClr val="57585B"/>
                </a:solidFill>
                <a:latin typeface="Open Sans"/>
                <a:cs typeface="Open Sans"/>
              </a:rPr>
              <a:t>of </a:t>
            </a:r>
            <a:r>
              <a:rPr sz="1700" dirty="0">
                <a:solidFill>
                  <a:srgbClr val="57585B"/>
                </a:solidFill>
                <a:latin typeface="Open Sans"/>
                <a:cs typeface="Open Sans"/>
              </a:rPr>
              <a:t>hardship,</a:t>
            </a:r>
            <a:r>
              <a:rPr sz="1700" spc="65" dirty="0">
                <a:solidFill>
                  <a:srgbClr val="57585B"/>
                </a:solidFill>
                <a:latin typeface="Open Sans"/>
                <a:cs typeface="Open Sans"/>
              </a:rPr>
              <a:t> </a:t>
            </a:r>
            <a:r>
              <a:rPr sz="1700" dirty="0">
                <a:solidFill>
                  <a:srgbClr val="57585B"/>
                </a:solidFill>
                <a:latin typeface="Open Sans"/>
                <a:cs typeface="Open Sans"/>
              </a:rPr>
              <a:t>particularly</a:t>
            </a:r>
            <a:r>
              <a:rPr sz="1700" spc="65" dirty="0">
                <a:solidFill>
                  <a:srgbClr val="57585B"/>
                </a:solidFill>
                <a:latin typeface="Open Sans"/>
                <a:cs typeface="Open Sans"/>
              </a:rPr>
              <a:t> </a:t>
            </a:r>
            <a:r>
              <a:rPr sz="1700" dirty="0">
                <a:solidFill>
                  <a:srgbClr val="57585B"/>
                </a:solidFill>
                <a:latin typeface="Open Sans"/>
                <a:cs typeface="Open Sans"/>
              </a:rPr>
              <a:t>for</a:t>
            </a:r>
            <a:r>
              <a:rPr sz="1700" spc="70" dirty="0">
                <a:solidFill>
                  <a:srgbClr val="57585B"/>
                </a:solidFill>
                <a:latin typeface="Open Sans"/>
                <a:cs typeface="Open Sans"/>
              </a:rPr>
              <a:t> </a:t>
            </a:r>
            <a:r>
              <a:rPr sz="1700" dirty="0">
                <a:solidFill>
                  <a:srgbClr val="57585B"/>
                </a:solidFill>
                <a:latin typeface="Open Sans"/>
                <a:cs typeface="Open Sans"/>
              </a:rPr>
              <a:t>families</a:t>
            </a:r>
            <a:r>
              <a:rPr sz="1700" spc="65" dirty="0">
                <a:solidFill>
                  <a:srgbClr val="57585B"/>
                </a:solidFill>
                <a:latin typeface="Open Sans"/>
                <a:cs typeface="Open Sans"/>
              </a:rPr>
              <a:t> </a:t>
            </a:r>
            <a:r>
              <a:rPr sz="1700" dirty="0">
                <a:solidFill>
                  <a:srgbClr val="57585B"/>
                </a:solidFill>
                <a:latin typeface="Open Sans"/>
                <a:cs typeface="Open Sans"/>
              </a:rPr>
              <a:t>that</a:t>
            </a:r>
            <a:r>
              <a:rPr sz="1700" spc="70" dirty="0">
                <a:solidFill>
                  <a:srgbClr val="57585B"/>
                </a:solidFill>
                <a:latin typeface="Open Sans"/>
                <a:cs typeface="Open Sans"/>
              </a:rPr>
              <a:t> </a:t>
            </a:r>
            <a:r>
              <a:rPr sz="1700" dirty="0">
                <a:solidFill>
                  <a:srgbClr val="57585B"/>
                </a:solidFill>
                <a:latin typeface="Open Sans"/>
                <a:cs typeface="Open Sans"/>
              </a:rPr>
              <a:t>struggle</a:t>
            </a:r>
            <a:r>
              <a:rPr sz="1700" spc="65" dirty="0">
                <a:solidFill>
                  <a:srgbClr val="57585B"/>
                </a:solidFill>
                <a:latin typeface="Open Sans"/>
                <a:cs typeface="Open Sans"/>
              </a:rPr>
              <a:t> </a:t>
            </a:r>
            <a:r>
              <a:rPr sz="1700" dirty="0">
                <a:solidFill>
                  <a:srgbClr val="57585B"/>
                </a:solidFill>
                <a:latin typeface="Open Sans"/>
                <a:cs typeface="Open Sans"/>
              </a:rPr>
              <a:t>with</a:t>
            </a:r>
            <a:r>
              <a:rPr sz="1700" spc="65" dirty="0">
                <a:solidFill>
                  <a:srgbClr val="57585B"/>
                </a:solidFill>
                <a:latin typeface="Open Sans"/>
                <a:cs typeface="Open Sans"/>
              </a:rPr>
              <a:t> </a:t>
            </a:r>
            <a:r>
              <a:rPr sz="1700" dirty="0">
                <a:solidFill>
                  <a:srgbClr val="57585B"/>
                </a:solidFill>
                <a:latin typeface="Open Sans"/>
                <a:cs typeface="Open Sans"/>
              </a:rPr>
              <a:t>the</a:t>
            </a:r>
            <a:r>
              <a:rPr sz="1700" spc="70" dirty="0">
                <a:solidFill>
                  <a:srgbClr val="57585B"/>
                </a:solidFill>
                <a:latin typeface="Open Sans"/>
                <a:cs typeface="Open Sans"/>
              </a:rPr>
              <a:t> </a:t>
            </a:r>
            <a:r>
              <a:rPr sz="1700" dirty="0">
                <a:solidFill>
                  <a:srgbClr val="57585B"/>
                </a:solidFill>
                <a:latin typeface="Open Sans"/>
                <a:cs typeface="Open Sans"/>
              </a:rPr>
              <a:t>increasing</a:t>
            </a:r>
            <a:r>
              <a:rPr sz="1700" spc="65" dirty="0">
                <a:solidFill>
                  <a:srgbClr val="57585B"/>
                </a:solidFill>
                <a:latin typeface="Open Sans"/>
                <a:cs typeface="Open Sans"/>
              </a:rPr>
              <a:t> </a:t>
            </a:r>
            <a:r>
              <a:rPr sz="1700" dirty="0">
                <a:solidFill>
                  <a:srgbClr val="57585B"/>
                </a:solidFill>
                <a:latin typeface="Open Sans"/>
                <a:cs typeface="Open Sans"/>
              </a:rPr>
              <a:t>challenges</a:t>
            </a:r>
            <a:r>
              <a:rPr sz="1700" spc="70" dirty="0">
                <a:solidFill>
                  <a:srgbClr val="57585B"/>
                </a:solidFill>
                <a:latin typeface="Open Sans"/>
                <a:cs typeface="Open Sans"/>
              </a:rPr>
              <a:t> </a:t>
            </a:r>
            <a:r>
              <a:rPr sz="1700" spc="-25" dirty="0">
                <a:solidFill>
                  <a:srgbClr val="57585B"/>
                </a:solidFill>
                <a:latin typeface="Open Sans"/>
                <a:cs typeface="Open Sans"/>
              </a:rPr>
              <a:t>of </a:t>
            </a:r>
            <a:r>
              <a:rPr sz="1700" dirty="0">
                <a:solidFill>
                  <a:srgbClr val="57585B"/>
                </a:solidFill>
                <a:latin typeface="Open Sans"/>
                <a:cs typeface="Open Sans"/>
              </a:rPr>
              <a:t>daily</a:t>
            </a:r>
            <a:r>
              <a:rPr sz="1700" spc="40" dirty="0">
                <a:solidFill>
                  <a:srgbClr val="57585B"/>
                </a:solidFill>
                <a:latin typeface="Open Sans"/>
                <a:cs typeface="Open Sans"/>
              </a:rPr>
              <a:t> </a:t>
            </a:r>
            <a:r>
              <a:rPr sz="1700" spc="-20" dirty="0">
                <a:solidFill>
                  <a:srgbClr val="57585B"/>
                </a:solidFill>
                <a:latin typeface="Open Sans"/>
                <a:cs typeface="Open Sans"/>
              </a:rPr>
              <a:t>life.</a:t>
            </a:r>
            <a:endParaRPr sz="1700">
              <a:latin typeface="Open Sans"/>
              <a:cs typeface="Open Sans"/>
            </a:endParaRPr>
          </a:p>
          <a:p>
            <a:pPr marL="12700" marR="5080">
              <a:lnSpc>
                <a:spcPct val="101800"/>
              </a:lnSpc>
              <a:spcBef>
                <a:spcPts val="2075"/>
              </a:spcBef>
            </a:pPr>
            <a:r>
              <a:rPr sz="1700" dirty="0">
                <a:solidFill>
                  <a:srgbClr val="57585B"/>
                </a:solidFill>
                <a:latin typeface="Open Sans"/>
                <a:cs typeface="Open Sans"/>
              </a:rPr>
              <a:t>Because</a:t>
            </a:r>
            <a:r>
              <a:rPr sz="1700" spc="60" dirty="0">
                <a:solidFill>
                  <a:srgbClr val="57585B"/>
                </a:solidFill>
                <a:latin typeface="Open Sans"/>
                <a:cs typeface="Open Sans"/>
              </a:rPr>
              <a:t> </a:t>
            </a:r>
            <a:r>
              <a:rPr sz="1700" dirty="0">
                <a:solidFill>
                  <a:srgbClr val="57585B"/>
                </a:solidFill>
                <a:latin typeface="Open Sans"/>
                <a:cs typeface="Open Sans"/>
              </a:rPr>
              <a:t>of</a:t>
            </a:r>
            <a:r>
              <a:rPr sz="1700" spc="65" dirty="0">
                <a:solidFill>
                  <a:srgbClr val="57585B"/>
                </a:solidFill>
                <a:latin typeface="Open Sans"/>
                <a:cs typeface="Open Sans"/>
              </a:rPr>
              <a:t> </a:t>
            </a:r>
            <a:r>
              <a:rPr sz="1700" dirty="0">
                <a:solidFill>
                  <a:srgbClr val="57585B"/>
                </a:solidFill>
                <a:latin typeface="Open Sans"/>
                <a:cs typeface="Open Sans"/>
              </a:rPr>
              <a:t>this</a:t>
            </a:r>
            <a:r>
              <a:rPr sz="1700" spc="65" dirty="0">
                <a:solidFill>
                  <a:srgbClr val="57585B"/>
                </a:solidFill>
                <a:latin typeface="Open Sans"/>
                <a:cs typeface="Open Sans"/>
              </a:rPr>
              <a:t> </a:t>
            </a:r>
            <a:r>
              <a:rPr sz="1700" dirty="0">
                <a:solidFill>
                  <a:srgbClr val="57585B"/>
                </a:solidFill>
                <a:latin typeface="Open Sans"/>
                <a:cs typeface="Open Sans"/>
              </a:rPr>
              <a:t>system,</a:t>
            </a:r>
            <a:r>
              <a:rPr sz="1700" spc="65" dirty="0">
                <a:solidFill>
                  <a:srgbClr val="57585B"/>
                </a:solidFill>
                <a:latin typeface="Open Sans"/>
                <a:cs typeface="Open Sans"/>
              </a:rPr>
              <a:t> </a:t>
            </a:r>
            <a:r>
              <a:rPr sz="1700" dirty="0">
                <a:solidFill>
                  <a:srgbClr val="57585B"/>
                </a:solidFill>
                <a:latin typeface="Open Sans"/>
                <a:cs typeface="Open Sans"/>
              </a:rPr>
              <a:t>people</a:t>
            </a:r>
            <a:r>
              <a:rPr sz="1700" spc="60" dirty="0">
                <a:solidFill>
                  <a:srgbClr val="57585B"/>
                </a:solidFill>
                <a:latin typeface="Open Sans"/>
                <a:cs typeface="Open Sans"/>
              </a:rPr>
              <a:t> </a:t>
            </a:r>
            <a:r>
              <a:rPr sz="1700" dirty="0">
                <a:solidFill>
                  <a:srgbClr val="57585B"/>
                </a:solidFill>
                <a:latin typeface="Open Sans"/>
                <a:cs typeface="Open Sans"/>
              </a:rPr>
              <a:t>are</a:t>
            </a:r>
            <a:r>
              <a:rPr sz="1700" spc="65" dirty="0">
                <a:solidFill>
                  <a:srgbClr val="57585B"/>
                </a:solidFill>
                <a:latin typeface="Open Sans"/>
                <a:cs typeface="Open Sans"/>
              </a:rPr>
              <a:t> </a:t>
            </a:r>
            <a:r>
              <a:rPr sz="1700" dirty="0">
                <a:solidFill>
                  <a:srgbClr val="57585B"/>
                </a:solidFill>
                <a:latin typeface="Open Sans"/>
                <a:cs typeface="Open Sans"/>
              </a:rPr>
              <a:t>accustomed</a:t>
            </a:r>
            <a:r>
              <a:rPr sz="1700" spc="65" dirty="0">
                <a:solidFill>
                  <a:srgbClr val="57585B"/>
                </a:solidFill>
                <a:latin typeface="Open Sans"/>
                <a:cs typeface="Open Sans"/>
              </a:rPr>
              <a:t> </a:t>
            </a:r>
            <a:r>
              <a:rPr sz="1700" dirty="0">
                <a:solidFill>
                  <a:srgbClr val="57585B"/>
                </a:solidFill>
                <a:latin typeface="Open Sans"/>
                <a:cs typeface="Open Sans"/>
              </a:rPr>
              <a:t>to</a:t>
            </a:r>
            <a:r>
              <a:rPr sz="1700" spc="65" dirty="0">
                <a:solidFill>
                  <a:srgbClr val="57585B"/>
                </a:solidFill>
                <a:latin typeface="Open Sans"/>
                <a:cs typeface="Open Sans"/>
              </a:rPr>
              <a:t> </a:t>
            </a:r>
            <a:r>
              <a:rPr sz="1700" dirty="0">
                <a:solidFill>
                  <a:srgbClr val="57585B"/>
                </a:solidFill>
                <a:latin typeface="Open Sans"/>
                <a:cs typeface="Open Sans"/>
              </a:rPr>
              <a:t>putting</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5" dirty="0">
                <a:solidFill>
                  <a:srgbClr val="57585B"/>
                </a:solidFill>
                <a:latin typeface="Open Sans"/>
                <a:cs typeface="Open Sans"/>
              </a:rPr>
              <a:t> </a:t>
            </a:r>
            <a:r>
              <a:rPr sz="1700" dirty="0">
                <a:solidFill>
                  <a:srgbClr val="57585B"/>
                </a:solidFill>
                <a:latin typeface="Open Sans"/>
                <a:cs typeface="Open Sans"/>
              </a:rPr>
              <a:t>responsibility</a:t>
            </a:r>
            <a:r>
              <a:rPr sz="1700" spc="65" dirty="0">
                <a:solidFill>
                  <a:srgbClr val="57585B"/>
                </a:solidFill>
                <a:latin typeface="Open Sans"/>
                <a:cs typeface="Open Sans"/>
              </a:rPr>
              <a:t> </a:t>
            </a:r>
            <a:r>
              <a:rPr sz="1700" dirty="0">
                <a:solidFill>
                  <a:srgbClr val="57585B"/>
                </a:solidFill>
                <a:latin typeface="Open Sans"/>
                <a:cs typeface="Open Sans"/>
              </a:rPr>
              <a:t>for</a:t>
            </a:r>
            <a:r>
              <a:rPr sz="1700" spc="65" dirty="0">
                <a:solidFill>
                  <a:srgbClr val="57585B"/>
                </a:solidFill>
                <a:latin typeface="Open Sans"/>
                <a:cs typeface="Open Sans"/>
              </a:rPr>
              <a:t> </a:t>
            </a:r>
            <a:r>
              <a:rPr sz="1700" spc="-10" dirty="0">
                <a:solidFill>
                  <a:srgbClr val="57585B"/>
                </a:solidFill>
                <a:latin typeface="Open Sans"/>
                <a:cs typeface="Open Sans"/>
              </a:rPr>
              <a:t>their </a:t>
            </a:r>
            <a:r>
              <a:rPr sz="1700" dirty="0">
                <a:solidFill>
                  <a:srgbClr val="57585B"/>
                </a:solidFill>
                <a:latin typeface="Open Sans"/>
                <a:cs typeface="Open Sans"/>
              </a:rPr>
              <a:t>ﬁnances</a:t>
            </a:r>
            <a:r>
              <a:rPr sz="1700" spc="50" dirty="0">
                <a:solidFill>
                  <a:srgbClr val="57585B"/>
                </a:solidFill>
                <a:latin typeface="Open Sans"/>
                <a:cs typeface="Open Sans"/>
              </a:rPr>
              <a:t> </a:t>
            </a:r>
            <a:r>
              <a:rPr sz="1700" dirty="0">
                <a:solidFill>
                  <a:srgbClr val="57585B"/>
                </a:solidFill>
                <a:latin typeface="Open Sans"/>
                <a:cs typeface="Open Sans"/>
              </a:rPr>
              <a:t>in</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hands</a:t>
            </a:r>
            <a:r>
              <a:rPr sz="1700" spc="50"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dirty="0">
                <a:solidFill>
                  <a:srgbClr val="57585B"/>
                </a:solidFill>
                <a:latin typeface="Open Sans"/>
                <a:cs typeface="Open Sans"/>
              </a:rPr>
              <a:t>others.</a:t>
            </a:r>
            <a:r>
              <a:rPr sz="1700" spc="50" dirty="0">
                <a:solidFill>
                  <a:srgbClr val="57585B"/>
                </a:solidFill>
                <a:latin typeface="Open Sans"/>
                <a:cs typeface="Open Sans"/>
              </a:rPr>
              <a:t> </a:t>
            </a:r>
            <a:r>
              <a:rPr sz="1700" dirty="0">
                <a:solidFill>
                  <a:srgbClr val="57585B"/>
                </a:solidFill>
                <a:latin typeface="Open Sans"/>
                <a:cs typeface="Open Sans"/>
              </a:rPr>
              <a:t>For</a:t>
            </a:r>
            <a:r>
              <a:rPr sz="1700" spc="55" dirty="0">
                <a:solidFill>
                  <a:srgbClr val="57585B"/>
                </a:solidFill>
                <a:latin typeface="Open Sans"/>
                <a:cs typeface="Open Sans"/>
              </a:rPr>
              <a:t> </a:t>
            </a:r>
            <a:r>
              <a:rPr sz="1700" dirty="0">
                <a:solidFill>
                  <a:srgbClr val="57585B"/>
                </a:solidFill>
                <a:latin typeface="Open Sans"/>
                <a:cs typeface="Open Sans"/>
              </a:rPr>
              <a:t>example,</a:t>
            </a:r>
            <a:r>
              <a:rPr sz="1700" spc="50" dirty="0">
                <a:solidFill>
                  <a:srgbClr val="57585B"/>
                </a:solidFill>
                <a:latin typeface="Open Sans"/>
                <a:cs typeface="Open Sans"/>
              </a:rPr>
              <a:t> </a:t>
            </a:r>
            <a:r>
              <a:rPr sz="1700" dirty="0">
                <a:solidFill>
                  <a:srgbClr val="57585B"/>
                </a:solidFill>
                <a:latin typeface="Open Sans"/>
                <a:cs typeface="Open Sans"/>
              </a:rPr>
              <a:t>most</a:t>
            </a:r>
            <a:r>
              <a:rPr sz="1700" spc="50" dirty="0">
                <a:solidFill>
                  <a:srgbClr val="57585B"/>
                </a:solidFill>
                <a:latin typeface="Open Sans"/>
                <a:cs typeface="Open Sans"/>
              </a:rPr>
              <a:t> </a:t>
            </a:r>
            <a:r>
              <a:rPr sz="1700" dirty="0">
                <a:solidFill>
                  <a:srgbClr val="57585B"/>
                </a:solidFill>
                <a:latin typeface="Open Sans"/>
                <a:cs typeface="Open Sans"/>
              </a:rPr>
              <a:t>people</a:t>
            </a:r>
            <a:r>
              <a:rPr sz="1700" spc="50" dirty="0">
                <a:solidFill>
                  <a:srgbClr val="57585B"/>
                </a:solidFill>
                <a:latin typeface="Open Sans"/>
                <a:cs typeface="Open Sans"/>
              </a:rPr>
              <a:t> </a:t>
            </a:r>
            <a:r>
              <a:rPr sz="1700" dirty="0">
                <a:solidFill>
                  <a:srgbClr val="57585B"/>
                </a:solidFill>
                <a:latin typeface="Open Sans"/>
                <a:cs typeface="Open Sans"/>
              </a:rPr>
              <a:t>rely</a:t>
            </a:r>
            <a:r>
              <a:rPr sz="1700" spc="50" dirty="0">
                <a:solidFill>
                  <a:srgbClr val="57585B"/>
                </a:solidFill>
                <a:latin typeface="Open Sans"/>
                <a:cs typeface="Open Sans"/>
              </a:rPr>
              <a:t> </a:t>
            </a:r>
            <a:r>
              <a:rPr sz="1700" dirty="0">
                <a:solidFill>
                  <a:srgbClr val="57585B"/>
                </a:solidFill>
                <a:latin typeface="Open Sans"/>
                <a:cs typeface="Open Sans"/>
              </a:rPr>
              <a:t>on</a:t>
            </a:r>
            <a:r>
              <a:rPr sz="1700" spc="50" dirty="0">
                <a:solidFill>
                  <a:srgbClr val="57585B"/>
                </a:solidFill>
                <a:latin typeface="Open Sans"/>
                <a:cs typeface="Open Sans"/>
              </a:rPr>
              <a:t> </a:t>
            </a:r>
            <a:r>
              <a:rPr sz="1700" dirty="0">
                <a:solidFill>
                  <a:srgbClr val="57585B"/>
                </a:solidFill>
                <a:latin typeface="Open Sans"/>
                <a:cs typeface="Open Sans"/>
              </a:rPr>
              <a:t>someone</a:t>
            </a:r>
            <a:r>
              <a:rPr sz="1700" spc="50" dirty="0">
                <a:solidFill>
                  <a:srgbClr val="57585B"/>
                </a:solidFill>
                <a:latin typeface="Open Sans"/>
                <a:cs typeface="Open Sans"/>
              </a:rPr>
              <a:t> </a:t>
            </a:r>
            <a:r>
              <a:rPr sz="1700" dirty="0">
                <a:solidFill>
                  <a:srgbClr val="57585B"/>
                </a:solidFill>
                <a:latin typeface="Open Sans"/>
                <a:cs typeface="Open Sans"/>
              </a:rPr>
              <a:t>else</a:t>
            </a:r>
            <a:r>
              <a:rPr sz="1700" spc="55" dirty="0">
                <a:solidFill>
                  <a:srgbClr val="57585B"/>
                </a:solidFill>
                <a:latin typeface="Open Sans"/>
                <a:cs typeface="Open Sans"/>
              </a:rPr>
              <a:t> </a:t>
            </a:r>
            <a:r>
              <a:rPr sz="1700" spc="-25" dirty="0">
                <a:solidFill>
                  <a:srgbClr val="57585B"/>
                </a:solidFill>
                <a:latin typeface="Open Sans"/>
                <a:cs typeface="Open Sans"/>
              </a:rPr>
              <a:t>to </a:t>
            </a:r>
            <a:r>
              <a:rPr sz="1700" dirty="0">
                <a:solidFill>
                  <a:srgbClr val="57585B"/>
                </a:solidFill>
                <a:latin typeface="Open Sans"/>
                <a:cs typeface="Open Sans"/>
              </a:rPr>
              <a:t>help</a:t>
            </a:r>
            <a:r>
              <a:rPr sz="1700" spc="65" dirty="0">
                <a:solidFill>
                  <a:srgbClr val="57585B"/>
                </a:solidFill>
                <a:latin typeface="Open Sans"/>
                <a:cs typeface="Open Sans"/>
              </a:rPr>
              <a:t> </a:t>
            </a:r>
            <a:r>
              <a:rPr sz="1700" dirty="0">
                <a:solidFill>
                  <a:srgbClr val="57585B"/>
                </a:solidFill>
                <a:latin typeface="Open Sans"/>
                <a:cs typeface="Open Sans"/>
              </a:rPr>
              <a:t>them,</a:t>
            </a:r>
            <a:r>
              <a:rPr sz="1700" spc="65" dirty="0">
                <a:solidFill>
                  <a:srgbClr val="57585B"/>
                </a:solidFill>
                <a:latin typeface="Open Sans"/>
                <a:cs typeface="Open Sans"/>
              </a:rPr>
              <a:t> </a:t>
            </a:r>
            <a:r>
              <a:rPr sz="1700" dirty="0">
                <a:solidFill>
                  <a:srgbClr val="57585B"/>
                </a:solidFill>
                <a:latin typeface="Open Sans"/>
                <a:cs typeface="Open Sans"/>
              </a:rPr>
              <a:t>especially</a:t>
            </a:r>
            <a:r>
              <a:rPr sz="1700" spc="70" dirty="0">
                <a:solidFill>
                  <a:srgbClr val="57585B"/>
                </a:solidFill>
                <a:latin typeface="Open Sans"/>
                <a:cs typeface="Open Sans"/>
              </a:rPr>
              <a:t> </a:t>
            </a:r>
            <a:r>
              <a:rPr sz="1700" dirty="0">
                <a:solidFill>
                  <a:srgbClr val="57585B"/>
                </a:solidFill>
                <a:latin typeface="Open Sans"/>
                <a:cs typeface="Open Sans"/>
              </a:rPr>
              <a:t>when</a:t>
            </a:r>
            <a:r>
              <a:rPr sz="1700" spc="65" dirty="0">
                <a:solidFill>
                  <a:srgbClr val="57585B"/>
                </a:solidFill>
                <a:latin typeface="Open Sans"/>
                <a:cs typeface="Open Sans"/>
              </a:rPr>
              <a:t> </a:t>
            </a:r>
            <a:r>
              <a:rPr sz="1700" dirty="0">
                <a:solidFill>
                  <a:srgbClr val="57585B"/>
                </a:solidFill>
                <a:latin typeface="Open Sans"/>
                <a:cs typeface="Open Sans"/>
              </a:rPr>
              <a:t>something</a:t>
            </a:r>
            <a:r>
              <a:rPr sz="1700" spc="65" dirty="0">
                <a:solidFill>
                  <a:srgbClr val="57585B"/>
                </a:solidFill>
                <a:latin typeface="Open Sans"/>
                <a:cs typeface="Open Sans"/>
              </a:rPr>
              <a:t> </a:t>
            </a:r>
            <a:r>
              <a:rPr sz="1700" dirty="0">
                <a:solidFill>
                  <a:srgbClr val="57585B"/>
                </a:solidFill>
                <a:latin typeface="Open Sans"/>
                <a:cs typeface="Open Sans"/>
              </a:rPr>
              <a:t>goes</a:t>
            </a:r>
            <a:r>
              <a:rPr sz="1700" spc="70" dirty="0">
                <a:solidFill>
                  <a:srgbClr val="57585B"/>
                </a:solidFill>
                <a:latin typeface="Open Sans"/>
                <a:cs typeface="Open Sans"/>
              </a:rPr>
              <a:t> </a:t>
            </a:r>
            <a:r>
              <a:rPr sz="1700" dirty="0">
                <a:solidFill>
                  <a:srgbClr val="57585B"/>
                </a:solidFill>
                <a:latin typeface="Open Sans"/>
                <a:cs typeface="Open Sans"/>
              </a:rPr>
              <a:t>wrong</a:t>
            </a:r>
            <a:r>
              <a:rPr sz="1700" spc="65" dirty="0">
                <a:solidFill>
                  <a:srgbClr val="57585B"/>
                </a:solidFill>
                <a:latin typeface="Open Sans"/>
                <a:cs typeface="Open Sans"/>
              </a:rPr>
              <a:t> </a:t>
            </a:r>
            <a:r>
              <a:rPr sz="1700" dirty="0">
                <a:solidFill>
                  <a:srgbClr val="57585B"/>
                </a:solidFill>
                <a:latin typeface="Open Sans"/>
                <a:cs typeface="Open Sans"/>
              </a:rPr>
              <a:t>(like</a:t>
            </a:r>
            <a:r>
              <a:rPr sz="1700" spc="65" dirty="0">
                <a:solidFill>
                  <a:srgbClr val="57585B"/>
                </a:solidFill>
                <a:latin typeface="Open Sans"/>
                <a:cs typeface="Open Sans"/>
              </a:rPr>
              <a:t> </a:t>
            </a:r>
            <a:r>
              <a:rPr sz="1700" dirty="0">
                <a:solidFill>
                  <a:srgbClr val="57585B"/>
                </a:solidFill>
                <a:latin typeface="Open Sans"/>
                <a:cs typeface="Open Sans"/>
              </a:rPr>
              <a:t>losing</a:t>
            </a:r>
            <a:r>
              <a:rPr sz="1700" spc="70" dirty="0">
                <a:solidFill>
                  <a:srgbClr val="57585B"/>
                </a:solidFill>
                <a:latin typeface="Open Sans"/>
                <a:cs typeface="Open Sans"/>
              </a:rPr>
              <a:t> </a:t>
            </a:r>
            <a:r>
              <a:rPr sz="1700" dirty="0">
                <a:solidFill>
                  <a:srgbClr val="57585B"/>
                </a:solidFill>
                <a:latin typeface="Open Sans"/>
                <a:cs typeface="Open Sans"/>
              </a:rPr>
              <a:t>access</a:t>
            </a:r>
            <a:r>
              <a:rPr sz="1700" spc="65" dirty="0">
                <a:solidFill>
                  <a:srgbClr val="57585B"/>
                </a:solidFill>
                <a:latin typeface="Open Sans"/>
                <a:cs typeface="Open Sans"/>
              </a:rPr>
              <a:t> </a:t>
            </a:r>
            <a:r>
              <a:rPr sz="1700" dirty="0">
                <a:solidFill>
                  <a:srgbClr val="57585B"/>
                </a:solidFill>
                <a:latin typeface="Open Sans"/>
                <a:cs typeface="Open Sans"/>
              </a:rPr>
              <a:t>to</a:t>
            </a:r>
            <a:r>
              <a:rPr sz="1700" spc="65" dirty="0">
                <a:solidFill>
                  <a:srgbClr val="57585B"/>
                </a:solidFill>
                <a:latin typeface="Open Sans"/>
                <a:cs typeface="Open Sans"/>
              </a:rPr>
              <a:t> </a:t>
            </a:r>
            <a:r>
              <a:rPr sz="1700" dirty="0">
                <a:solidFill>
                  <a:srgbClr val="57585B"/>
                </a:solidFill>
                <a:latin typeface="Open Sans"/>
                <a:cs typeface="Open Sans"/>
              </a:rPr>
              <a:t>your</a:t>
            </a:r>
            <a:r>
              <a:rPr sz="1700" spc="70" dirty="0">
                <a:solidFill>
                  <a:srgbClr val="57585B"/>
                </a:solidFill>
                <a:latin typeface="Open Sans"/>
                <a:cs typeface="Open Sans"/>
              </a:rPr>
              <a:t> </a:t>
            </a:r>
            <a:r>
              <a:rPr sz="1700" spc="-20" dirty="0">
                <a:solidFill>
                  <a:srgbClr val="57585B"/>
                </a:solidFill>
                <a:latin typeface="Open Sans"/>
                <a:cs typeface="Open Sans"/>
              </a:rPr>
              <a:t>bank </a:t>
            </a:r>
            <a:r>
              <a:rPr sz="1700" spc="-10" dirty="0">
                <a:solidFill>
                  <a:srgbClr val="57585B"/>
                </a:solidFill>
                <a:latin typeface="Open Sans"/>
                <a:cs typeface="Open Sans"/>
              </a:rPr>
              <a:t>account).</a:t>
            </a:r>
            <a:endParaRPr sz="1700">
              <a:latin typeface="Open Sans"/>
              <a:cs typeface="Open Sans"/>
            </a:endParaRPr>
          </a:p>
        </p:txBody>
      </p:sp>
      <p:sp>
        <p:nvSpPr>
          <p:cNvPr id="8" name="object 8"/>
          <p:cNvSpPr txBox="1"/>
          <p:nvPr/>
        </p:nvSpPr>
        <p:spPr>
          <a:xfrm>
            <a:off x="1116819" y="3416422"/>
            <a:ext cx="8348980" cy="817244"/>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Now</a:t>
            </a:r>
            <a:r>
              <a:rPr sz="1700" spc="50" dirty="0">
                <a:solidFill>
                  <a:srgbClr val="57585B"/>
                </a:solidFill>
                <a:latin typeface="Open Sans"/>
                <a:cs typeface="Open Sans"/>
              </a:rPr>
              <a:t> </a:t>
            </a:r>
            <a:r>
              <a:rPr sz="1700" dirty="0">
                <a:solidFill>
                  <a:srgbClr val="57585B"/>
                </a:solidFill>
                <a:latin typeface="Open Sans"/>
                <a:cs typeface="Open Sans"/>
              </a:rPr>
              <a:t>that</a:t>
            </a:r>
            <a:r>
              <a:rPr sz="1700" spc="55" dirty="0">
                <a:solidFill>
                  <a:srgbClr val="57585B"/>
                </a:solidFill>
                <a:latin typeface="Open Sans"/>
                <a:cs typeface="Open Sans"/>
              </a:rPr>
              <a:t> </a:t>
            </a:r>
            <a:r>
              <a:rPr sz="1700" dirty="0">
                <a:solidFill>
                  <a:srgbClr val="57585B"/>
                </a:solidFill>
                <a:latin typeface="Open Sans"/>
                <a:cs typeface="Open Sans"/>
              </a:rPr>
              <a:t>we</a:t>
            </a:r>
            <a:r>
              <a:rPr sz="1700" spc="55" dirty="0">
                <a:solidFill>
                  <a:srgbClr val="57585B"/>
                </a:solidFill>
                <a:latin typeface="Open Sans"/>
                <a:cs typeface="Open Sans"/>
              </a:rPr>
              <a:t> </a:t>
            </a:r>
            <a:r>
              <a:rPr sz="1700" dirty="0">
                <a:solidFill>
                  <a:srgbClr val="57585B"/>
                </a:solidFill>
                <a:latin typeface="Open Sans"/>
                <a:cs typeface="Open Sans"/>
              </a:rPr>
              <a:t>have</a:t>
            </a:r>
            <a:r>
              <a:rPr sz="1700" spc="55" dirty="0">
                <a:solidFill>
                  <a:srgbClr val="57585B"/>
                </a:solidFill>
                <a:latin typeface="Open Sans"/>
                <a:cs typeface="Open Sans"/>
              </a:rPr>
              <a:t> </a:t>
            </a:r>
            <a:r>
              <a:rPr sz="1700" dirty="0">
                <a:solidFill>
                  <a:srgbClr val="57585B"/>
                </a:solidFill>
                <a:latin typeface="Open Sans"/>
                <a:cs typeface="Open Sans"/>
              </a:rPr>
              <a:t>discussed</a:t>
            </a:r>
            <a:r>
              <a:rPr sz="1700" spc="55" dirty="0">
                <a:solidFill>
                  <a:srgbClr val="57585B"/>
                </a:solidFill>
                <a:latin typeface="Open Sans"/>
                <a:cs typeface="Open Sans"/>
              </a:rPr>
              <a:t> </a:t>
            </a:r>
            <a:r>
              <a:rPr sz="1700" dirty="0">
                <a:solidFill>
                  <a:srgbClr val="57585B"/>
                </a:solidFill>
                <a:latin typeface="Open Sans"/>
                <a:cs typeface="Open Sans"/>
              </a:rPr>
              <a:t>Bitcoin</a:t>
            </a:r>
            <a:r>
              <a:rPr sz="1700" spc="55" dirty="0">
                <a:solidFill>
                  <a:srgbClr val="57585B"/>
                </a:solidFill>
                <a:latin typeface="Open Sans"/>
                <a:cs typeface="Open Sans"/>
              </a:rPr>
              <a:t> </a:t>
            </a:r>
            <a:r>
              <a:rPr sz="1700" dirty="0">
                <a:solidFill>
                  <a:srgbClr val="57585B"/>
                </a:solidFill>
                <a:latin typeface="Open Sans"/>
                <a:cs typeface="Open Sans"/>
              </a:rPr>
              <a:t>in</a:t>
            </a:r>
            <a:r>
              <a:rPr sz="1700" spc="55" dirty="0">
                <a:solidFill>
                  <a:srgbClr val="57585B"/>
                </a:solidFill>
                <a:latin typeface="Open Sans"/>
                <a:cs typeface="Open Sans"/>
              </a:rPr>
              <a:t> </a:t>
            </a:r>
            <a:r>
              <a:rPr sz="1700" dirty="0">
                <a:solidFill>
                  <a:srgbClr val="57585B"/>
                </a:solidFill>
                <a:latin typeface="Open Sans"/>
                <a:cs typeface="Open Sans"/>
              </a:rPr>
              <a:t>greater</a:t>
            </a:r>
            <a:r>
              <a:rPr sz="1700" spc="55" dirty="0">
                <a:solidFill>
                  <a:srgbClr val="57585B"/>
                </a:solidFill>
                <a:latin typeface="Open Sans"/>
                <a:cs typeface="Open Sans"/>
              </a:rPr>
              <a:t> </a:t>
            </a:r>
            <a:r>
              <a:rPr sz="1700" dirty="0">
                <a:solidFill>
                  <a:srgbClr val="57585B"/>
                </a:solidFill>
                <a:latin typeface="Open Sans"/>
                <a:cs typeface="Open Sans"/>
              </a:rPr>
              <a:t>detail,</a:t>
            </a:r>
            <a:r>
              <a:rPr sz="1700" spc="55" dirty="0">
                <a:solidFill>
                  <a:srgbClr val="57585B"/>
                </a:solidFill>
                <a:latin typeface="Open Sans"/>
                <a:cs typeface="Open Sans"/>
              </a:rPr>
              <a:t> </a:t>
            </a:r>
            <a:r>
              <a:rPr sz="1700" dirty="0">
                <a:solidFill>
                  <a:srgbClr val="57585B"/>
                </a:solidFill>
                <a:latin typeface="Open Sans"/>
                <a:cs typeface="Open Sans"/>
              </a:rPr>
              <a:t>let’s</a:t>
            </a:r>
            <a:r>
              <a:rPr sz="1700" spc="55" dirty="0">
                <a:solidFill>
                  <a:srgbClr val="57585B"/>
                </a:solidFill>
                <a:latin typeface="Open Sans"/>
                <a:cs typeface="Open Sans"/>
              </a:rPr>
              <a:t> </a:t>
            </a:r>
            <a:r>
              <a:rPr sz="1700" dirty="0">
                <a:solidFill>
                  <a:srgbClr val="57585B"/>
                </a:solidFill>
                <a:latin typeface="Open Sans"/>
                <a:cs typeface="Open Sans"/>
              </a:rPr>
              <a:t>look</a:t>
            </a:r>
            <a:r>
              <a:rPr sz="1700" spc="55" dirty="0">
                <a:solidFill>
                  <a:srgbClr val="57585B"/>
                </a:solidFill>
                <a:latin typeface="Open Sans"/>
                <a:cs typeface="Open Sans"/>
              </a:rPr>
              <a:t> </a:t>
            </a:r>
            <a:r>
              <a:rPr sz="1700" dirty="0">
                <a:solidFill>
                  <a:srgbClr val="57585B"/>
                </a:solidFill>
                <a:latin typeface="Open Sans"/>
                <a:cs typeface="Open Sans"/>
              </a:rPr>
              <a:t>at</a:t>
            </a:r>
            <a:r>
              <a:rPr sz="1700" spc="55" dirty="0">
                <a:solidFill>
                  <a:srgbClr val="57585B"/>
                </a:solidFill>
                <a:latin typeface="Open Sans"/>
                <a:cs typeface="Open Sans"/>
              </a:rPr>
              <a:t> </a:t>
            </a:r>
            <a:r>
              <a:rPr sz="1700" dirty="0">
                <a:solidFill>
                  <a:srgbClr val="57585B"/>
                </a:solidFill>
                <a:latin typeface="Open Sans"/>
                <a:cs typeface="Open Sans"/>
              </a:rPr>
              <a:t>our</a:t>
            </a:r>
            <a:r>
              <a:rPr sz="1700" spc="55" dirty="0">
                <a:solidFill>
                  <a:srgbClr val="57585B"/>
                </a:solidFill>
                <a:latin typeface="Open Sans"/>
                <a:cs typeface="Open Sans"/>
              </a:rPr>
              <a:t> </a:t>
            </a:r>
            <a:r>
              <a:rPr sz="1700" spc="-10" dirty="0">
                <a:solidFill>
                  <a:srgbClr val="57585B"/>
                </a:solidFill>
                <a:latin typeface="Open Sans"/>
                <a:cs typeface="Open Sans"/>
              </a:rPr>
              <a:t>money </a:t>
            </a:r>
            <a:r>
              <a:rPr sz="1700" dirty="0">
                <a:solidFill>
                  <a:srgbClr val="57585B"/>
                </a:solidFill>
                <a:latin typeface="Open Sans"/>
                <a:cs typeface="Open Sans"/>
              </a:rPr>
              <a:t>comparison</a:t>
            </a:r>
            <a:r>
              <a:rPr sz="1700" spc="55" dirty="0">
                <a:solidFill>
                  <a:srgbClr val="57585B"/>
                </a:solidFill>
                <a:latin typeface="Open Sans"/>
                <a:cs typeface="Open Sans"/>
              </a:rPr>
              <a:t> </a:t>
            </a:r>
            <a:r>
              <a:rPr sz="1700" dirty="0">
                <a:solidFill>
                  <a:srgbClr val="57585B"/>
                </a:solidFill>
                <a:latin typeface="Open Sans"/>
                <a:cs typeface="Open Sans"/>
              </a:rPr>
              <a:t>table</a:t>
            </a:r>
            <a:r>
              <a:rPr sz="1700" spc="60" dirty="0">
                <a:solidFill>
                  <a:srgbClr val="57585B"/>
                </a:solidFill>
                <a:latin typeface="Open Sans"/>
                <a:cs typeface="Open Sans"/>
              </a:rPr>
              <a:t> </a:t>
            </a:r>
            <a:r>
              <a:rPr sz="1700" dirty="0">
                <a:solidFill>
                  <a:srgbClr val="57585B"/>
                </a:solidFill>
                <a:latin typeface="Open Sans"/>
                <a:cs typeface="Open Sans"/>
              </a:rPr>
              <a:t>from</a:t>
            </a:r>
            <a:r>
              <a:rPr sz="1700" spc="60" dirty="0">
                <a:solidFill>
                  <a:srgbClr val="57585B"/>
                </a:solidFill>
                <a:latin typeface="Open Sans"/>
                <a:cs typeface="Open Sans"/>
              </a:rPr>
              <a:t> </a:t>
            </a:r>
            <a:r>
              <a:rPr sz="1700" dirty="0">
                <a:solidFill>
                  <a:srgbClr val="57585B"/>
                </a:solidFill>
                <a:latin typeface="Open Sans"/>
                <a:cs typeface="Open Sans"/>
              </a:rPr>
              <a:t>Chapter</a:t>
            </a:r>
            <a:r>
              <a:rPr sz="1700" spc="60" dirty="0">
                <a:solidFill>
                  <a:srgbClr val="57585B"/>
                </a:solidFill>
                <a:latin typeface="Open Sans"/>
                <a:cs typeface="Open Sans"/>
              </a:rPr>
              <a:t> </a:t>
            </a:r>
            <a:r>
              <a:rPr sz="1700" dirty="0">
                <a:solidFill>
                  <a:srgbClr val="57585B"/>
                </a:solidFill>
                <a:latin typeface="Open Sans"/>
                <a:cs typeface="Open Sans"/>
              </a:rPr>
              <a:t>2</a:t>
            </a:r>
            <a:r>
              <a:rPr sz="1700" spc="60" dirty="0">
                <a:solidFill>
                  <a:srgbClr val="57585B"/>
                </a:solidFill>
                <a:latin typeface="Open Sans"/>
                <a:cs typeface="Open Sans"/>
              </a:rPr>
              <a:t> </a:t>
            </a:r>
            <a:r>
              <a:rPr sz="1700" dirty="0">
                <a:solidFill>
                  <a:srgbClr val="57585B"/>
                </a:solidFill>
                <a:latin typeface="Open Sans"/>
                <a:cs typeface="Open Sans"/>
              </a:rPr>
              <a:t>again</a:t>
            </a:r>
            <a:r>
              <a:rPr sz="1700" spc="60" dirty="0">
                <a:solidFill>
                  <a:srgbClr val="57585B"/>
                </a:solidFill>
                <a:latin typeface="Open Sans"/>
                <a:cs typeface="Open Sans"/>
              </a:rPr>
              <a:t> </a:t>
            </a:r>
            <a:r>
              <a:rPr sz="1700" dirty="0">
                <a:solidFill>
                  <a:srgbClr val="57585B"/>
                </a:solidFill>
                <a:latin typeface="Open Sans"/>
                <a:cs typeface="Open Sans"/>
              </a:rPr>
              <a:t>and</a:t>
            </a:r>
            <a:r>
              <a:rPr sz="1700" spc="60" dirty="0">
                <a:solidFill>
                  <a:srgbClr val="57585B"/>
                </a:solidFill>
                <a:latin typeface="Open Sans"/>
                <a:cs typeface="Open Sans"/>
              </a:rPr>
              <a:t> </a:t>
            </a:r>
            <a:r>
              <a:rPr sz="1700" dirty="0">
                <a:solidFill>
                  <a:srgbClr val="57585B"/>
                </a:solidFill>
                <a:latin typeface="Open Sans"/>
                <a:cs typeface="Open Sans"/>
              </a:rPr>
              <a:t>see</a:t>
            </a:r>
            <a:r>
              <a:rPr sz="1700" spc="60" dirty="0">
                <a:solidFill>
                  <a:srgbClr val="57585B"/>
                </a:solidFill>
                <a:latin typeface="Open Sans"/>
                <a:cs typeface="Open Sans"/>
              </a:rPr>
              <a:t> </a:t>
            </a:r>
            <a:r>
              <a:rPr sz="1700" dirty="0">
                <a:solidFill>
                  <a:srgbClr val="57585B"/>
                </a:solidFill>
                <a:latin typeface="Open Sans"/>
                <a:cs typeface="Open Sans"/>
              </a:rPr>
              <a:t>how</a:t>
            </a:r>
            <a:r>
              <a:rPr sz="1700" spc="60" dirty="0">
                <a:solidFill>
                  <a:srgbClr val="57585B"/>
                </a:solidFill>
                <a:latin typeface="Open Sans"/>
                <a:cs typeface="Open Sans"/>
              </a:rPr>
              <a:t> </a:t>
            </a:r>
            <a:r>
              <a:rPr sz="1700" dirty="0">
                <a:solidFill>
                  <a:srgbClr val="57585B"/>
                </a:solidFill>
                <a:latin typeface="Open Sans"/>
                <a:cs typeface="Open Sans"/>
              </a:rPr>
              <a:t>Bitcoin</a:t>
            </a:r>
            <a:r>
              <a:rPr sz="1700" spc="55" dirty="0">
                <a:solidFill>
                  <a:srgbClr val="57585B"/>
                </a:solidFill>
                <a:latin typeface="Open Sans"/>
                <a:cs typeface="Open Sans"/>
              </a:rPr>
              <a:t> </a:t>
            </a:r>
            <a:r>
              <a:rPr sz="1700" dirty="0">
                <a:solidFill>
                  <a:srgbClr val="57585B"/>
                </a:solidFill>
                <a:latin typeface="Open Sans"/>
                <a:cs typeface="Open Sans"/>
              </a:rPr>
              <a:t>compares</a:t>
            </a:r>
            <a:r>
              <a:rPr sz="1700" spc="60" dirty="0">
                <a:solidFill>
                  <a:srgbClr val="57585B"/>
                </a:solidFill>
                <a:latin typeface="Open Sans"/>
                <a:cs typeface="Open Sans"/>
              </a:rPr>
              <a:t> </a:t>
            </a:r>
            <a:r>
              <a:rPr sz="1700" dirty="0">
                <a:solidFill>
                  <a:srgbClr val="57585B"/>
                </a:solidFill>
                <a:latin typeface="Open Sans"/>
                <a:cs typeface="Open Sans"/>
              </a:rPr>
              <a:t>with</a:t>
            </a:r>
            <a:r>
              <a:rPr sz="1700" spc="60" dirty="0">
                <a:solidFill>
                  <a:srgbClr val="57585B"/>
                </a:solidFill>
                <a:latin typeface="Open Sans"/>
                <a:cs typeface="Open Sans"/>
              </a:rPr>
              <a:t> </a:t>
            </a:r>
            <a:r>
              <a:rPr sz="1700" spc="-10" dirty="0">
                <a:solidFill>
                  <a:srgbClr val="57585B"/>
                </a:solidFill>
                <a:latin typeface="Open Sans"/>
                <a:cs typeface="Open Sans"/>
              </a:rPr>
              <a:t>other </a:t>
            </a:r>
            <a:r>
              <a:rPr sz="1700" dirty="0">
                <a:solidFill>
                  <a:srgbClr val="57585B"/>
                </a:solidFill>
                <a:latin typeface="Open Sans"/>
                <a:cs typeface="Open Sans"/>
              </a:rPr>
              <a:t>forms</a:t>
            </a:r>
            <a:r>
              <a:rPr sz="1700" spc="30" dirty="0">
                <a:solidFill>
                  <a:srgbClr val="57585B"/>
                </a:solidFill>
                <a:latin typeface="Open Sans"/>
                <a:cs typeface="Open Sans"/>
              </a:rPr>
              <a:t> </a:t>
            </a:r>
            <a:r>
              <a:rPr sz="1700" dirty="0">
                <a:solidFill>
                  <a:srgbClr val="57585B"/>
                </a:solidFill>
                <a:latin typeface="Open Sans"/>
                <a:cs typeface="Open Sans"/>
              </a:rPr>
              <a:t>of</a:t>
            </a:r>
            <a:r>
              <a:rPr sz="1700" spc="35" dirty="0">
                <a:solidFill>
                  <a:srgbClr val="57585B"/>
                </a:solidFill>
                <a:latin typeface="Open Sans"/>
                <a:cs typeface="Open Sans"/>
              </a:rPr>
              <a:t> </a:t>
            </a:r>
            <a:r>
              <a:rPr sz="1700" spc="-10" dirty="0">
                <a:solidFill>
                  <a:srgbClr val="57585B"/>
                </a:solidFill>
                <a:latin typeface="Open Sans"/>
                <a:cs typeface="Open Sans"/>
              </a:rPr>
              <a:t>money:</a:t>
            </a:r>
            <a:endParaRPr sz="1700">
              <a:latin typeface="Open Sans"/>
              <a:cs typeface="Open Sans"/>
            </a:endParaRPr>
          </a:p>
        </p:txBody>
      </p:sp>
      <p:pic>
        <p:nvPicPr>
          <p:cNvPr id="9" name="object 9"/>
          <p:cNvPicPr/>
          <p:nvPr/>
        </p:nvPicPr>
        <p:blipFill>
          <a:blip r:embed="rId5" cstate="print"/>
          <a:stretch>
            <a:fillRect/>
          </a:stretch>
        </p:blipFill>
        <p:spPr>
          <a:xfrm>
            <a:off x="1138248" y="2697666"/>
            <a:ext cx="8640344" cy="582589"/>
          </a:xfrm>
          <a:prstGeom prst="rect">
            <a:avLst/>
          </a:prstGeom>
        </p:spPr>
      </p:pic>
      <p:sp>
        <p:nvSpPr>
          <p:cNvPr id="10" name="object 10"/>
          <p:cNvSpPr txBox="1"/>
          <p:nvPr/>
        </p:nvSpPr>
        <p:spPr>
          <a:xfrm>
            <a:off x="1341030" y="2820799"/>
            <a:ext cx="5417820" cy="289560"/>
          </a:xfrm>
          <a:prstGeom prst="rect">
            <a:avLst/>
          </a:prstGeom>
        </p:spPr>
        <p:txBody>
          <a:bodyPr vert="horz" wrap="square" lIns="0" tIns="16510" rIns="0" bIns="0" rtlCol="0">
            <a:spAutoFit/>
          </a:bodyPr>
          <a:lstStyle/>
          <a:p>
            <a:pPr marL="12700">
              <a:lnSpc>
                <a:spcPct val="100000"/>
              </a:lnSpc>
              <a:spcBef>
                <a:spcPts val="130"/>
              </a:spcBef>
            </a:pPr>
            <a:r>
              <a:rPr sz="1700" b="1" spc="50" dirty="0">
                <a:solidFill>
                  <a:srgbClr val="FFFFFF"/>
                </a:solidFill>
                <a:latin typeface="Open Sans"/>
                <a:cs typeface="Open Sans"/>
              </a:rPr>
              <a:t>Activity:</a:t>
            </a:r>
            <a:r>
              <a:rPr sz="1700" b="1" spc="105" dirty="0">
                <a:solidFill>
                  <a:srgbClr val="FFFFFF"/>
                </a:solidFill>
                <a:latin typeface="Open Sans"/>
                <a:cs typeface="Open Sans"/>
              </a:rPr>
              <a:t> </a:t>
            </a:r>
            <a:r>
              <a:rPr sz="1700" b="1" dirty="0">
                <a:solidFill>
                  <a:srgbClr val="FFFFFF"/>
                </a:solidFill>
                <a:latin typeface="Open Sans"/>
                <a:cs typeface="Open Sans"/>
              </a:rPr>
              <a:t>Class</a:t>
            </a:r>
            <a:r>
              <a:rPr sz="1700" b="1" spc="105" dirty="0">
                <a:solidFill>
                  <a:srgbClr val="FFFFFF"/>
                </a:solidFill>
                <a:latin typeface="Open Sans"/>
                <a:cs typeface="Open Sans"/>
              </a:rPr>
              <a:t> </a:t>
            </a:r>
            <a:r>
              <a:rPr sz="1700" b="1" dirty="0">
                <a:solidFill>
                  <a:srgbClr val="FFFFFF"/>
                </a:solidFill>
                <a:latin typeface="Open Sans"/>
                <a:cs typeface="Open Sans"/>
              </a:rPr>
              <a:t>discussion</a:t>
            </a:r>
            <a:r>
              <a:rPr sz="1700" b="1" spc="100" dirty="0">
                <a:solidFill>
                  <a:srgbClr val="FFFFFF"/>
                </a:solidFill>
                <a:latin typeface="Open Sans"/>
                <a:cs typeface="Open Sans"/>
              </a:rPr>
              <a:t> </a:t>
            </a:r>
            <a:r>
              <a:rPr sz="1700" b="1" dirty="0">
                <a:solidFill>
                  <a:srgbClr val="FFFFFF"/>
                </a:solidFill>
                <a:latin typeface="Open Sans"/>
                <a:cs typeface="Open Sans"/>
              </a:rPr>
              <a:t>-</a:t>
            </a:r>
            <a:r>
              <a:rPr sz="1700" b="1" spc="105" dirty="0">
                <a:solidFill>
                  <a:srgbClr val="FFFFFF"/>
                </a:solidFill>
                <a:latin typeface="Open Sans"/>
                <a:cs typeface="Open Sans"/>
              </a:rPr>
              <a:t> </a:t>
            </a:r>
            <a:r>
              <a:rPr sz="1700" dirty="0">
                <a:solidFill>
                  <a:srgbClr val="FFFFFF"/>
                </a:solidFill>
                <a:latin typeface="Open Sans"/>
                <a:cs typeface="Open Sans"/>
              </a:rPr>
              <a:t>Is</a:t>
            </a:r>
            <a:r>
              <a:rPr sz="1700" spc="105" dirty="0">
                <a:solidFill>
                  <a:srgbClr val="FFFFFF"/>
                </a:solidFill>
                <a:latin typeface="Open Sans"/>
                <a:cs typeface="Open Sans"/>
              </a:rPr>
              <a:t> </a:t>
            </a:r>
            <a:r>
              <a:rPr sz="1700" dirty="0">
                <a:solidFill>
                  <a:srgbClr val="FFFFFF"/>
                </a:solidFill>
                <a:latin typeface="Open Sans"/>
                <a:cs typeface="Open Sans"/>
              </a:rPr>
              <a:t>Bitcoin</a:t>
            </a:r>
            <a:r>
              <a:rPr sz="1700" spc="105" dirty="0">
                <a:solidFill>
                  <a:srgbClr val="FFFFFF"/>
                </a:solidFill>
                <a:latin typeface="Open Sans"/>
                <a:cs typeface="Open Sans"/>
              </a:rPr>
              <a:t> </a:t>
            </a:r>
            <a:r>
              <a:rPr sz="1700" dirty="0">
                <a:solidFill>
                  <a:srgbClr val="FFFFFF"/>
                </a:solidFill>
                <a:latin typeface="Open Sans"/>
                <a:cs typeface="Open Sans"/>
              </a:rPr>
              <a:t>Sound</a:t>
            </a:r>
            <a:r>
              <a:rPr sz="1700" spc="105" dirty="0">
                <a:solidFill>
                  <a:srgbClr val="FFFFFF"/>
                </a:solidFill>
                <a:latin typeface="Open Sans"/>
                <a:cs typeface="Open Sans"/>
              </a:rPr>
              <a:t> </a:t>
            </a:r>
            <a:r>
              <a:rPr sz="1700" spc="-10" dirty="0">
                <a:solidFill>
                  <a:srgbClr val="FFFFFF"/>
                </a:solidFill>
                <a:latin typeface="Open Sans"/>
                <a:cs typeface="Open Sans"/>
              </a:rPr>
              <a:t>Money?</a:t>
            </a:r>
            <a:endParaRPr sz="1700">
              <a:latin typeface="Open Sans"/>
              <a:cs typeface="Open Sans"/>
            </a:endParaRPr>
          </a:p>
        </p:txBody>
      </p:sp>
      <p:grpSp>
        <p:nvGrpSpPr>
          <p:cNvPr id="11" name="object 11"/>
          <p:cNvGrpSpPr/>
          <p:nvPr/>
        </p:nvGrpSpPr>
        <p:grpSpPr>
          <a:xfrm>
            <a:off x="1128478" y="4443958"/>
            <a:ext cx="8667750" cy="3711575"/>
            <a:chOff x="1128478" y="4443958"/>
            <a:chExt cx="8667750" cy="3711575"/>
          </a:xfrm>
        </p:grpSpPr>
        <p:pic>
          <p:nvPicPr>
            <p:cNvPr id="12" name="object 12"/>
            <p:cNvPicPr/>
            <p:nvPr/>
          </p:nvPicPr>
          <p:blipFill>
            <a:blip r:embed="rId6" cstate="print"/>
            <a:stretch>
              <a:fillRect/>
            </a:stretch>
          </p:blipFill>
          <p:spPr>
            <a:xfrm>
              <a:off x="1137368" y="4452848"/>
              <a:ext cx="8649872" cy="836445"/>
            </a:xfrm>
            <a:prstGeom prst="rect">
              <a:avLst/>
            </a:prstGeom>
          </p:spPr>
        </p:pic>
        <p:sp>
          <p:nvSpPr>
            <p:cNvPr id="13" name="object 13"/>
            <p:cNvSpPr/>
            <p:nvPr/>
          </p:nvSpPr>
          <p:spPr>
            <a:xfrm>
              <a:off x="1137368" y="7706090"/>
              <a:ext cx="8649970" cy="440690"/>
            </a:xfrm>
            <a:custGeom>
              <a:avLst/>
              <a:gdLst/>
              <a:ahLst/>
              <a:cxnLst/>
              <a:rect l="l" t="t" r="r" b="b"/>
              <a:pathLst>
                <a:path w="8649970" h="440690">
                  <a:moveTo>
                    <a:pt x="8649872" y="0"/>
                  </a:moveTo>
                  <a:lnTo>
                    <a:pt x="0" y="0"/>
                  </a:lnTo>
                  <a:lnTo>
                    <a:pt x="0" y="354219"/>
                  </a:lnTo>
                  <a:lnTo>
                    <a:pt x="6757" y="387700"/>
                  </a:lnTo>
                  <a:lnTo>
                    <a:pt x="25187" y="415038"/>
                  </a:lnTo>
                  <a:lnTo>
                    <a:pt x="52522" y="433469"/>
                  </a:lnTo>
                  <a:lnTo>
                    <a:pt x="85997" y="440227"/>
                  </a:lnTo>
                  <a:lnTo>
                    <a:pt x="8563875" y="440227"/>
                  </a:lnTo>
                  <a:lnTo>
                    <a:pt x="8597349" y="433469"/>
                  </a:lnTo>
                  <a:lnTo>
                    <a:pt x="8624685" y="415038"/>
                  </a:lnTo>
                  <a:lnTo>
                    <a:pt x="8643114" y="387700"/>
                  </a:lnTo>
                  <a:lnTo>
                    <a:pt x="8649872" y="354219"/>
                  </a:lnTo>
                  <a:lnTo>
                    <a:pt x="8649872" y="0"/>
                  </a:lnTo>
                  <a:close/>
                </a:path>
              </a:pathLst>
            </a:custGeom>
            <a:solidFill>
              <a:srgbClr val="523183"/>
            </a:solidFill>
          </p:spPr>
          <p:txBody>
            <a:bodyPr wrap="square" lIns="0" tIns="0" rIns="0" bIns="0" rtlCol="0"/>
            <a:lstStyle/>
            <a:p>
              <a:endParaRPr/>
            </a:p>
          </p:txBody>
        </p:sp>
        <p:sp>
          <p:nvSpPr>
            <p:cNvPr id="14" name="object 14"/>
            <p:cNvSpPr/>
            <p:nvPr/>
          </p:nvSpPr>
          <p:spPr>
            <a:xfrm>
              <a:off x="1137368" y="4452848"/>
              <a:ext cx="8649970" cy="3693795"/>
            </a:xfrm>
            <a:custGeom>
              <a:avLst/>
              <a:gdLst/>
              <a:ahLst/>
              <a:cxnLst/>
              <a:rect l="l" t="t" r="r" b="b"/>
              <a:pathLst>
                <a:path w="8649970" h="3693795">
                  <a:moveTo>
                    <a:pt x="8649872" y="85997"/>
                  </a:moveTo>
                  <a:lnTo>
                    <a:pt x="8649872" y="3607471"/>
                  </a:lnTo>
                  <a:lnTo>
                    <a:pt x="8643114" y="3640945"/>
                  </a:lnTo>
                  <a:lnTo>
                    <a:pt x="8624685" y="3668280"/>
                  </a:lnTo>
                  <a:lnTo>
                    <a:pt x="8597349" y="3686710"/>
                  </a:lnTo>
                  <a:lnTo>
                    <a:pt x="8563875" y="3693468"/>
                  </a:lnTo>
                  <a:lnTo>
                    <a:pt x="85997" y="3693468"/>
                  </a:lnTo>
                  <a:lnTo>
                    <a:pt x="52522" y="3686710"/>
                  </a:lnTo>
                  <a:lnTo>
                    <a:pt x="25187" y="3668280"/>
                  </a:lnTo>
                  <a:lnTo>
                    <a:pt x="6757" y="3640945"/>
                  </a:lnTo>
                  <a:lnTo>
                    <a:pt x="0" y="3607471"/>
                  </a:lnTo>
                  <a:lnTo>
                    <a:pt x="0" y="137597"/>
                  </a:lnTo>
                  <a:lnTo>
                    <a:pt x="7014" y="94104"/>
                  </a:lnTo>
                  <a:lnTo>
                    <a:pt x="26547" y="56332"/>
                  </a:lnTo>
                  <a:lnTo>
                    <a:pt x="56332" y="26547"/>
                  </a:lnTo>
                  <a:lnTo>
                    <a:pt x="94104" y="7014"/>
                  </a:lnTo>
                  <a:lnTo>
                    <a:pt x="137597" y="0"/>
                  </a:lnTo>
                  <a:lnTo>
                    <a:pt x="8563875" y="0"/>
                  </a:lnTo>
                  <a:lnTo>
                    <a:pt x="8597349" y="6757"/>
                  </a:lnTo>
                  <a:lnTo>
                    <a:pt x="8624685" y="25187"/>
                  </a:lnTo>
                  <a:lnTo>
                    <a:pt x="8643114" y="52522"/>
                  </a:lnTo>
                  <a:lnTo>
                    <a:pt x="8649872" y="85997"/>
                  </a:lnTo>
                  <a:close/>
                </a:path>
              </a:pathLst>
            </a:custGeom>
            <a:ln w="17203">
              <a:solidFill>
                <a:srgbClr val="241B54"/>
              </a:solidFill>
            </a:ln>
          </p:spPr>
          <p:txBody>
            <a:bodyPr wrap="square" lIns="0" tIns="0" rIns="0" bIns="0" rtlCol="0"/>
            <a:lstStyle/>
            <a:p>
              <a:endParaRPr/>
            </a:p>
          </p:txBody>
        </p:sp>
      </p:grpSp>
      <p:graphicFrame>
        <p:nvGraphicFramePr>
          <p:cNvPr id="15" name="object 15"/>
          <p:cNvGraphicFramePr>
            <a:graphicFrameLocks noGrp="1"/>
          </p:cNvGraphicFramePr>
          <p:nvPr/>
        </p:nvGraphicFramePr>
        <p:xfrm>
          <a:off x="1154928" y="4452844"/>
          <a:ext cx="8634094" cy="3691253"/>
        </p:xfrm>
        <a:graphic>
          <a:graphicData uri="http://schemas.openxmlformats.org/drawingml/2006/table">
            <a:tbl>
              <a:tblPr firstRow="1" bandRow="1">
                <a:tableStyleId>{2D5ABB26-0587-4C30-8999-92F81FD0307C}</a:tableStyleId>
              </a:tblPr>
              <a:tblGrid>
                <a:gridCol w="1833245">
                  <a:extLst>
                    <a:ext uri="{9D8B030D-6E8A-4147-A177-3AD203B41FA5}">
                      <a16:colId xmlns:a16="http://schemas.microsoft.com/office/drawing/2014/main" val="20000"/>
                    </a:ext>
                  </a:extLst>
                </a:gridCol>
                <a:gridCol w="1360170">
                  <a:extLst>
                    <a:ext uri="{9D8B030D-6E8A-4147-A177-3AD203B41FA5}">
                      <a16:colId xmlns:a16="http://schemas.microsoft.com/office/drawing/2014/main" val="20001"/>
                    </a:ext>
                  </a:extLst>
                </a:gridCol>
                <a:gridCol w="1360169">
                  <a:extLst>
                    <a:ext uri="{9D8B030D-6E8A-4147-A177-3AD203B41FA5}">
                      <a16:colId xmlns:a16="http://schemas.microsoft.com/office/drawing/2014/main" val="20002"/>
                    </a:ext>
                  </a:extLst>
                </a:gridCol>
                <a:gridCol w="1360170">
                  <a:extLst>
                    <a:ext uri="{9D8B030D-6E8A-4147-A177-3AD203B41FA5}">
                      <a16:colId xmlns:a16="http://schemas.microsoft.com/office/drawing/2014/main" val="20003"/>
                    </a:ext>
                  </a:extLst>
                </a:gridCol>
                <a:gridCol w="1360170">
                  <a:extLst>
                    <a:ext uri="{9D8B030D-6E8A-4147-A177-3AD203B41FA5}">
                      <a16:colId xmlns:a16="http://schemas.microsoft.com/office/drawing/2014/main" val="20004"/>
                    </a:ext>
                  </a:extLst>
                </a:gridCol>
                <a:gridCol w="1360170">
                  <a:extLst>
                    <a:ext uri="{9D8B030D-6E8A-4147-A177-3AD203B41FA5}">
                      <a16:colId xmlns:a16="http://schemas.microsoft.com/office/drawing/2014/main" val="20005"/>
                    </a:ext>
                  </a:extLst>
                </a:gridCol>
              </a:tblGrid>
              <a:tr h="836294">
                <a:tc>
                  <a:txBody>
                    <a:bodyPr/>
                    <a:lstStyle/>
                    <a:p>
                      <a:pPr>
                        <a:lnSpc>
                          <a:spcPct val="100000"/>
                        </a:lnSpc>
                        <a:spcBef>
                          <a:spcPts val="245"/>
                        </a:spcBef>
                      </a:pPr>
                      <a:endParaRPr sz="1350">
                        <a:latin typeface="Times New Roman"/>
                        <a:cs typeface="Times New Roman"/>
                      </a:endParaRPr>
                    </a:p>
                    <a:p>
                      <a:pPr marL="168910" marR="233679">
                        <a:lnSpc>
                          <a:spcPct val="100000"/>
                        </a:lnSpc>
                      </a:pPr>
                      <a:r>
                        <a:rPr sz="1350" b="1" spc="10" dirty="0">
                          <a:solidFill>
                            <a:srgbClr val="523183"/>
                          </a:solidFill>
                          <a:latin typeface="Open Sans"/>
                          <a:cs typeface="Open Sans"/>
                        </a:rPr>
                        <a:t>Characteristic</a:t>
                      </a:r>
                      <a:r>
                        <a:rPr sz="1350" b="1" spc="245" dirty="0">
                          <a:solidFill>
                            <a:srgbClr val="523183"/>
                          </a:solidFill>
                          <a:latin typeface="Open Sans"/>
                          <a:cs typeface="Open Sans"/>
                        </a:rPr>
                        <a:t> </a:t>
                      </a:r>
                      <a:r>
                        <a:rPr sz="1350" b="1" spc="-25" dirty="0">
                          <a:solidFill>
                            <a:srgbClr val="523183"/>
                          </a:solidFill>
                          <a:latin typeface="Open Sans"/>
                          <a:cs typeface="Open Sans"/>
                        </a:rPr>
                        <a:t>of </a:t>
                      </a:r>
                      <a:r>
                        <a:rPr sz="1350" b="1" dirty="0">
                          <a:solidFill>
                            <a:srgbClr val="523183"/>
                          </a:solidFill>
                          <a:latin typeface="Open Sans"/>
                          <a:cs typeface="Open Sans"/>
                        </a:rPr>
                        <a:t>Good</a:t>
                      </a:r>
                      <a:r>
                        <a:rPr sz="1350" b="1" spc="30" dirty="0">
                          <a:solidFill>
                            <a:srgbClr val="523183"/>
                          </a:solidFill>
                          <a:latin typeface="Open Sans"/>
                          <a:cs typeface="Open Sans"/>
                        </a:rPr>
                        <a:t> </a:t>
                      </a:r>
                      <a:r>
                        <a:rPr sz="1350" b="1" spc="-10" dirty="0">
                          <a:solidFill>
                            <a:srgbClr val="523183"/>
                          </a:solidFill>
                          <a:latin typeface="Open Sans"/>
                          <a:cs typeface="Open Sans"/>
                        </a:rPr>
                        <a:t>Money</a:t>
                      </a:r>
                      <a:endParaRPr sz="1350">
                        <a:latin typeface="Open Sans"/>
                        <a:cs typeface="Open Sans"/>
                      </a:endParaRPr>
                    </a:p>
                  </a:txBody>
                  <a:tcPr marL="0" marR="0" marT="31115" marB="0">
                    <a:lnR w="19050">
                      <a:solidFill>
                        <a:srgbClr val="271346"/>
                      </a:solidFill>
                      <a:prstDash val="solid"/>
                    </a:lnR>
                    <a:lnB w="19050">
                      <a:solidFill>
                        <a:srgbClr val="523183"/>
                      </a:solidFill>
                      <a:prstDash val="solid"/>
                    </a:lnB>
                  </a:tcPr>
                </a:tc>
                <a:tc>
                  <a:txBody>
                    <a:bodyPr/>
                    <a:lstStyle/>
                    <a:p>
                      <a:pPr>
                        <a:lnSpc>
                          <a:spcPct val="100000"/>
                        </a:lnSpc>
                      </a:pPr>
                      <a:endParaRPr sz="1350">
                        <a:latin typeface="Times New Roman"/>
                        <a:cs typeface="Times New Roman"/>
                      </a:endParaRPr>
                    </a:p>
                    <a:p>
                      <a:pPr>
                        <a:lnSpc>
                          <a:spcPct val="100000"/>
                        </a:lnSpc>
                        <a:spcBef>
                          <a:spcPts val="915"/>
                        </a:spcBef>
                      </a:pPr>
                      <a:endParaRPr sz="1350">
                        <a:latin typeface="Times New Roman"/>
                        <a:cs typeface="Times New Roman"/>
                      </a:endParaRPr>
                    </a:p>
                    <a:p>
                      <a:pPr algn="ctr">
                        <a:lnSpc>
                          <a:spcPct val="100000"/>
                        </a:lnSpc>
                      </a:pPr>
                      <a:r>
                        <a:rPr sz="1350" b="1" spc="-20" dirty="0">
                          <a:solidFill>
                            <a:srgbClr val="523183"/>
                          </a:solidFill>
                          <a:latin typeface="Open Sans"/>
                          <a:cs typeface="Open Sans"/>
                        </a:rPr>
                        <a:t>Cows</a:t>
                      </a:r>
                      <a:endParaRPr sz="1350">
                        <a:latin typeface="Open Sans"/>
                        <a:cs typeface="Open Sans"/>
                      </a:endParaRPr>
                    </a:p>
                  </a:txBody>
                  <a:tcPr marL="0" marR="0" marT="0" marB="0">
                    <a:lnL w="19050">
                      <a:solidFill>
                        <a:srgbClr val="271346"/>
                      </a:solidFill>
                      <a:prstDash val="solid"/>
                    </a:lnL>
                    <a:lnR w="19050">
                      <a:solidFill>
                        <a:srgbClr val="271346"/>
                      </a:solidFill>
                      <a:prstDash val="solid"/>
                    </a:lnR>
                    <a:lnB w="19050">
                      <a:solidFill>
                        <a:srgbClr val="523183"/>
                      </a:solidFill>
                      <a:prstDash val="solid"/>
                    </a:lnB>
                  </a:tcPr>
                </a:tc>
                <a:tc>
                  <a:txBody>
                    <a:bodyPr/>
                    <a:lstStyle/>
                    <a:p>
                      <a:pPr>
                        <a:lnSpc>
                          <a:spcPct val="100000"/>
                        </a:lnSpc>
                      </a:pPr>
                      <a:endParaRPr sz="1350">
                        <a:latin typeface="Times New Roman"/>
                        <a:cs typeface="Times New Roman"/>
                      </a:endParaRPr>
                    </a:p>
                    <a:p>
                      <a:pPr>
                        <a:lnSpc>
                          <a:spcPct val="100000"/>
                        </a:lnSpc>
                        <a:spcBef>
                          <a:spcPts val="915"/>
                        </a:spcBef>
                      </a:pPr>
                      <a:endParaRPr sz="1350">
                        <a:latin typeface="Times New Roman"/>
                        <a:cs typeface="Times New Roman"/>
                      </a:endParaRPr>
                    </a:p>
                    <a:p>
                      <a:pPr marL="240029">
                        <a:lnSpc>
                          <a:spcPct val="100000"/>
                        </a:lnSpc>
                      </a:pPr>
                      <a:r>
                        <a:rPr sz="1350" b="1" spc="-10" dirty="0">
                          <a:solidFill>
                            <a:srgbClr val="523183"/>
                          </a:solidFill>
                          <a:latin typeface="Open Sans"/>
                          <a:cs typeface="Open Sans"/>
                        </a:rPr>
                        <a:t>Cigarettes</a:t>
                      </a:r>
                      <a:endParaRPr sz="1350">
                        <a:latin typeface="Open Sans"/>
                        <a:cs typeface="Open Sans"/>
                      </a:endParaRPr>
                    </a:p>
                  </a:txBody>
                  <a:tcPr marL="0" marR="0" marT="0" marB="0">
                    <a:lnL w="19050">
                      <a:solidFill>
                        <a:srgbClr val="271346"/>
                      </a:solidFill>
                      <a:prstDash val="solid"/>
                    </a:lnL>
                    <a:lnR w="19050">
                      <a:solidFill>
                        <a:srgbClr val="271346"/>
                      </a:solidFill>
                      <a:prstDash val="solid"/>
                    </a:lnR>
                    <a:lnB w="19050">
                      <a:solidFill>
                        <a:srgbClr val="523183"/>
                      </a:solidFill>
                      <a:prstDash val="solid"/>
                    </a:lnB>
                  </a:tcPr>
                </a:tc>
                <a:tc>
                  <a:txBody>
                    <a:bodyPr/>
                    <a:lstStyle/>
                    <a:p>
                      <a:pPr>
                        <a:lnSpc>
                          <a:spcPct val="100000"/>
                        </a:lnSpc>
                      </a:pPr>
                      <a:endParaRPr sz="1350">
                        <a:latin typeface="Times New Roman"/>
                        <a:cs typeface="Times New Roman"/>
                      </a:endParaRPr>
                    </a:p>
                    <a:p>
                      <a:pPr>
                        <a:lnSpc>
                          <a:spcPct val="100000"/>
                        </a:lnSpc>
                        <a:spcBef>
                          <a:spcPts val="915"/>
                        </a:spcBef>
                      </a:pPr>
                      <a:endParaRPr sz="1350">
                        <a:latin typeface="Times New Roman"/>
                        <a:cs typeface="Times New Roman"/>
                      </a:endParaRPr>
                    </a:p>
                    <a:p>
                      <a:pPr marL="246379">
                        <a:lnSpc>
                          <a:spcPct val="100000"/>
                        </a:lnSpc>
                      </a:pPr>
                      <a:r>
                        <a:rPr sz="1350" b="1" spc="-10" dirty="0">
                          <a:solidFill>
                            <a:srgbClr val="523183"/>
                          </a:solidFill>
                          <a:latin typeface="Open Sans"/>
                          <a:cs typeface="Open Sans"/>
                        </a:rPr>
                        <a:t>Diamonds</a:t>
                      </a:r>
                      <a:endParaRPr sz="1350">
                        <a:latin typeface="Open Sans"/>
                        <a:cs typeface="Open Sans"/>
                      </a:endParaRPr>
                    </a:p>
                  </a:txBody>
                  <a:tcPr marL="0" marR="0" marT="0" marB="0">
                    <a:lnL w="19050">
                      <a:solidFill>
                        <a:srgbClr val="271346"/>
                      </a:solidFill>
                      <a:prstDash val="solid"/>
                    </a:lnL>
                    <a:lnR w="19050">
                      <a:solidFill>
                        <a:srgbClr val="271346"/>
                      </a:solidFill>
                      <a:prstDash val="solid"/>
                    </a:lnR>
                    <a:lnB w="19050">
                      <a:solidFill>
                        <a:srgbClr val="523183"/>
                      </a:solidFill>
                      <a:prstDash val="solid"/>
                    </a:lnB>
                  </a:tcPr>
                </a:tc>
                <a:tc>
                  <a:txBody>
                    <a:bodyPr/>
                    <a:lstStyle/>
                    <a:p>
                      <a:pPr>
                        <a:lnSpc>
                          <a:spcPct val="100000"/>
                        </a:lnSpc>
                      </a:pPr>
                      <a:endParaRPr sz="1350">
                        <a:latin typeface="Times New Roman"/>
                        <a:cs typeface="Times New Roman"/>
                      </a:endParaRPr>
                    </a:p>
                    <a:p>
                      <a:pPr>
                        <a:lnSpc>
                          <a:spcPct val="100000"/>
                        </a:lnSpc>
                        <a:spcBef>
                          <a:spcPts val="915"/>
                        </a:spcBef>
                      </a:pPr>
                      <a:endParaRPr sz="1350">
                        <a:latin typeface="Times New Roman"/>
                        <a:cs typeface="Times New Roman"/>
                      </a:endParaRPr>
                    </a:p>
                    <a:p>
                      <a:pPr marL="440055">
                        <a:lnSpc>
                          <a:spcPct val="100000"/>
                        </a:lnSpc>
                      </a:pPr>
                      <a:r>
                        <a:rPr sz="1350" b="1" spc="-10" dirty="0">
                          <a:solidFill>
                            <a:srgbClr val="523183"/>
                          </a:solidFill>
                          <a:latin typeface="Open Sans"/>
                          <a:cs typeface="Open Sans"/>
                        </a:rPr>
                        <a:t>Euros</a:t>
                      </a:r>
                      <a:endParaRPr sz="1350">
                        <a:latin typeface="Open Sans"/>
                        <a:cs typeface="Open Sans"/>
                      </a:endParaRPr>
                    </a:p>
                  </a:txBody>
                  <a:tcPr marL="0" marR="0" marT="0" marB="0">
                    <a:lnL w="19050">
                      <a:solidFill>
                        <a:srgbClr val="271346"/>
                      </a:solidFill>
                      <a:prstDash val="solid"/>
                    </a:lnL>
                    <a:lnR w="19050">
                      <a:solidFill>
                        <a:srgbClr val="271346"/>
                      </a:solidFill>
                      <a:prstDash val="solid"/>
                    </a:lnR>
                    <a:lnB w="19050">
                      <a:solidFill>
                        <a:srgbClr val="523183"/>
                      </a:solidFill>
                      <a:prstDash val="solid"/>
                    </a:lnB>
                  </a:tcPr>
                </a:tc>
                <a:tc>
                  <a:txBody>
                    <a:bodyPr/>
                    <a:lstStyle/>
                    <a:p>
                      <a:pPr>
                        <a:lnSpc>
                          <a:spcPct val="100000"/>
                        </a:lnSpc>
                      </a:pPr>
                      <a:endParaRPr sz="1350">
                        <a:latin typeface="Times New Roman"/>
                        <a:cs typeface="Times New Roman"/>
                      </a:endParaRPr>
                    </a:p>
                    <a:p>
                      <a:pPr>
                        <a:lnSpc>
                          <a:spcPct val="100000"/>
                        </a:lnSpc>
                        <a:spcBef>
                          <a:spcPts val="915"/>
                        </a:spcBef>
                      </a:pPr>
                      <a:endParaRPr sz="1350">
                        <a:latin typeface="Times New Roman"/>
                        <a:cs typeface="Times New Roman"/>
                      </a:endParaRPr>
                    </a:p>
                    <a:p>
                      <a:pPr marL="377825">
                        <a:lnSpc>
                          <a:spcPct val="100000"/>
                        </a:lnSpc>
                      </a:pPr>
                      <a:r>
                        <a:rPr sz="1350" b="1" spc="-10" dirty="0">
                          <a:solidFill>
                            <a:srgbClr val="523183"/>
                          </a:solidFill>
                          <a:latin typeface="Open Sans"/>
                          <a:cs typeface="Open Sans"/>
                        </a:rPr>
                        <a:t>Bitcoin</a:t>
                      </a:r>
                      <a:endParaRPr sz="1350">
                        <a:latin typeface="Open Sans"/>
                        <a:cs typeface="Open Sans"/>
                      </a:endParaRPr>
                    </a:p>
                  </a:txBody>
                  <a:tcPr marL="0" marR="0" marT="0" marB="0">
                    <a:lnL w="19050">
                      <a:solidFill>
                        <a:srgbClr val="271346"/>
                      </a:solidFill>
                      <a:prstDash val="solid"/>
                    </a:lnL>
                    <a:lnB w="19050">
                      <a:solidFill>
                        <a:srgbClr val="523183"/>
                      </a:solidFill>
                      <a:prstDash val="solid"/>
                    </a:lnB>
                  </a:tcPr>
                </a:tc>
                <a:extLst>
                  <a:ext uri="{0D108BD9-81ED-4DB2-BD59-A6C34878D82A}">
                    <a16:rowId xmlns:a16="http://schemas.microsoft.com/office/drawing/2014/main" val="10000"/>
                  </a:ext>
                </a:extLst>
              </a:tr>
              <a:tr h="435609">
                <a:tc>
                  <a:txBody>
                    <a:bodyPr/>
                    <a:lstStyle/>
                    <a:p>
                      <a:pPr marL="168910">
                        <a:lnSpc>
                          <a:spcPct val="100000"/>
                        </a:lnSpc>
                        <a:spcBef>
                          <a:spcPts val="975"/>
                        </a:spcBef>
                      </a:pPr>
                      <a:r>
                        <a:rPr sz="1350" b="1" spc="-10" dirty="0">
                          <a:solidFill>
                            <a:srgbClr val="57585B"/>
                          </a:solidFill>
                          <a:latin typeface="Open Sans"/>
                          <a:cs typeface="Open Sans"/>
                        </a:rPr>
                        <a:t>Durable</a:t>
                      </a:r>
                      <a:endParaRPr sz="1350">
                        <a:latin typeface="Open Sans"/>
                        <a:cs typeface="Open Sans"/>
                      </a:endParaRPr>
                    </a:p>
                  </a:txBody>
                  <a:tcPr marL="0" marR="0" marT="123825" marB="0">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T w="19050">
                      <a:solidFill>
                        <a:srgbClr val="523183"/>
                      </a:solidFill>
                      <a:prstDash val="solid"/>
                    </a:lnT>
                    <a:lnB w="19050">
                      <a:solidFill>
                        <a:srgbClr val="523183"/>
                      </a:solidFill>
                      <a:prstDash val="solid"/>
                    </a:lnB>
                  </a:tcPr>
                </a:tc>
                <a:extLst>
                  <a:ext uri="{0D108BD9-81ED-4DB2-BD59-A6C34878D82A}">
                    <a16:rowId xmlns:a16="http://schemas.microsoft.com/office/drawing/2014/main" val="10001"/>
                  </a:ext>
                </a:extLst>
              </a:tr>
              <a:tr h="384175">
                <a:tc>
                  <a:txBody>
                    <a:bodyPr/>
                    <a:lstStyle/>
                    <a:p>
                      <a:pPr marL="168910">
                        <a:lnSpc>
                          <a:spcPct val="100000"/>
                        </a:lnSpc>
                        <a:spcBef>
                          <a:spcPts val="710"/>
                        </a:spcBef>
                      </a:pPr>
                      <a:r>
                        <a:rPr sz="1350" b="1" spc="-10" dirty="0">
                          <a:solidFill>
                            <a:srgbClr val="57585B"/>
                          </a:solidFill>
                          <a:latin typeface="Open Sans"/>
                          <a:cs typeface="Open Sans"/>
                        </a:rPr>
                        <a:t>Portable</a:t>
                      </a:r>
                      <a:endParaRPr sz="1350">
                        <a:latin typeface="Open Sans"/>
                        <a:cs typeface="Open Sans"/>
                      </a:endParaRPr>
                    </a:p>
                  </a:txBody>
                  <a:tcPr marL="0" marR="0" marT="90170" marB="0">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T w="19050">
                      <a:solidFill>
                        <a:srgbClr val="523183"/>
                      </a:solidFill>
                      <a:prstDash val="solid"/>
                    </a:lnT>
                    <a:lnB w="19050">
                      <a:solidFill>
                        <a:srgbClr val="523183"/>
                      </a:solidFill>
                      <a:prstDash val="solid"/>
                    </a:lnB>
                  </a:tcPr>
                </a:tc>
                <a:extLst>
                  <a:ext uri="{0D108BD9-81ED-4DB2-BD59-A6C34878D82A}">
                    <a16:rowId xmlns:a16="http://schemas.microsoft.com/office/drawing/2014/main" val="10002"/>
                  </a:ext>
                </a:extLst>
              </a:tr>
              <a:tr h="401320">
                <a:tc>
                  <a:txBody>
                    <a:bodyPr/>
                    <a:lstStyle/>
                    <a:p>
                      <a:pPr marL="168910">
                        <a:lnSpc>
                          <a:spcPct val="100000"/>
                        </a:lnSpc>
                        <a:spcBef>
                          <a:spcPts val="855"/>
                        </a:spcBef>
                      </a:pPr>
                      <a:r>
                        <a:rPr sz="1350" b="1" spc="-10" dirty="0">
                          <a:solidFill>
                            <a:srgbClr val="57585B"/>
                          </a:solidFill>
                          <a:latin typeface="Open Sans"/>
                          <a:cs typeface="Open Sans"/>
                        </a:rPr>
                        <a:t>Uniform</a:t>
                      </a:r>
                      <a:endParaRPr sz="1350">
                        <a:latin typeface="Open Sans"/>
                        <a:cs typeface="Open Sans"/>
                      </a:endParaRPr>
                    </a:p>
                  </a:txBody>
                  <a:tcPr marL="0" marR="0" marT="108585" marB="0">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T w="19050">
                      <a:solidFill>
                        <a:srgbClr val="523183"/>
                      </a:solidFill>
                      <a:prstDash val="solid"/>
                    </a:lnT>
                    <a:lnB w="19050">
                      <a:solidFill>
                        <a:srgbClr val="523183"/>
                      </a:solidFill>
                      <a:prstDash val="solid"/>
                    </a:lnB>
                  </a:tcPr>
                </a:tc>
                <a:extLst>
                  <a:ext uri="{0D108BD9-81ED-4DB2-BD59-A6C34878D82A}">
                    <a16:rowId xmlns:a16="http://schemas.microsoft.com/office/drawing/2014/main" val="10003"/>
                  </a:ext>
                </a:extLst>
              </a:tr>
              <a:tr h="418465">
                <a:tc>
                  <a:txBody>
                    <a:bodyPr/>
                    <a:lstStyle/>
                    <a:p>
                      <a:pPr marL="168910">
                        <a:lnSpc>
                          <a:spcPct val="100000"/>
                        </a:lnSpc>
                        <a:spcBef>
                          <a:spcPts val="860"/>
                        </a:spcBef>
                      </a:pPr>
                      <a:r>
                        <a:rPr sz="1350" b="1" spc="-10" dirty="0">
                          <a:solidFill>
                            <a:srgbClr val="57585B"/>
                          </a:solidFill>
                          <a:latin typeface="Open Sans"/>
                          <a:cs typeface="Open Sans"/>
                        </a:rPr>
                        <a:t>Acceptable</a:t>
                      </a:r>
                      <a:endParaRPr sz="1350">
                        <a:latin typeface="Open Sans"/>
                        <a:cs typeface="Open Sans"/>
                      </a:endParaRPr>
                    </a:p>
                  </a:txBody>
                  <a:tcPr marL="0" marR="0" marT="109220" marB="0">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T w="19050">
                      <a:solidFill>
                        <a:srgbClr val="523183"/>
                      </a:solidFill>
                      <a:prstDash val="solid"/>
                    </a:lnT>
                    <a:lnB w="19050">
                      <a:solidFill>
                        <a:srgbClr val="523183"/>
                      </a:solidFill>
                      <a:prstDash val="solid"/>
                    </a:lnB>
                  </a:tcPr>
                </a:tc>
                <a:extLst>
                  <a:ext uri="{0D108BD9-81ED-4DB2-BD59-A6C34878D82A}">
                    <a16:rowId xmlns:a16="http://schemas.microsoft.com/office/drawing/2014/main" val="10004"/>
                  </a:ext>
                </a:extLst>
              </a:tr>
              <a:tr h="384175">
                <a:tc>
                  <a:txBody>
                    <a:bodyPr/>
                    <a:lstStyle/>
                    <a:p>
                      <a:pPr marL="168910">
                        <a:lnSpc>
                          <a:spcPct val="100000"/>
                        </a:lnSpc>
                        <a:spcBef>
                          <a:spcPts val="735"/>
                        </a:spcBef>
                      </a:pPr>
                      <a:r>
                        <a:rPr sz="1350" b="1" spc="-10" dirty="0">
                          <a:solidFill>
                            <a:srgbClr val="57585B"/>
                          </a:solidFill>
                          <a:latin typeface="Open Sans"/>
                          <a:cs typeface="Open Sans"/>
                        </a:rPr>
                        <a:t>Scarce</a:t>
                      </a:r>
                      <a:endParaRPr sz="1350">
                        <a:latin typeface="Open Sans"/>
                        <a:cs typeface="Open Sans"/>
                      </a:endParaRPr>
                    </a:p>
                  </a:txBody>
                  <a:tcPr marL="0" marR="0" marT="93345" marB="0">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lnB w="19050">
                      <a:solidFill>
                        <a:srgbClr val="523183"/>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T w="19050">
                      <a:solidFill>
                        <a:srgbClr val="523183"/>
                      </a:solidFill>
                      <a:prstDash val="solid"/>
                    </a:lnT>
                    <a:lnB w="19050">
                      <a:solidFill>
                        <a:srgbClr val="523183"/>
                      </a:solidFill>
                      <a:prstDash val="solid"/>
                    </a:lnB>
                  </a:tcPr>
                </a:tc>
                <a:extLst>
                  <a:ext uri="{0D108BD9-81ED-4DB2-BD59-A6C34878D82A}">
                    <a16:rowId xmlns:a16="http://schemas.microsoft.com/office/drawing/2014/main" val="10005"/>
                  </a:ext>
                </a:extLst>
              </a:tr>
              <a:tr h="831215">
                <a:tc>
                  <a:txBody>
                    <a:bodyPr/>
                    <a:lstStyle/>
                    <a:p>
                      <a:pPr marL="168910">
                        <a:lnSpc>
                          <a:spcPct val="100000"/>
                        </a:lnSpc>
                        <a:spcBef>
                          <a:spcPts val="875"/>
                        </a:spcBef>
                      </a:pPr>
                      <a:r>
                        <a:rPr sz="1350" b="1" spc="-10" dirty="0">
                          <a:solidFill>
                            <a:srgbClr val="57585B"/>
                          </a:solidFill>
                          <a:latin typeface="Open Sans"/>
                          <a:cs typeface="Open Sans"/>
                        </a:rPr>
                        <a:t>Divisible</a:t>
                      </a:r>
                      <a:endParaRPr sz="1350">
                        <a:latin typeface="Open Sans"/>
                        <a:cs typeface="Open Sans"/>
                      </a:endParaRPr>
                    </a:p>
                    <a:p>
                      <a:pPr marL="134620">
                        <a:lnSpc>
                          <a:spcPct val="100000"/>
                        </a:lnSpc>
                        <a:spcBef>
                          <a:spcPts val="1440"/>
                        </a:spcBef>
                      </a:pPr>
                      <a:r>
                        <a:rPr sz="1350" b="1" spc="-10" dirty="0">
                          <a:solidFill>
                            <a:srgbClr val="FFFFFF"/>
                          </a:solidFill>
                          <a:latin typeface="Open Sans"/>
                          <a:cs typeface="Open Sans"/>
                        </a:rPr>
                        <a:t>Total</a:t>
                      </a:r>
                      <a:endParaRPr sz="1350">
                        <a:latin typeface="Open Sans"/>
                        <a:cs typeface="Open Sans"/>
                      </a:endParaRPr>
                    </a:p>
                  </a:txBody>
                  <a:tcPr marL="0" marR="0" marT="111125" marB="0">
                    <a:lnR w="19050">
                      <a:solidFill>
                        <a:srgbClr val="271346"/>
                      </a:solidFill>
                      <a:prstDash val="solid"/>
                    </a:lnR>
                    <a:lnT w="19050">
                      <a:solidFill>
                        <a:srgbClr val="523183"/>
                      </a:solidFill>
                      <a:prstDash val="solid"/>
                    </a:lnT>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R w="19050">
                      <a:solidFill>
                        <a:srgbClr val="271346"/>
                      </a:solidFill>
                      <a:prstDash val="solid"/>
                    </a:lnR>
                    <a:lnT w="19050">
                      <a:solidFill>
                        <a:srgbClr val="523183"/>
                      </a:solidFill>
                      <a:prstDash val="solid"/>
                    </a:lnT>
                  </a:tcPr>
                </a:tc>
                <a:tc>
                  <a:txBody>
                    <a:bodyPr/>
                    <a:lstStyle/>
                    <a:p>
                      <a:pPr>
                        <a:lnSpc>
                          <a:spcPct val="100000"/>
                        </a:lnSpc>
                      </a:pPr>
                      <a:endParaRPr sz="1700">
                        <a:latin typeface="Times New Roman"/>
                        <a:cs typeface="Times New Roman"/>
                      </a:endParaRPr>
                    </a:p>
                  </a:txBody>
                  <a:tcPr marL="0" marR="0" marT="0" marB="0">
                    <a:lnL w="19050">
                      <a:solidFill>
                        <a:srgbClr val="271346"/>
                      </a:solidFill>
                      <a:prstDash val="solid"/>
                    </a:lnL>
                    <a:lnT w="19050">
                      <a:solidFill>
                        <a:srgbClr val="523183"/>
                      </a:solidFill>
                      <a:prstDash val="solid"/>
                    </a:lnT>
                  </a:tcPr>
                </a:tc>
                <a:extLst>
                  <a:ext uri="{0D108BD9-81ED-4DB2-BD59-A6C34878D82A}">
                    <a16:rowId xmlns:a16="http://schemas.microsoft.com/office/drawing/2014/main" val="10006"/>
                  </a:ext>
                </a:extLst>
              </a:tr>
            </a:tbl>
          </a:graphicData>
        </a:graphic>
      </p:graphicFrame>
      <p:pic>
        <p:nvPicPr>
          <p:cNvPr id="16" name="object 16"/>
          <p:cNvPicPr/>
          <p:nvPr/>
        </p:nvPicPr>
        <p:blipFill>
          <a:blip r:embed="rId7" cstate="print"/>
          <a:stretch>
            <a:fillRect/>
          </a:stretch>
        </p:blipFill>
        <p:spPr>
          <a:xfrm>
            <a:off x="3471152" y="4549807"/>
            <a:ext cx="393795" cy="395520"/>
          </a:xfrm>
          <a:prstGeom prst="rect">
            <a:avLst/>
          </a:prstGeom>
        </p:spPr>
      </p:pic>
      <p:pic>
        <p:nvPicPr>
          <p:cNvPr id="17" name="object 17"/>
          <p:cNvPicPr/>
          <p:nvPr/>
        </p:nvPicPr>
        <p:blipFill>
          <a:blip r:embed="rId8" cstate="print"/>
          <a:stretch>
            <a:fillRect/>
          </a:stretch>
        </p:blipFill>
        <p:spPr>
          <a:xfrm>
            <a:off x="6271099" y="4680759"/>
            <a:ext cx="233140" cy="254306"/>
          </a:xfrm>
          <a:prstGeom prst="rect">
            <a:avLst/>
          </a:prstGeom>
        </p:spPr>
      </p:pic>
      <p:pic>
        <p:nvPicPr>
          <p:cNvPr id="18" name="object 18"/>
          <p:cNvPicPr/>
          <p:nvPr/>
        </p:nvPicPr>
        <p:blipFill>
          <a:blip r:embed="rId9" cstate="print"/>
          <a:stretch>
            <a:fillRect/>
          </a:stretch>
        </p:blipFill>
        <p:spPr>
          <a:xfrm>
            <a:off x="7568131" y="4557851"/>
            <a:ext cx="237138" cy="129693"/>
          </a:xfrm>
          <a:prstGeom prst="rect">
            <a:avLst/>
          </a:prstGeom>
        </p:spPr>
      </p:pic>
      <p:pic>
        <p:nvPicPr>
          <p:cNvPr id="19" name="object 19"/>
          <p:cNvPicPr/>
          <p:nvPr/>
        </p:nvPicPr>
        <p:blipFill>
          <a:blip r:embed="rId10" cstate="print"/>
          <a:stretch>
            <a:fillRect/>
          </a:stretch>
        </p:blipFill>
        <p:spPr>
          <a:xfrm>
            <a:off x="7655797" y="4755375"/>
            <a:ext cx="97857" cy="124760"/>
          </a:xfrm>
          <a:prstGeom prst="rect">
            <a:avLst/>
          </a:prstGeom>
        </p:spPr>
      </p:pic>
      <p:grpSp>
        <p:nvGrpSpPr>
          <p:cNvPr id="20" name="object 20"/>
          <p:cNvGrpSpPr/>
          <p:nvPr/>
        </p:nvGrpSpPr>
        <p:grpSpPr>
          <a:xfrm>
            <a:off x="4859800" y="4562754"/>
            <a:ext cx="4426585" cy="384810"/>
            <a:chOff x="4859800" y="4562754"/>
            <a:chExt cx="4426585" cy="384810"/>
          </a:xfrm>
        </p:grpSpPr>
        <p:sp>
          <p:nvSpPr>
            <p:cNvPr id="21" name="object 21"/>
            <p:cNvSpPr/>
            <p:nvPr/>
          </p:nvSpPr>
          <p:spPr>
            <a:xfrm>
              <a:off x="4870549" y="4658199"/>
              <a:ext cx="217804" cy="97155"/>
            </a:xfrm>
            <a:custGeom>
              <a:avLst/>
              <a:gdLst/>
              <a:ahLst/>
              <a:cxnLst/>
              <a:rect l="l" t="t" r="r" b="b"/>
              <a:pathLst>
                <a:path w="217804" h="97154">
                  <a:moveTo>
                    <a:pt x="0" y="96803"/>
                  </a:moveTo>
                  <a:lnTo>
                    <a:pt x="0" y="0"/>
                  </a:lnTo>
                  <a:lnTo>
                    <a:pt x="36302" y="0"/>
                  </a:lnTo>
                  <a:lnTo>
                    <a:pt x="60500" y="48406"/>
                  </a:lnTo>
                  <a:lnTo>
                    <a:pt x="157304" y="48406"/>
                  </a:lnTo>
                  <a:lnTo>
                    <a:pt x="181502" y="0"/>
                  </a:lnTo>
                  <a:lnTo>
                    <a:pt x="217804" y="0"/>
                  </a:lnTo>
                  <a:lnTo>
                    <a:pt x="217804" y="96803"/>
                  </a:lnTo>
                  <a:lnTo>
                    <a:pt x="0" y="96803"/>
                  </a:lnTo>
                  <a:close/>
                </a:path>
              </a:pathLst>
            </a:custGeom>
            <a:ln w="21496">
              <a:solidFill>
                <a:srgbClr val="523183"/>
              </a:solidFill>
            </a:ln>
          </p:spPr>
          <p:txBody>
            <a:bodyPr wrap="square" lIns="0" tIns="0" rIns="0" bIns="0" rtlCol="0"/>
            <a:lstStyle/>
            <a:p>
              <a:endParaRPr/>
            </a:p>
          </p:txBody>
        </p:sp>
        <p:sp>
          <p:nvSpPr>
            <p:cNvPr id="22" name="object 22"/>
            <p:cNvSpPr/>
            <p:nvPr/>
          </p:nvSpPr>
          <p:spPr>
            <a:xfrm>
              <a:off x="4870553" y="4755007"/>
              <a:ext cx="217804" cy="181610"/>
            </a:xfrm>
            <a:custGeom>
              <a:avLst/>
              <a:gdLst/>
              <a:ahLst/>
              <a:cxnLst/>
              <a:rect l="l" t="t" r="r" b="b"/>
              <a:pathLst>
                <a:path w="217804" h="181610">
                  <a:moveTo>
                    <a:pt x="0" y="181502"/>
                  </a:moveTo>
                  <a:lnTo>
                    <a:pt x="217804" y="181502"/>
                  </a:lnTo>
                  <a:lnTo>
                    <a:pt x="217804" y="0"/>
                  </a:lnTo>
                  <a:lnTo>
                    <a:pt x="0" y="0"/>
                  </a:lnTo>
                  <a:lnTo>
                    <a:pt x="0" y="181502"/>
                  </a:lnTo>
                  <a:close/>
                </a:path>
              </a:pathLst>
            </a:custGeom>
            <a:ln w="21496">
              <a:solidFill>
                <a:srgbClr val="523183"/>
              </a:solidFill>
            </a:ln>
          </p:spPr>
          <p:txBody>
            <a:bodyPr wrap="square" lIns="0" tIns="0" rIns="0" bIns="0" rtlCol="0"/>
            <a:lstStyle/>
            <a:p>
              <a:endParaRPr/>
            </a:p>
          </p:txBody>
        </p:sp>
        <p:sp>
          <p:nvSpPr>
            <p:cNvPr id="23" name="object 23"/>
            <p:cNvSpPr/>
            <p:nvPr/>
          </p:nvSpPr>
          <p:spPr>
            <a:xfrm>
              <a:off x="4882649" y="4573502"/>
              <a:ext cx="48895" cy="133350"/>
            </a:xfrm>
            <a:custGeom>
              <a:avLst/>
              <a:gdLst/>
              <a:ahLst/>
              <a:cxnLst/>
              <a:rect l="l" t="t" r="r" b="b"/>
              <a:pathLst>
                <a:path w="48895" h="133350">
                  <a:moveTo>
                    <a:pt x="0" y="84698"/>
                  </a:moveTo>
                  <a:lnTo>
                    <a:pt x="0" y="0"/>
                  </a:lnTo>
                  <a:lnTo>
                    <a:pt x="48396" y="0"/>
                  </a:lnTo>
                  <a:lnTo>
                    <a:pt x="48396" y="133095"/>
                  </a:lnTo>
                  <a:lnTo>
                    <a:pt x="24198" y="84698"/>
                  </a:lnTo>
                  <a:lnTo>
                    <a:pt x="0" y="84698"/>
                  </a:lnTo>
                  <a:close/>
                </a:path>
              </a:pathLst>
            </a:custGeom>
            <a:ln w="21496">
              <a:solidFill>
                <a:srgbClr val="523183"/>
              </a:solidFill>
            </a:ln>
          </p:spPr>
          <p:txBody>
            <a:bodyPr wrap="square" lIns="0" tIns="0" rIns="0" bIns="0" rtlCol="0"/>
            <a:lstStyle/>
            <a:p>
              <a:endParaRPr/>
            </a:p>
          </p:txBody>
        </p:sp>
        <p:sp>
          <p:nvSpPr>
            <p:cNvPr id="24" name="object 24"/>
            <p:cNvSpPr/>
            <p:nvPr/>
          </p:nvSpPr>
          <p:spPr>
            <a:xfrm>
              <a:off x="4918949" y="4609797"/>
              <a:ext cx="266700" cy="327025"/>
            </a:xfrm>
            <a:custGeom>
              <a:avLst/>
              <a:gdLst/>
              <a:ahLst/>
              <a:cxnLst/>
              <a:rect l="l" t="t" r="r" b="b"/>
              <a:pathLst>
                <a:path w="266700" h="327025">
                  <a:moveTo>
                    <a:pt x="12104" y="96803"/>
                  </a:moveTo>
                  <a:lnTo>
                    <a:pt x="60500" y="96803"/>
                  </a:lnTo>
                  <a:lnTo>
                    <a:pt x="60500" y="0"/>
                  </a:lnTo>
                  <a:lnTo>
                    <a:pt x="12104" y="0"/>
                  </a:lnTo>
                  <a:lnTo>
                    <a:pt x="12104" y="96803"/>
                  </a:lnTo>
                  <a:close/>
                </a:path>
                <a:path w="266700" h="327025">
                  <a:moveTo>
                    <a:pt x="60500" y="96803"/>
                  </a:moveTo>
                  <a:lnTo>
                    <a:pt x="108897" y="96803"/>
                  </a:lnTo>
                  <a:lnTo>
                    <a:pt x="108897" y="0"/>
                  </a:lnTo>
                  <a:lnTo>
                    <a:pt x="60500" y="0"/>
                  </a:lnTo>
                  <a:lnTo>
                    <a:pt x="60500" y="96803"/>
                  </a:lnTo>
                  <a:close/>
                </a:path>
                <a:path w="266700" h="327025">
                  <a:moveTo>
                    <a:pt x="217804" y="96803"/>
                  </a:moveTo>
                  <a:lnTo>
                    <a:pt x="266201" y="96803"/>
                  </a:lnTo>
                  <a:lnTo>
                    <a:pt x="266201" y="0"/>
                  </a:lnTo>
                  <a:lnTo>
                    <a:pt x="217804" y="0"/>
                  </a:lnTo>
                  <a:lnTo>
                    <a:pt x="217804" y="96803"/>
                  </a:lnTo>
                  <a:close/>
                </a:path>
                <a:path w="266700" h="327025">
                  <a:moveTo>
                    <a:pt x="0" y="242013"/>
                  </a:moveTo>
                  <a:lnTo>
                    <a:pt x="121001" y="242013"/>
                  </a:lnTo>
                  <a:lnTo>
                    <a:pt x="121001" y="193617"/>
                  </a:lnTo>
                  <a:lnTo>
                    <a:pt x="0" y="193617"/>
                  </a:lnTo>
                  <a:lnTo>
                    <a:pt x="0" y="242013"/>
                  </a:lnTo>
                  <a:close/>
                </a:path>
                <a:path w="266700" h="327025">
                  <a:moveTo>
                    <a:pt x="217804" y="326712"/>
                  </a:moveTo>
                  <a:lnTo>
                    <a:pt x="266201" y="326712"/>
                  </a:lnTo>
                  <a:lnTo>
                    <a:pt x="266201" y="96803"/>
                  </a:lnTo>
                  <a:lnTo>
                    <a:pt x="217804" y="96803"/>
                  </a:lnTo>
                  <a:lnTo>
                    <a:pt x="217804" y="326712"/>
                  </a:lnTo>
                  <a:close/>
                </a:path>
              </a:pathLst>
            </a:custGeom>
            <a:ln w="21496">
              <a:solidFill>
                <a:srgbClr val="523183"/>
              </a:solidFill>
            </a:ln>
          </p:spPr>
          <p:txBody>
            <a:bodyPr wrap="square" lIns="0" tIns="0" rIns="0" bIns="0" rtlCol="0"/>
            <a:lstStyle/>
            <a:p>
              <a:endParaRPr/>
            </a:p>
          </p:txBody>
        </p:sp>
        <p:sp>
          <p:nvSpPr>
            <p:cNvPr id="25" name="object 25"/>
            <p:cNvSpPr/>
            <p:nvPr/>
          </p:nvSpPr>
          <p:spPr>
            <a:xfrm>
              <a:off x="5027852" y="4609799"/>
              <a:ext cx="48895" cy="97155"/>
            </a:xfrm>
            <a:custGeom>
              <a:avLst/>
              <a:gdLst/>
              <a:ahLst/>
              <a:cxnLst/>
              <a:rect l="l" t="t" r="r" b="b"/>
              <a:pathLst>
                <a:path w="48895" h="97154">
                  <a:moveTo>
                    <a:pt x="0" y="96803"/>
                  </a:moveTo>
                  <a:lnTo>
                    <a:pt x="0" y="0"/>
                  </a:lnTo>
                  <a:lnTo>
                    <a:pt x="48396" y="0"/>
                  </a:lnTo>
                  <a:lnTo>
                    <a:pt x="48396" y="48406"/>
                  </a:lnTo>
                  <a:lnTo>
                    <a:pt x="24198" y="48406"/>
                  </a:lnTo>
                  <a:lnTo>
                    <a:pt x="0" y="96803"/>
                  </a:lnTo>
                  <a:close/>
                </a:path>
              </a:pathLst>
            </a:custGeom>
            <a:ln w="21496">
              <a:solidFill>
                <a:srgbClr val="523183"/>
              </a:solidFill>
            </a:ln>
          </p:spPr>
          <p:txBody>
            <a:bodyPr wrap="square" lIns="0" tIns="0" rIns="0" bIns="0" rtlCol="0"/>
            <a:lstStyle/>
            <a:p>
              <a:endParaRPr/>
            </a:p>
          </p:txBody>
        </p:sp>
        <p:sp>
          <p:nvSpPr>
            <p:cNvPr id="26" name="object 26"/>
            <p:cNvSpPr/>
            <p:nvPr/>
          </p:nvSpPr>
          <p:spPr>
            <a:xfrm>
              <a:off x="6387669" y="4584983"/>
              <a:ext cx="0" cy="21590"/>
            </a:xfrm>
            <a:custGeom>
              <a:avLst/>
              <a:gdLst/>
              <a:ahLst/>
              <a:cxnLst/>
              <a:rect l="l" t="t" r="r" b="b"/>
              <a:pathLst>
                <a:path h="21589">
                  <a:moveTo>
                    <a:pt x="0" y="0"/>
                  </a:moveTo>
                  <a:lnTo>
                    <a:pt x="0" y="21161"/>
                  </a:lnTo>
                </a:path>
              </a:pathLst>
            </a:custGeom>
            <a:ln w="21496">
              <a:solidFill>
                <a:srgbClr val="523183"/>
              </a:solidFill>
            </a:ln>
          </p:spPr>
          <p:txBody>
            <a:bodyPr wrap="square" lIns="0" tIns="0" rIns="0" bIns="0" rtlCol="0"/>
            <a:lstStyle/>
            <a:p>
              <a:endParaRPr/>
            </a:p>
          </p:txBody>
        </p:sp>
        <p:sp>
          <p:nvSpPr>
            <p:cNvPr id="27" name="object 27"/>
            <p:cNvSpPr/>
            <p:nvPr/>
          </p:nvSpPr>
          <p:spPr>
            <a:xfrm>
              <a:off x="6298224" y="4604811"/>
              <a:ext cx="9525" cy="19685"/>
            </a:xfrm>
            <a:custGeom>
              <a:avLst/>
              <a:gdLst/>
              <a:ahLst/>
              <a:cxnLst/>
              <a:rect l="l" t="t" r="r" b="b"/>
              <a:pathLst>
                <a:path w="9525" h="19685">
                  <a:moveTo>
                    <a:pt x="0" y="0"/>
                  </a:moveTo>
                  <a:lnTo>
                    <a:pt x="8942" y="19182"/>
                  </a:lnTo>
                </a:path>
              </a:pathLst>
            </a:custGeom>
            <a:ln w="21496">
              <a:solidFill>
                <a:srgbClr val="523183"/>
              </a:solidFill>
            </a:ln>
          </p:spPr>
          <p:txBody>
            <a:bodyPr wrap="square" lIns="0" tIns="0" rIns="0" bIns="0" rtlCol="0"/>
            <a:lstStyle/>
            <a:p>
              <a:endParaRPr/>
            </a:p>
          </p:txBody>
        </p:sp>
        <p:sp>
          <p:nvSpPr>
            <p:cNvPr id="28" name="object 28"/>
            <p:cNvSpPr/>
            <p:nvPr/>
          </p:nvSpPr>
          <p:spPr>
            <a:xfrm>
              <a:off x="6225540" y="4661289"/>
              <a:ext cx="16510" cy="13970"/>
            </a:xfrm>
            <a:custGeom>
              <a:avLst/>
              <a:gdLst/>
              <a:ahLst/>
              <a:cxnLst/>
              <a:rect l="l" t="t" r="r" b="b"/>
              <a:pathLst>
                <a:path w="16510" h="13970">
                  <a:moveTo>
                    <a:pt x="0" y="0"/>
                  </a:moveTo>
                  <a:lnTo>
                    <a:pt x="16208" y="13601"/>
                  </a:lnTo>
                </a:path>
              </a:pathLst>
            </a:custGeom>
            <a:ln w="21496">
              <a:solidFill>
                <a:srgbClr val="523183"/>
              </a:solidFill>
            </a:ln>
          </p:spPr>
          <p:txBody>
            <a:bodyPr wrap="square" lIns="0" tIns="0" rIns="0" bIns="0" rtlCol="0"/>
            <a:lstStyle/>
            <a:p>
              <a:endParaRPr/>
            </a:p>
          </p:txBody>
        </p:sp>
        <p:sp>
          <p:nvSpPr>
            <p:cNvPr id="29" name="object 29"/>
            <p:cNvSpPr/>
            <p:nvPr/>
          </p:nvSpPr>
          <p:spPr>
            <a:xfrm>
              <a:off x="6468172" y="4604811"/>
              <a:ext cx="9525" cy="19685"/>
            </a:xfrm>
            <a:custGeom>
              <a:avLst/>
              <a:gdLst/>
              <a:ahLst/>
              <a:cxnLst/>
              <a:rect l="l" t="t" r="r" b="b"/>
              <a:pathLst>
                <a:path w="9525" h="19685">
                  <a:moveTo>
                    <a:pt x="8942" y="0"/>
                  </a:moveTo>
                  <a:lnTo>
                    <a:pt x="0" y="19182"/>
                  </a:lnTo>
                </a:path>
              </a:pathLst>
            </a:custGeom>
            <a:ln w="21496">
              <a:solidFill>
                <a:srgbClr val="523183"/>
              </a:solidFill>
            </a:ln>
          </p:spPr>
          <p:txBody>
            <a:bodyPr wrap="square" lIns="0" tIns="0" rIns="0" bIns="0" rtlCol="0"/>
            <a:lstStyle/>
            <a:p>
              <a:endParaRPr/>
            </a:p>
          </p:txBody>
        </p:sp>
        <p:sp>
          <p:nvSpPr>
            <p:cNvPr id="30" name="object 30"/>
            <p:cNvSpPr/>
            <p:nvPr/>
          </p:nvSpPr>
          <p:spPr>
            <a:xfrm>
              <a:off x="6533589" y="4661289"/>
              <a:ext cx="16510" cy="13970"/>
            </a:xfrm>
            <a:custGeom>
              <a:avLst/>
              <a:gdLst/>
              <a:ahLst/>
              <a:cxnLst/>
              <a:rect l="l" t="t" r="r" b="b"/>
              <a:pathLst>
                <a:path w="16509" h="13970">
                  <a:moveTo>
                    <a:pt x="16208" y="0"/>
                  </a:moveTo>
                  <a:lnTo>
                    <a:pt x="0" y="13601"/>
                  </a:lnTo>
                </a:path>
              </a:pathLst>
            </a:custGeom>
            <a:ln w="21496">
              <a:solidFill>
                <a:srgbClr val="523183"/>
              </a:solidFill>
            </a:ln>
          </p:spPr>
          <p:txBody>
            <a:bodyPr wrap="square" lIns="0" tIns="0" rIns="0" bIns="0" rtlCol="0"/>
            <a:lstStyle/>
            <a:p>
              <a:endParaRPr/>
            </a:p>
          </p:txBody>
        </p:sp>
        <p:sp>
          <p:nvSpPr>
            <p:cNvPr id="31" name="object 31"/>
            <p:cNvSpPr/>
            <p:nvPr/>
          </p:nvSpPr>
          <p:spPr>
            <a:xfrm>
              <a:off x="6239515" y="4691507"/>
              <a:ext cx="296545" cy="233679"/>
            </a:xfrm>
            <a:custGeom>
              <a:avLst/>
              <a:gdLst/>
              <a:ahLst/>
              <a:cxnLst/>
              <a:rect l="l" t="t" r="r" b="b"/>
              <a:pathLst>
                <a:path w="296545" h="233679">
                  <a:moveTo>
                    <a:pt x="296305" y="63495"/>
                  </a:moveTo>
                  <a:lnTo>
                    <a:pt x="148152" y="233521"/>
                  </a:lnTo>
                  <a:lnTo>
                    <a:pt x="0" y="63495"/>
                  </a:lnTo>
                  <a:lnTo>
                    <a:pt x="42333" y="0"/>
                  </a:lnTo>
                  <a:lnTo>
                    <a:pt x="253971" y="0"/>
                  </a:lnTo>
                  <a:lnTo>
                    <a:pt x="296305" y="63495"/>
                  </a:lnTo>
                  <a:close/>
                </a:path>
              </a:pathLst>
            </a:custGeom>
            <a:ln w="21496">
              <a:solidFill>
                <a:srgbClr val="523183"/>
              </a:solidFill>
            </a:ln>
          </p:spPr>
          <p:txBody>
            <a:bodyPr wrap="square" lIns="0" tIns="0" rIns="0" bIns="0" rtlCol="0"/>
            <a:lstStyle/>
            <a:p>
              <a:endParaRPr/>
            </a:p>
          </p:txBody>
        </p:sp>
        <p:sp>
          <p:nvSpPr>
            <p:cNvPr id="32" name="object 32"/>
            <p:cNvSpPr/>
            <p:nvPr/>
          </p:nvSpPr>
          <p:spPr>
            <a:xfrm>
              <a:off x="6239518" y="4755003"/>
              <a:ext cx="296545" cy="0"/>
            </a:xfrm>
            <a:custGeom>
              <a:avLst/>
              <a:gdLst/>
              <a:ahLst/>
              <a:cxnLst/>
              <a:rect l="l" t="t" r="r" b="b"/>
              <a:pathLst>
                <a:path w="296545">
                  <a:moveTo>
                    <a:pt x="0" y="0"/>
                  </a:moveTo>
                  <a:lnTo>
                    <a:pt x="296305" y="0"/>
                  </a:lnTo>
                </a:path>
              </a:pathLst>
            </a:custGeom>
            <a:ln w="21496">
              <a:solidFill>
                <a:srgbClr val="523183"/>
              </a:solidFill>
            </a:ln>
          </p:spPr>
          <p:txBody>
            <a:bodyPr wrap="square" lIns="0" tIns="0" rIns="0" bIns="0" rtlCol="0"/>
            <a:lstStyle/>
            <a:p>
              <a:endParaRPr/>
            </a:p>
          </p:txBody>
        </p:sp>
        <p:pic>
          <p:nvPicPr>
            <p:cNvPr id="33" name="object 33"/>
            <p:cNvPicPr/>
            <p:nvPr/>
          </p:nvPicPr>
          <p:blipFill>
            <a:blip r:embed="rId11" cstate="print"/>
            <a:stretch>
              <a:fillRect/>
            </a:stretch>
          </p:blipFill>
          <p:spPr>
            <a:xfrm>
              <a:off x="7743145" y="4645688"/>
              <a:ext cx="195612" cy="294879"/>
            </a:xfrm>
            <a:prstGeom prst="rect">
              <a:avLst/>
            </a:prstGeom>
          </p:spPr>
        </p:pic>
        <p:sp>
          <p:nvSpPr>
            <p:cNvPr id="34" name="object 34"/>
            <p:cNvSpPr/>
            <p:nvPr/>
          </p:nvSpPr>
          <p:spPr>
            <a:xfrm>
              <a:off x="7567142" y="4655932"/>
              <a:ext cx="219710" cy="274320"/>
            </a:xfrm>
            <a:custGeom>
              <a:avLst/>
              <a:gdLst/>
              <a:ahLst/>
              <a:cxnLst/>
              <a:rect l="l" t="t" r="r" b="b"/>
              <a:pathLst>
                <a:path w="219709" h="274320">
                  <a:moveTo>
                    <a:pt x="89725" y="0"/>
                  </a:moveTo>
                  <a:lnTo>
                    <a:pt x="8177" y="162256"/>
                  </a:lnTo>
                  <a:lnTo>
                    <a:pt x="0" y="201307"/>
                  </a:lnTo>
                  <a:lnTo>
                    <a:pt x="11423" y="237275"/>
                  </a:lnTo>
                  <a:lnTo>
                    <a:pt x="38428" y="263639"/>
                  </a:lnTo>
                  <a:lnTo>
                    <a:pt x="76992" y="273876"/>
                  </a:lnTo>
                  <a:lnTo>
                    <a:pt x="219563" y="273876"/>
                  </a:lnTo>
                </a:path>
              </a:pathLst>
            </a:custGeom>
            <a:ln w="21496">
              <a:solidFill>
                <a:srgbClr val="523183"/>
              </a:solidFill>
            </a:ln>
          </p:spPr>
          <p:txBody>
            <a:bodyPr wrap="square" lIns="0" tIns="0" rIns="0" bIns="0" rtlCol="0"/>
            <a:lstStyle/>
            <a:p>
              <a:endParaRPr/>
            </a:p>
          </p:txBody>
        </p:sp>
        <p:sp>
          <p:nvSpPr>
            <p:cNvPr id="35" name="object 35"/>
            <p:cNvSpPr/>
            <p:nvPr/>
          </p:nvSpPr>
          <p:spPr>
            <a:xfrm>
              <a:off x="8928833" y="4570718"/>
              <a:ext cx="357505" cy="357505"/>
            </a:xfrm>
            <a:custGeom>
              <a:avLst/>
              <a:gdLst/>
              <a:ahLst/>
              <a:cxnLst/>
              <a:rect l="l" t="t" r="r" b="b"/>
              <a:pathLst>
                <a:path w="357504" h="357504">
                  <a:moveTo>
                    <a:pt x="178486" y="0"/>
                  </a:moveTo>
                  <a:lnTo>
                    <a:pt x="110145" y="13496"/>
                  </a:lnTo>
                  <a:lnTo>
                    <a:pt x="52281" y="52281"/>
                  </a:lnTo>
                  <a:lnTo>
                    <a:pt x="13496" y="110145"/>
                  </a:lnTo>
                  <a:lnTo>
                    <a:pt x="0" y="178486"/>
                  </a:lnTo>
                  <a:lnTo>
                    <a:pt x="3427" y="213578"/>
                  </a:lnTo>
                  <a:lnTo>
                    <a:pt x="29888" y="277457"/>
                  </a:lnTo>
                  <a:lnTo>
                    <a:pt x="79516" y="327085"/>
                  </a:lnTo>
                  <a:lnTo>
                    <a:pt x="143394" y="353545"/>
                  </a:lnTo>
                  <a:lnTo>
                    <a:pt x="178486" y="356973"/>
                  </a:lnTo>
                  <a:lnTo>
                    <a:pt x="213578" y="353545"/>
                  </a:lnTo>
                  <a:lnTo>
                    <a:pt x="246827" y="343476"/>
                  </a:lnTo>
                  <a:lnTo>
                    <a:pt x="263302" y="334659"/>
                  </a:lnTo>
                  <a:lnTo>
                    <a:pt x="178486" y="334659"/>
                  </a:lnTo>
                  <a:lnTo>
                    <a:pt x="129177" y="326684"/>
                  </a:lnTo>
                  <a:lnTo>
                    <a:pt x="86313" y="304487"/>
                  </a:lnTo>
                  <a:lnTo>
                    <a:pt x="52486" y="270660"/>
                  </a:lnTo>
                  <a:lnTo>
                    <a:pt x="30288" y="227795"/>
                  </a:lnTo>
                  <a:lnTo>
                    <a:pt x="22313" y="178486"/>
                  </a:lnTo>
                  <a:lnTo>
                    <a:pt x="30288" y="129177"/>
                  </a:lnTo>
                  <a:lnTo>
                    <a:pt x="52486" y="86313"/>
                  </a:lnTo>
                  <a:lnTo>
                    <a:pt x="86313" y="52486"/>
                  </a:lnTo>
                  <a:lnTo>
                    <a:pt x="129177" y="30288"/>
                  </a:lnTo>
                  <a:lnTo>
                    <a:pt x="178486" y="22313"/>
                  </a:lnTo>
                  <a:lnTo>
                    <a:pt x="263302" y="22313"/>
                  </a:lnTo>
                  <a:lnTo>
                    <a:pt x="246827" y="13496"/>
                  </a:lnTo>
                  <a:lnTo>
                    <a:pt x="213578" y="3427"/>
                  </a:lnTo>
                  <a:lnTo>
                    <a:pt x="178486" y="0"/>
                  </a:lnTo>
                  <a:close/>
                </a:path>
                <a:path w="357504" h="357504">
                  <a:moveTo>
                    <a:pt x="263302" y="22313"/>
                  </a:moveTo>
                  <a:lnTo>
                    <a:pt x="178486" y="22313"/>
                  </a:lnTo>
                  <a:lnTo>
                    <a:pt x="227795" y="30288"/>
                  </a:lnTo>
                  <a:lnTo>
                    <a:pt x="270660" y="52486"/>
                  </a:lnTo>
                  <a:lnTo>
                    <a:pt x="304487" y="86313"/>
                  </a:lnTo>
                  <a:lnTo>
                    <a:pt x="326684" y="129177"/>
                  </a:lnTo>
                  <a:lnTo>
                    <a:pt x="334659" y="178486"/>
                  </a:lnTo>
                  <a:lnTo>
                    <a:pt x="326684" y="227795"/>
                  </a:lnTo>
                  <a:lnTo>
                    <a:pt x="304487" y="270660"/>
                  </a:lnTo>
                  <a:lnTo>
                    <a:pt x="270660" y="304487"/>
                  </a:lnTo>
                  <a:lnTo>
                    <a:pt x="227795" y="326684"/>
                  </a:lnTo>
                  <a:lnTo>
                    <a:pt x="178486" y="334659"/>
                  </a:lnTo>
                  <a:lnTo>
                    <a:pt x="263302" y="334659"/>
                  </a:lnTo>
                  <a:lnTo>
                    <a:pt x="304692" y="304692"/>
                  </a:lnTo>
                  <a:lnTo>
                    <a:pt x="343476" y="246827"/>
                  </a:lnTo>
                  <a:lnTo>
                    <a:pt x="356973" y="178486"/>
                  </a:lnTo>
                  <a:lnTo>
                    <a:pt x="353545" y="143394"/>
                  </a:lnTo>
                  <a:lnTo>
                    <a:pt x="343476" y="110145"/>
                  </a:lnTo>
                  <a:lnTo>
                    <a:pt x="327085" y="79516"/>
                  </a:lnTo>
                  <a:lnTo>
                    <a:pt x="304692" y="52281"/>
                  </a:lnTo>
                  <a:lnTo>
                    <a:pt x="277457" y="29888"/>
                  </a:lnTo>
                  <a:lnTo>
                    <a:pt x="263302" y="22313"/>
                  </a:lnTo>
                  <a:close/>
                </a:path>
              </a:pathLst>
            </a:custGeom>
            <a:solidFill>
              <a:srgbClr val="523183"/>
            </a:solidFill>
          </p:spPr>
          <p:txBody>
            <a:bodyPr wrap="square" lIns="0" tIns="0" rIns="0" bIns="0" rtlCol="0"/>
            <a:lstStyle/>
            <a:p>
              <a:endParaRPr/>
            </a:p>
          </p:txBody>
        </p:sp>
      </p:grpSp>
      <p:pic>
        <p:nvPicPr>
          <p:cNvPr id="36" name="object 36"/>
          <p:cNvPicPr/>
          <p:nvPr/>
        </p:nvPicPr>
        <p:blipFill>
          <a:blip r:embed="rId12" cstate="print"/>
          <a:stretch>
            <a:fillRect/>
          </a:stretch>
        </p:blipFill>
        <p:spPr>
          <a:xfrm>
            <a:off x="9034812" y="4648809"/>
            <a:ext cx="128278" cy="200789"/>
          </a:xfrm>
          <a:prstGeom prst="rect">
            <a:avLst/>
          </a:prstGeom>
        </p:spPr>
      </p:pic>
      <p:sp>
        <p:nvSpPr>
          <p:cNvPr id="37" name="object 37"/>
          <p:cNvSpPr txBox="1"/>
          <p:nvPr/>
        </p:nvSpPr>
        <p:spPr>
          <a:xfrm>
            <a:off x="10316071" y="2536720"/>
            <a:ext cx="6106795" cy="415290"/>
          </a:xfrm>
          <a:prstGeom prst="rect">
            <a:avLst/>
          </a:prstGeom>
        </p:spPr>
        <p:txBody>
          <a:bodyPr vert="horz" wrap="square" lIns="0" tIns="13335" rIns="0" bIns="0" rtlCol="0">
            <a:spAutoFit/>
          </a:bodyPr>
          <a:lstStyle/>
          <a:p>
            <a:pPr marL="12700">
              <a:lnSpc>
                <a:spcPct val="100000"/>
              </a:lnSpc>
              <a:spcBef>
                <a:spcPts val="105"/>
              </a:spcBef>
            </a:pPr>
            <a:r>
              <a:rPr sz="2550" b="1" i="1" dirty="0">
                <a:solidFill>
                  <a:srgbClr val="241B54"/>
                </a:solidFill>
                <a:latin typeface="Open Sans"/>
                <a:cs typeface="Open Sans"/>
              </a:rPr>
              <a:t>6.2.3</a:t>
            </a:r>
            <a:r>
              <a:rPr sz="2550" b="1" i="1" spc="-15" dirty="0">
                <a:solidFill>
                  <a:srgbClr val="241B54"/>
                </a:solidFill>
                <a:latin typeface="Open Sans"/>
                <a:cs typeface="Open Sans"/>
              </a:rPr>
              <a:t> </a:t>
            </a:r>
            <a:r>
              <a:rPr sz="2550" b="1" i="1" dirty="0">
                <a:solidFill>
                  <a:srgbClr val="241B54"/>
                </a:solidFill>
                <a:latin typeface="Open Sans"/>
                <a:cs typeface="Open Sans"/>
              </a:rPr>
              <a:t>Embracing</a:t>
            </a:r>
            <a:r>
              <a:rPr sz="2550" b="1" i="1" spc="-15" dirty="0">
                <a:solidFill>
                  <a:srgbClr val="241B54"/>
                </a:solidFill>
                <a:latin typeface="Open Sans"/>
                <a:cs typeface="Open Sans"/>
              </a:rPr>
              <a:t> </a:t>
            </a:r>
            <a:r>
              <a:rPr sz="2550" b="1" i="1" dirty="0">
                <a:solidFill>
                  <a:srgbClr val="241B54"/>
                </a:solidFill>
                <a:latin typeface="Open Sans"/>
                <a:cs typeface="Open Sans"/>
              </a:rPr>
              <a:t>Personal</a:t>
            </a:r>
            <a:r>
              <a:rPr sz="2550" b="1" i="1" spc="-15" dirty="0">
                <a:solidFill>
                  <a:srgbClr val="241B54"/>
                </a:solidFill>
                <a:latin typeface="Open Sans"/>
                <a:cs typeface="Open Sans"/>
              </a:rPr>
              <a:t> </a:t>
            </a:r>
            <a:r>
              <a:rPr sz="2550" b="1" i="1" spc="-10" dirty="0">
                <a:solidFill>
                  <a:srgbClr val="241B54"/>
                </a:solidFill>
                <a:latin typeface="Open Sans"/>
                <a:cs typeface="Open Sans"/>
              </a:rPr>
              <a:t>Responsibility</a:t>
            </a:r>
            <a:endParaRPr sz="2550">
              <a:latin typeface="Open Sans"/>
              <a:cs typeface="Open Sans"/>
            </a:endParaRPr>
          </a:p>
        </p:txBody>
      </p:sp>
      <p:pic>
        <p:nvPicPr>
          <p:cNvPr id="38" name="object 38"/>
          <p:cNvPicPr/>
          <p:nvPr/>
        </p:nvPicPr>
        <p:blipFill>
          <a:blip r:embed="rId13" cstate="print"/>
          <a:stretch>
            <a:fillRect/>
          </a:stretch>
        </p:blipFill>
        <p:spPr>
          <a:xfrm>
            <a:off x="10341151" y="3294286"/>
            <a:ext cx="8643716" cy="2151348"/>
          </a:xfrm>
          <a:prstGeom prst="rect">
            <a:avLst/>
          </a:prstGeom>
        </p:spPr>
      </p:pic>
      <p:sp>
        <p:nvSpPr>
          <p:cNvPr id="39" name="object 39"/>
          <p:cNvSpPr txBox="1"/>
          <p:nvPr/>
        </p:nvSpPr>
        <p:spPr>
          <a:xfrm>
            <a:off x="10971030" y="3733637"/>
            <a:ext cx="7350759" cy="817244"/>
          </a:xfrm>
          <a:prstGeom prst="rect">
            <a:avLst/>
          </a:prstGeom>
        </p:spPr>
        <p:txBody>
          <a:bodyPr vert="horz" wrap="square" lIns="0" tIns="12065" rIns="0" bIns="0" rtlCol="0">
            <a:spAutoFit/>
          </a:bodyPr>
          <a:lstStyle/>
          <a:p>
            <a:pPr marL="12700" marR="5080" indent="-1270" algn="ctr">
              <a:lnSpc>
                <a:spcPct val="101800"/>
              </a:lnSpc>
              <a:spcBef>
                <a:spcPts val="95"/>
              </a:spcBef>
            </a:pPr>
            <a:r>
              <a:rPr sz="1700" dirty="0">
                <a:solidFill>
                  <a:srgbClr val="FFFFFF"/>
                </a:solidFill>
                <a:latin typeface="Open Sans"/>
                <a:cs typeface="Open Sans"/>
              </a:rPr>
              <a:t>The</a:t>
            </a:r>
            <a:r>
              <a:rPr sz="1700" spc="60" dirty="0">
                <a:solidFill>
                  <a:srgbClr val="FFFFFF"/>
                </a:solidFill>
                <a:latin typeface="Open Sans"/>
                <a:cs typeface="Open Sans"/>
              </a:rPr>
              <a:t> </a:t>
            </a:r>
            <a:r>
              <a:rPr sz="1700" dirty="0">
                <a:solidFill>
                  <a:srgbClr val="FFFFFF"/>
                </a:solidFill>
                <a:latin typeface="Open Sans"/>
                <a:cs typeface="Open Sans"/>
              </a:rPr>
              <a:t>result</a:t>
            </a:r>
            <a:r>
              <a:rPr sz="1700" spc="60" dirty="0">
                <a:solidFill>
                  <a:srgbClr val="FFFFFF"/>
                </a:solidFill>
                <a:latin typeface="Open Sans"/>
                <a:cs typeface="Open Sans"/>
              </a:rPr>
              <a:t> </a:t>
            </a:r>
            <a:r>
              <a:rPr sz="1700" dirty="0">
                <a:solidFill>
                  <a:srgbClr val="FFFFFF"/>
                </a:solidFill>
                <a:latin typeface="Open Sans"/>
                <a:cs typeface="Open Sans"/>
              </a:rPr>
              <a:t>is</a:t>
            </a:r>
            <a:r>
              <a:rPr sz="1700" spc="60" dirty="0">
                <a:solidFill>
                  <a:srgbClr val="FFFFFF"/>
                </a:solidFill>
                <a:latin typeface="Open Sans"/>
                <a:cs typeface="Open Sans"/>
              </a:rPr>
              <a:t> </a:t>
            </a:r>
            <a:r>
              <a:rPr sz="1700" dirty="0">
                <a:solidFill>
                  <a:srgbClr val="FFFFFF"/>
                </a:solidFill>
                <a:latin typeface="Open Sans"/>
                <a:cs typeface="Open Sans"/>
              </a:rPr>
              <a:t>a</a:t>
            </a:r>
            <a:r>
              <a:rPr sz="1700" spc="60" dirty="0">
                <a:solidFill>
                  <a:srgbClr val="FFFFFF"/>
                </a:solidFill>
                <a:latin typeface="Open Sans"/>
                <a:cs typeface="Open Sans"/>
              </a:rPr>
              <a:t> </a:t>
            </a:r>
            <a:r>
              <a:rPr sz="1700" dirty="0">
                <a:solidFill>
                  <a:srgbClr val="FFFFFF"/>
                </a:solidFill>
                <a:latin typeface="Open Sans"/>
                <a:cs typeface="Open Sans"/>
              </a:rPr>
              <a:t>distributed</a:t>
            </a:r>
            <a:r>
              <a:rPr sz="1700" spc="60" dirty="0">
                <a:solidFill>
                  <a:srgbClr val="FFFFFF"/>
                </a:solidFill>
                <a:latin typeface="Open Sans"/>
                <a:cs typeface="Open Sans"/>
              </a:rPr>
              <a:t> </a:t>
            </a:r>
            <a:r>
              <a:rPr sz="1700" dirty="0">
                <a:solidFill>
                  <a:srgbClr val="FFFFFF"/>
                </a:solidFill>
                <a:latin typeface="Open Sans"/>
                <a:cs typeface="Open Sans"/>
              </a:rPr>
              <a:t>system</a:t>
            </a:r>
            <a:r>
              <a:rPr sz="1700" spc="60" dirty="0">
                <a:solidFill>
                  <a:srgbClr val="FFFFFF"/>
                </a:solidFill>
                <a:latin typeface="Open Sans"/>
                <a:cs typeface="Open Sans"/>
              </a:rPr>
              <a:t> </a:t>
            </a:r>
            <a:r>
              <a:rPr sz="1700" dirty="0">
                <a:solidFill>
                  <a:srgbClr val="FFFFFF"/>
                </a:solidFill>
                <a:latin typeface="Open Sans"/>
                <a:cs typeface="Open Sans"/>
              </a:rPr>
              <a:t>with</a:t>
            </a:r>
            <a:r>
              <a:rPr sz="1700" spc="60" dirty="0">
                <a:solidFill>
                  <a:srgbClr val="FFFFFF"/>
                </a:solidFill>
                <a:latin typeface="Open Sans"/>
                <a:cs typeface="Open Sans"/>
              </a:rPr>
              <a:t> </a:t>
            </a:r>
            <a:r>
              <a:rPr sz="1700" dirty="0">
                <a:solidFill>
                  <a:srgbClr val="FFFFFF"/>
                </a:solidFill>
                <a:latin typeface="Open Sans"/>
                <a:cs typeface="Open Sans"/>
              </a:rPr>
              <a:t>no</a:t>
            </a:r>
            <a:r>
              <a:rPr sz="1700" spc="60" dirty="0">
                <a:solidFill>
                  <a:srgbClr val="FFFFFF"/>
                </a:solidFill>
                <a:latin typeface="Open Sans"/>
                <a:cs typeface="Open Sans"/>
              </a:rPr>
              <a:t> </a:t>
            </a:r>
            <a:r>
              <a:rPr sz="1700" dirty="0">
                <a:solidFill>
                  <a:srgbClr val="FFFFFF"/>
                </a:solidFill>
                <a:latin typeface="Open Sans"/>
                <a:cs typeface="Open Sans"/>
              </a:rPr>
              <a:t>single</a:t>
            </a:r>
            <a:r>
              <a:rPr sz="1700" spc="60" dirty="0">
                <a:solidFill>
                  <a:srgbClr val="FFFFFF"/>
                </a:solidFill>
                <a:latin typeface="Open Sans"/>
                <a:cs typeface="Open Sans"/>
              </a:rPr>
              <a:t> </a:t>
            </a:r>
            <a:r>
              <a:rPr sz="1700" dirty="0">
                <a:solidFill>
                  <a:srgbClr val="FFFFFF"/>
                </a:solidFill>
                <a:latin typeface="Open Sans"/>
                <a:cs typeface="Open Sans"/>
              </a:rPr>
              <a:t>point</a:t>
            </a:r>
            <a:r>
              <a:rPr sz="1700" spc="60" dirty="0">
                <a:solidFill>
                  <a:srgbClr val="FFFFFF"/>
                </a:solidFill>
                <a:latin typeface="Open Sans"/>
                <a:cs typeface="Open Sans"/>
              </a:rPr>
              <a:t> </a:t>
            </a:r>
            <a:r>
              <a:rPr sz="1700" dirty="0">
                <a:solidFill>
                  <a:srgbClr val="FFFFFF"/>
                </a:solidFill>
                <a:latin typeface="Open Sans"/>
                <a:cs typeface="Open Sans"/>
              </a:rPr>
              <a:t>of</a:t>
            </a:r>
            <a:r>
              <a:rPr sz="1700" spc="60" dirty="0">
                <a:solidFill>
                  <a:srgbClr val="FFFFFF"/>
                </a:solidFill>
                <a:latin typeface="Open Sans"/>
                <a:cs typeface="Open Sans"/>
              </a:rPr>
              <a:t> </a:t>
            </a:r>
            <a:r>
              <a:rPr sz="1700" dirty="0">
                <a:solidFill>
                  <a:srgbClr val="FFFFFF"/>
                </a:solidFill>
                <a:latin typeface="Open Sans"/>
                <a:cs typeface="Open Sans"/>
              </a:rPr>
              <a:t>failure.</a:t>
            </a:r>
            <a:r>
              <a:rPr sz="1700" spc="60" dirty="0">
                <a:solidFill>
                  <a:srgbClr val="FFFFFF"/>
                </a:solidFill>
                <a:latin typeface="Open Sans"/>
                <a:cs typeface="Open Sans"/>
              </a:rPr>
              <a:t> </a:t>
            </a:r>
            <a:r>
              <a:rPr sz="1700" spc="-10" dirty="0">
                <a:solidFill>
                  <a:srgbClr val="FFFFFF"/>
                </a:solidFill>
                <a:latin typeface="Open Sans"/>
                <a:cs typeface="Open Sans"/>
              </a:rPr>
              <a:t>Users </a:t>
            </a:r>
            <a:r>
              <a:rPr sz="1700" dirty="0">
                <a:solidFill>
                  <a:srgbClr val="FFFFFF"/>
                </a:solidFill>
                <a:latin typeface="Open Sans"/>
                <a:cs typeface="Open Sans"/>
              </a:rPr>
              <a:t>hold</a:t>
            </a:r>
            <a:r>
              <a:rPr sz="1700" spc="60" dirty="0">
                <a:solidFill>
                  <a:srgbClr val="FFFFFF"/>
                </a:solidFill>
                <a:latin typeface="Open Sans"/>
                <a:cs typeface="Open Sans"/>
              </a:rPr>
              <a:t> </a:t>
            </a:r>
            <a:r>
              <a:rPr sz="1700" dirty="0">
                <a:solidFill>
                  <a:srgbClr val="FFFFFF"/>
                </a:solidFill>
                <a:latin typeface="Open Sans"/>
                <a:cs typeface="Open Sans"/>
              </a:rPr>
              <a:t>the</a:t>
            </a:r>
            <a:r>
              <a:rPr sz="1700" spc="60" dirty="0">
                <a:solidFill>
                  <a:srgbClr val="FFFFFF"/>
                </a:solidFill>
                <a:latin typeface="Open Sans"/>
                <a:cs typeface="Open Sans"/>
              </a:rPr>
              <a:t> </a:t>
            </a:r>
            <a:r>
              <a:rPr sz="1700" dirty="0">
                <a:solidFill>
                  <a:srgbClr val="FFFFFF"/>
                </a:solidFill>
                <a:latin typeface="Open Sans"/>
                <a:cs typeface="Open Sans"/>
              </a:rPr>
              <a:t>crypto</a:t>
            </a:r>
            <a:r>
              <a:rPr sz="1700" spc="60" dirty="0">
                <a:solidFill>
                  <a:srgbClr val="FFFFFF"/>
                </a:solidFill>
                <a:latin typeface="Open Sans"/>
                <a:cs typeface="Open Sans"/>
              </a:rPr>
              <a:t> </a:t>
            </a:r>
            <a:r>
              <a:rPr sz="1700" dirty="0">
                <a:solidFill>
                  <a:srgbClr val="FFFFFF"/>
                </a:solidFill>
                <a:latin typeface="Open Sans"/>
                <a:cs typeface="Open Sans"/>
              </a:rPr>
              <a:t>keys</a:t>
            </a:r>
            <a:r>
              <a:rPr sz="1700" spc="60" dirty="0">
                <a:solidFill>
                  <a:srgbClr val="FFFFFF"/>
                </a:solidFill>
                <a:latin typeface="Open Sans"/>
                <a:cs typeface="Open Sans"/>
              </a:rPr>
              <a:t> </a:t>
            </a:r>
            <a:r>
              <a:rPr sz="1700" dirty="0">
                <a:solidFill>
                  <a:srgbClr val="FFFFFF"/>
                </a:solidFill>
                <a:latin typeface="Open Sans"/>
                <a:cs typeface="Open Sans"/>
              </a:rPr>
              <a:t>to</a:t>
            </a:r>
            <a:r>
              <a:rPr sz="1700" spc="60" dirty="0">
                <a:solidFill>
                  <a:srgbClr val="FFFFFF"/>
                </a:solidFill>
                <a:latin typeface="Open Sans"/>
                <a:cs typeface="Open Sans"/>
              </a:rPr>
              <a:t> </a:t>
            </a:r>
            <a:r>
              <a:rPr sz="1700" dirty="0">
                <a:solidFill>
                  <a:srgbClr val="FFFFFF"/>
                </a:solidFill>
                <a:latin typeface="Open Sans"/>
                <a:cs typeface="Open Sans"/>
              </a:rPr>
              <a:t>their</a:t>
            </a:r>
            <a:r>
              <a:rPr sz="1700" spc="60" dirty="0">
                <a:solidFill>
                  <a:srgbClr val="FFFFFF"/>
                </a:solidFill>
                <a:latin typeface="Open Sans"/>
                <a:cs typeface="Open Sans"/>
              </a:rPr>
              <a:t> </a:t>
            </a:r>
            <a:r>
              <a:rPr sz="1700" dirty="0">
                <a:solidFill>
                  <a:srgbClr val="FFFFFF"/>
                </a:solidFill>
                <a:latin typeface="Open Sans"/>
                <a:cs typeface="Open Sans"/>
              </a:rPr>
              <a:t>own</a:t>
            </a:r>
            <a:r>
              <a:rPr sz="1700" spc="60" dirty="0">
                <a:solidFill>
                  <a:srgbClr val="FFFFFF"/>
                </a:solidFill>
                <a:latin typeface="Open Sans"/>
                <a:cs typeface="Open Sans"/>
              </a:rPr>
              <a:t> </a:t>
            </a:r>
            <a:r>
              <a:rPr sz="1700" dirty="0">
                <a:solidFill>
                  <a:srgbClr val="FFFFFF"/>
                </a:solidFill>
                <a:latin typeface="Open Sans"/>
                <a:cs typeface="Open Sans"/>
              </a:rPr>
              <a:t>money</a:t>
            </a:r>
            <a:r>
              <a:rPr sz="1700" spc="60" dirty="0">
                <a:solidFill>
                  <a:srgbClr val="FFFFFF"/>
                </a:solidFill>
                <a:latin typeface="Open Sans"/>
                <a:cs typeface="Open Sans"/>
              </a:rPr>
              <a:t> </a:t>
            </a:r>
            <a:r>
              <a:rPr sz="1700" dirty="0">
                <a:solidFill>
                  <a:srgbClr val="FFFFFF"/>
                </a:solidFill>
                <a:latin typeface="Open Sans"/>
                <a:cs typeface="Open Sans"/>
              </a:rPr>
              <a:t>and</a:t>
            </a:r>
            <a:r>
              <a:rPr sz="1700" spc="60" dirty="0">
                <a:solidFill>
                  <a:srgbClr val="FFFFFF"/>
                </a:solidFill>
                <a:latin typeface="Open Sans"/>
                <a:cs typeface="Open Sans"/>
              </a:rPr>
              <a:t> </a:t>
            </a:r>
            <a:r>
              <a:rPr sz="1700" dirty="0">
                <a:solidFill>
                  <a:srgbClr val="FFFFFF"/>
                </a:solidFill>
                <a:latin typeface="Open Sans"/>
                <a:cs typeface="Open Sans"/>
              </a:rPr>
              <a:t>transact</a:t>
            </a:r>
            <a:r>
              <a:rPr sz="1700" spc="60" dirty="0">
                <a:solidFill>
                  <a:srgbClr val="FFFFFF"/>
                </a:solidFill>
                <a:latin typeface="Open Sans"/>
                <a:cs typeface="Open Sans"/>
              </a:rPr>
              <a:t> </a:t>
            </a:r>
            <a:r>
              <a:rPr sz="1700" dirty="0">
                <a:solidFill>
                  <a:srgbClr val="FFFFFF"/>
                </a:solidFill>
                <a:latin typeface="Open Sans"/>
                <a:cs typeface="Open Sans"/>
              </a:rPr>
              <a:t>directly</a:t>
            </a:r>
            <a:r>
              <a:rPr sz="1700" spc="60" dirty="0">
                <a:solidFill>
                  <a:srgbClr val="FFFFFF"/>
                </a:solidFill>
                <a:latin typeface="Open Sans"/>
                <a:cs typeface="Open Sans"/>
              </a:rPr>
              <a:t> </a:t>
            </a:r>
            <a:r>
              <a:rPr sz="1700" dirty="0">
                <a:solidFill>
                  <a:srgbClr val="FFFFFF"/>
                </a:solidFill>
                <a:latin typeface="Open Sans"/>
                <a:cs typeface="Open Sans"/>
              </a:rPr>
              <a:t>with</a:t>
            </a:r>
            <a:r>
              <a:rPr sz="1700" spc="60" dirty="0">
                <a:solidFill>
                  <a:srgbClr val="FFFFFF"/>
                </a:solidFill>
                <a:latin typeface="Open Sans"/>
                <a:cs typeface="Open Sans"/>
              </a:rPr>
              <a:t> </a:t>
            </a:r>
            <a:r>
              <a:rPr sz="1700" spc="-20" dirty="0">
                <a:solidFill>
                  <a:srgbClr val="FFFFFF"/>
                </a:solidFill>
                <a:latin typeface="Open Sans"/>
                <a:cs typeface="Open Sans"/>
              </a:rPr>
              <a:t>each </a:t>
            </a:r>
            <a:r>
              <a:rPr sz="1700" dirty="0">
                <a:solidFill>
                  <a:srgbClr val="FFFFFF"/>
                </a:solidFill>
                <a:latin typeface="Open Sans"/>
                <a:cs typeface="Open Sans"/>
              </a:rPr>
              <a:t>other,</a:t>
            </a:r>
            <a:r>
              <a:rPr sz="1700" spc="65" dirty="0">
                <a:solidFill>
                  <a:srgbClr val="FFFFFF"/>
                </a:solidFill>
                <a:latin typeface="Open Sans"/>
                <a:cs typeface="Open Sans"/>
              </a:rPr>
              <a:t> </a:t>
            </a:r>
            <a:r>
              <a:rPr sz="1700" dirty="0">
                <a:solidFill>
                  <a:srgbClr val="FFFFFF"/>
                </a:solidFill>
                <a:latin typeface="Open Sans"/>
                <a:cs typeface="Open Sans"/>
              </a:rPr>
              <a:t>with</a:t>
            </a:r>
            <a:r>
              <a:rPr sz="1700" spc="65" dirty="0">
                <a:solidFill>
                  <a:srgbClr val="FFFFFF"/>
                </a:solidFill>
                <a:latin typeface="Open Sans"/>
                <a:cs typeface="Open Sans"/>
              </a:rPr>
              <a:t> </a:t>
            </a:r>
            <a:r>
              <a:rPr sz="1700" dirty="0">
                <a:solidFill>
                  <a:srgbClr val="FFFFFF"/>
                </a:solidFill>
                <a:latin typeface="Open Sans"/>
                <a:cs typeface="Open Sans"/>
              </a:rPr>
              <a:t>the</a:t>
            </a:r>
            <a:r>
              <a:rPr sz="1700" spc="65" dirty="0">
                <a:solidFill>
                  <a:srgbClr val="FFFFFF"/>
                </a:solidFill>
                <a:latin typeface="Open Sans"/>
                <a:cs typeface="Open Sans"/>
              </a:rPr>
              <a:t> </a:t>
            </a:r>
            <a:r>
              <a:rPr sz="1700" dirty="0">
                <a:solidFill>
                  <a:srgbClr val="FFFFFF"/>
                </a:solidFill>
                <a:latin typeface="Open Sans"/>
                <a:cs typeface="Open Sans"/>
              </a:rPr>
              <a:t>help</a:t>
            </a:r>
            <a:r>
              <a:rPr sz="1700" spc="65" dirty="0">
                <a:solidFill>
                  <a:srgbClr val="FFFFFF"/>
                </a:solidFill>
                <a:latin typeface="Open Sans"/>
                <a:cs typeface="Open Sans"/>
              </a:rPr>
              <a:t> </a:t>
            </a:r>
            <a:r>
              <a:rPr sz="1700" dirty="0">
                <a:solidFill>
                  <a:srgbClr val="FFFFFF"/>
                </a:solidFill>
                <a:latin typeface="Open Sans"/>
                <a:cs typeface="Open Sans"/>
              </a:rPr>
              <a:t>of</a:t>
            </a:r>
            <a:r>
              <a:rPr sz="1700" spc="65" dirty="0">
                <a:solidFill>
                  <a:srgbClr val="FFFFFF"/>
                </a:solidFill>
                <a:latin typeface="Open Sans"/>
                <a:cs typeface="Open Sans"/>
              </a:rPr>
              <a:t> </a:t>
            </a:r>
            <a:r>
              <a:rPr sz="1700" dirty="0">
                <a:solidFill>
                  <a:srgbClr val="FFFFFF"/>
                </a:solidFill>
                <a:latin typeface="Open Sans"/>
                <a:cs typeface="Open Sans"/>
              </a:rPr>
              <a:t>the</a:t>
            </a:r>
            <a:r>
              <a:rPr sz="1700" spc="65" dirty="0">
                <a:solidFill>
                  <a:srgbClr val="FFFFFF"/>
                </a:solidFill>
                <a:latin typeface="Open Sans"/>
                <a:cs typeface="Open Sans"/>
              </a:rPr>
              <a:t> </a:t>
            </a:r>
            <a:r>
              <a:rPr sz="1700" dirty="0">
                <a:solidFill>
                  <a:srgbClr val="FFFFFF"/>
                </a:solidFill>
                <a:latin typeface="Open Sans"/>
                <a:cs typeface="Open Sans"/>
              </a:rPr>
              <a:t>P2P</a:t>
            </a:r>
            <a:r>
              <a:rPr sz="1700" spc="65" dirty="0">
                <a:solidFill>
                  <a:srgbClr val="FFFFFF"/>
                </a:solidFill>
                <a:latin typeface="Open Sans"/>
                <a:cs typeface="Open Sans"/>
              </a:rPr>
              <a:t> </a:t>
            </a:r>
            <a:r>
              <a:rPr sz="1700" dirty="0">
                <a:solidFill>
                  <a:srgbClr val="FFFFFF"/>
                </a:solidFill>
                <a:latin typeface="Open Sans"/>
                <a:cs typeface="Open Sans"/>
              </a:rPr>
              <a:t>network</a:t>
            </a:r>
            <a:r>
              <a:rPr sz="1700" spc="65" dirty="0">
                <a:solidFill>
                  <a:srgbClr val="FFFFFF"/>
                </a:solidFill>
                <a:latin typeface="Open Sans"/>
                <a:cs typeface="Open Sans"/>
              </a:rPr>
              <a:t> </a:t>
            </a:r>
            <a:r>
              <a:rPr sz="1700" dirty="0">
                <a:solidFill>
                  <a:srgbClr val="FFFFFF"/>
                </a:solidFill>
                <a:latin typeface="Open Sans"/>
                <a:cs typeface="Open Sans"/>
              </a:rPr>
              <a:t>to</a:t>
            </a:r>
            <a:r>
              <a:rPr sz="1700" spc="65" dirty="0">
                <a:solidFill>
                  <a:srgbClr val="FFFFFF"/>
                </a:solidFill>
                <a:latin typeface="Open Sans"/>
                <a:cs typeface="Open Sans"/>
              </a:rPr>
              <a:t> </a:t>
            </a:r>
            <a:r>
              <a:rPr sz="1700" dirty="0">
                <a:solidFill>
                  <a:srgbClr val="FFFFFF"/>
                </a:solidFill>
                <a:latin typeface="Open Sans"/>
                <a:cs typeface="Open Sans"/>
              </a:rPr>
              <a:t>check</a:t>
            </a:r>
            <a:r>
              <a:rPr sz="1700" spc="65" dirty="0">
                <a:solidFill>
                  <a:srgbClr val="FFFFFF"/>
                </a:solidFill>
                <a:latin typeface="Open Sans"/>
                <a:cs typeface="Open Sans"/>
              </a:rPr>
              <a:t> </a:t>
            </a:r>
            <a:r>
              <a:rPr sz="1700" dirty="0">
                <a:solidFill>
                  <a:srgbClr val="FFFFFF"/>
                </a:solidFill>
                <a:latin typeface="Open Sans"/>
                <a:cs typeface="Open Sans"/>
              </a:rPr>
              <a:t>for</a:t>
            </a:r>
            <a:r>
              <a:rPr sz="1700" spc="65" dirty="0">
                <a:solidFill>
                  <a:srgbClr val="FFFFFF"/>
                </a:solidFill>
                <a:latin typeface="Open Sans"/>
                <a:cs typeface="Open Sans"/>
              </a:rPr>
              <a:t> </a:t>
            </a:r>
            <a:r>
              <a:rPr sz="1700" dirty="0">
                <a:solidFill>
                  <a:srgbClr val="FFFFFF"/>
                </a:solidFill>
                <a:latin typeface="Open Sans"/>
                <a:cs typeface="Open Sans"/>
              </a:rPr>
              <a:t>double-</a:t>
            </a:r>
            <a:r>
              <a:rPr sz="1700" spc="-10" dirty="0">
                <a:solidFill>
                  <a:srgbClr val="FFFFFF"/>
                </a:solidFill>
                <a:latin typeface="Open Sans"/>
                <a:cs typeface="Open Sans"/>
              </a:rPr>
              <a:t>spending.</a:t>
            </a:r>
            <a:endParaRPr sz="1700">
              <a:latin typeface="Open Sans"/>
              <a:cs typeface="Open Sans"/>
            </a:endParaRPr>
          </a:p>
        </p:txBody>
      </p:sp>
      <p:sp>
        <p:nvSpPr>
          <p:cNvPr id="40" name="object 40"/>
          <p:cNvSpPr txBox="1"/>
          <p:nvPr/>
        </p:nvSpPr>
        <p:spPr>
          <a:xfrm>
            <a:off x="13629912" y="4849662"/>
            <a:ext cx="2066289" cy="291465"/>
          </a:xfrm>
          <a:prstGeom prst="rect">
            <a:avLst/>
          </a:prstGeom>
        </p:spPr>
        <p:txBody>
          <a:bodyPr vert="horz" wrap="square" lIns="0" tIns="11430" rIns="0" bIns="0" rtlCol="0">
            <a:spAutoFit/>
          </a:bodyPr>
          <a:lstStyle/>
          <a:p>
            <a:pPr marL="12700">
              <a:lnSpc>
                <a:spcPct val="100000"/>
              </a:lnSpc>
              <a:spcBef>
                <a:spcPts val="90"/>
              </a:spcBef>
            </a:pPr>
            <a:r>
              <a:rPr sz="1750" b="1" dirty="0">
                <a:solidFill>
                  <a:srgbClr val="FAAF40"/>
                </a:solidFill>
                <a:latin typeface="Open Sans"/>
                <a:cs typeface="Open Sans"/>
              </a:rPr>
              <a:t>Satoshi</a:t>
            </a:r>
            <a:r>
              <a:rPr sz="1750" b="1" spc="150" dirty="0">
                <a:solidFill>
                  <a:srgbClr val="FAAF40"/>
                </a:solidFill>
                <a:latin typeface="Open Sans"/>
                <a:cs typeface="Open Sans"/>
              </a:rPr>
              <a:t> </a:t>
            </a:r>
            <a:r>
              <a:rPr sz="1750" b="1" spc="-10" dirty="0">
                <a:solidFill>
                  <a:srgbClr val="FAAF40"/>
                </a:solidFill>
                <a:latin typeface="Open Sans"/>
                <a:cs typeface="Open Sans"/>
              </a:rPr>
              <a:t>Nakamoto</a:t>
            </a:r>
            <a:endParaRPr sz="1750">
              <a:latin typeface="Open Sans"/>
              <a:cs typeface="Open Sans"/>
            </a:endParaRPr>
          </a:p>
        </p:txBody>
      </p:sp>
      <p:grpSp>
        <p:nvGrpSpPr>
          <p:cNvPr id="41" name="object 41"/>
          <p:cNvGrpSpPr/>
          <p:nvPr/>
        </p:nvGrpSpPr>
        <p:grpSpPr>
          <a:xfrm>
            <a:off x="11052680" y="3126591"/>
            <a:ext cx="7221220" cy="2513965"/>
            <a:chOff x="11052680" y="3126591"/>
            <a:chExt cx="7221220" cy="2513965"/>
          </a:xfrm>
        </p:grpSpPr>
        <p:sp>
          <p:nvSpPr>
            <p:cNvPr id="42" name="object 42"/>
            <p:cNvSpPr/>
            <p:nvPr/>
          </p:nvSpPr>
          <p:spPr>
            <a:xfrm>
              <a:off x="17639564" y="5250643"/>
              <a:ext cx="634365" cy="389890"/>
            </a:xfrm>
            <a:custGeom>
              <a:avLst/>
              <a:gdLst/>
              <a:ahLst/>
              <a:cxnLst/>
              <a:rect l="l" t="t" r="r" b="b"/>
              <a:pathLst>
                <a:path w="634365" h="389889">
                  <a:moveTo>
                    <a:pt x="287248" y="143611"/>
                  </a:moveTo>
                  <a:lnTo>
                    <a:pt x="279933" y="98221"/>
                  </a:lnTo>
                  <a:lnTo>
                    <a:pt x="259549" y="58801"/>
                  </a:lnTo>
                  <a:lnTo>
                    <a:pt x="228460" y="27711"/>
                  </a:lnTo>
                  <a:lnTo>
                    <a:pt x="189026" y="7315"/>
                  </a:lnTo>
                  <a:lnTo>
                    <a:pt x="143637" y="0"/>
                  </a:lnTo>
                  <a:lnTo>
                    <a:pt x="98234" y="7315"/>
                  </a:lnTo>
                  <a:lnTo>
                    <a:pt x="58813" y="27711"/>
                  </a:lnTo>
                  <a:lnTo>
                    <a:pt x="27711" y="58801"/>
                  </a:lnTo>
                  <a:lnTo>
                    <a:pt x="7327" y="98221"/>
                  </a:lnTo>
                  <a:lnTo>
                    <a:pt x="0" y="143611"/>
                  </a:lnTo>
                  <a:lnTo>
                    <a:pt x="8813" y="193230"/>
                  </a:lnTo>
                  <a:lnTo>
                    <a:pt x="33121" y="235343"/>
                  </a:lnTo>
                  <a:lnTo>
                    <a:pt x="69799" y="266814"/>
                  </a:lnTo>
                  <a:lnTo>
                    <a:pt x="115697" y="284505"/>
                  </a:lnTo>
                  <a:lnTo>
                    <a:pt x="112776" y="301612"/>
                  </a:lnTo>
                  <a:lnTo>
                    <a:pt x="107442" y="317779"/>
                  </a:lnTo>
                  <a:lnTo>
                    <a:pt x="100736" y="332409"/>
                  </a:lnTo>
                  <a:lnTo>
                    <a:pt x="93687" y="344868"/>
                  </a:lnTo>
                  <a:lnTo>
                    <a:pt x="90030" y="353910"/>
                  </a:lnTo>
                  <a:lnTo>
                    <a:pt x="113995" y="389547"/>
                  </a:lnTo>
                  <a:lnTo>
                    <a:pt x="123317" y="389699"/>
                  </a:lnTo>
                  <a:lnTo>
                    <a:pt x="132410" y="386803"/>
                  </a:lnTo>
                  <a:lnTo>
                    <a:pt x="186156" y="350735"/>
                  </a:lnTo>
                  <a:lnTo>
                    <a:pt x="225793" y="308406"/>
                  </a:lnTo>
                  <a:lnTo>
                    <a:pt x="253441" y="263842"/>
                  </a:lnTo>
                  <a:lnTo>
                    <a:pt x="271259" y="221094"/>
                  </a:lnTo>
                  <a:lnTo>
                    <a:pt x="281406" y="184226"/>
                  </a:lnTo>
                  <a:lnTo>
                    <a:pt x="286867" y="154101"/>
                  </a:lnTo>
                  <a:lnTo>
                    <a:pt x="287248" y="143611"/>
                  </a:lnTo>
                  <a:close/>
                </a:path>
                <a:path w="634365" h="389889">
                  <a:moveTo>
                    <a:pt x="633768" y="144792"/>
                  </a:moveTo>
                  <a:lnTo>
                    <a:pt x="626808" y="99339"/>
                  </a:lnTo>
                  <a:lnTo>
                    <a:pt x="606755" y="59753"/>
                  </a:lnTo>
                  <a:lnTo>
                    <a:pt x="575919" y="28409"/>
                  </a:lnTo>
                  <a:lnTo>
                    <a:pt x="536663" y="7696"/>
                  </a:lnTo>
                  <a:lnTo>
                    <a:pt x="491324" y="0"/>
                  </a:lnTo>
                  <a:lnTo>
                    <a:pt x="445871" y="6946"/>
                  </a:lnTo>
                  <a:lnTo>
                    <a:pt x="406273" y="27012"/>
                  </a:lnTo>
                  <a:lnTo>
                    <a:pt x="374929" y="57848"/>
                  </a:lnTo>
                  <a:lnTo>
                    <a:pt x="354215" y="97104"/>
                  </a:lnTo>
                  <a:lnTo>
                    <a:pt x="346519" y="142443"/>
                  </a:lnTo>
                  <a:lnTo>
                    <a:pt x="354914" y="192125"/>
                  </a:lnTo>
                  <a:lnTo>
                    <a:pt x="378879" y="234442"/>
                  </a:lnTo>
                  <a:lnTo>
                    <a:pt x="415302" y="266204"/>
                  </a:lnTo>
                  <a:lnTo>
                    <a:pt x="461060" y="284264"/>
                  </a:lnTo>
                  <a:lnTo>
                    <a:pt x="458000" y="301358"/>
                  </a:lnTo>
                  <a:lnTo>
                    <a:pt x="452526" y="317474"/>
                  </a:lnTo>
                  <a:lnTo>
                    <a:pt x="445693" y="332041"/>
                  </a:lnTo>
                  <a:lnTo>
                    <a:pt x="438543" y="344449"/>
                  </a:lnTo>
                  <a:lnTo>
                    <a:pt x="434822" y="353466"/>
                  </a:lnTo>
                  <a:lnTo>
                    <a:pt x="458495" y="389305"/>
                  </a:lnTo>
                  <a:lnTo>
                    <a:pt x="467817" y="389534"/>
                  </a:lnTo>
                  <a:lnTo>
                    <a:pt x="476935" y="386702"/>
                  </a:lnTo>
                  <a:lnTo>
                    <a:pt x="530974" y="351078"/>
                  </a:lnTo>
                  <a:lnTo>
                    <a:pt x="570953" y="309079"/>
                  </a:lnTo>
                  <a:lnTo>
                    <a:pt x="598957" y="264744"/>
                  </a:lnTo>
                  <a:lnTo>
                    <a:pt x="617131" y="222148"/>
                  </a:lnTo>
                  <a:lnTo>
                    <a:pt x="627570" y="185356"/>
                  </a:lnTo>
                  <a:lnTo>
                    <a:pt x="633298" y="155270"/>
                  </a:lnTo>
                  <a:lnTo>
                    <a:pt x="633768" y="144792"/>
                  </a:lnTo>
                  <a:close/>
                </a:path>
              </a:pathLst>
            </a:custGeom>
            <a:solidFill>
              <a:srgbClr val="673B94"/>
            </a:solidFill>
          </p:spPr>
          <p:txBody>
            <a:bodyPr wrap="square" lIns="0" tIns="0" rIns="0" bIns="0" rtlCol="0"/>
            <a:lstStyle/>
            <a:p>
              <a:endParaRPr/>
            </a:p>
          </p:txBody>
        </p:sp>
        <p:sp>
          <p:nvSpPr>
            <p:cNvPr id="43" name="object 43"/>
            <p:cNvSpPr/>
            <p:nvPr/>
          </p:nvSpPr>
          <p:spPr>
            <a:xfrm>
              <a:off x="11052670" y="3126593"/>
              <a:ext cx="634365" cy="389890"/>
            </a:xfrm>
            <a:custGeom>
              <a:avLst/>
              <a:gdLst/>
              <a:ahLst/>
              <a:cxnLst/>
              <a:rect l="l" t="t" r="r" b="b"/>
              <a:pathLst>
                <a:path w="634365" h="389889">
                  <a:moveTo>
                    <a:pt x="287235" y="142455"/>
                  </a:moveTo>
                  <a:lnTo>
                    <a:pt x="279552" y="97116"/>
                  </a:lnTo>
                  <a:lnTo>
                    <a:pt x="258838" y="57848"/>
                  </a:lnTo>
                  <a:lnTo>
                    <a:pt x="227482" y="27012"/>
                  </a:lnTo>
                  <a:lnTo>
                    <a:pt x="187896" y="6959"/>
                  </a:lnTo>
                  <a:lnTo>
                    <a:pt x="142443" y="0"/>
                  </a:lnTo>
                  <a:lnTo>
                    <a:pt x="97104" y="7696"/>
                  </a:lnTo>
                  <a:lnTo>
                    <a:pt x="57848" y="28409"/>
                  </a:lnTo>
                  <a:lnTo>
                    <a:pt x="27012" y="59766"/>
                  </a:lnTo>
                  <a:lnTo>
                    <a:pt x="6946" y="99352"/>
                  </a:lnTo>
                  <a:lnTo>
                    <a:pt x="0" y="144805"/>
                  </a:lnTo>
                  <a:lnTo>
                    <a:pt x="469" y="155282"/>
                  </a:lnTo>
                  <a:lnTo>
                    <a:pt x="16637" y="222161"/>
                  </a:lnTo>
                  <a:lnTo>
                    <a:pt x="34798" y="264756"/>
                  </a:lnTo>
                  <a:lnTo>
                    <a:pt x="62814" y="309079"/>
                  </a:lnTo>
                  <a:lnTo>
                    <a:pt x="102793" y="351091"/>
                  </a:lnTo>
                  <a:lnTo>
                    <a:pt x="156832" y="386715"/>
                  </a:lnTo>
                  <a:lnTo>
                    <a:pt x="165950" y="389534"/>
                  </a:lnTo>
                  <a:lnTo>
                    <a:pt x="175272" y="389305"/>
                  </a:lnTo>
                  <a:lnTo>
                    <a:pt x="198945" y="353479"/>
                  </a:lnTo>
                  <a:lnTo>
                    <a:pt x="188074" y="332054"/>
                  </a:lnTo>
                  <a:lnTo>
                    <a:pt x="181241" y="317487"/>
                  </a:lnTo>
                  <a:lnTo>
                    <a:pt x="175768" y="301358"/>
                  </a:lnTo>
                  <a:lnTo>
                    <a:pt x="172707" y="284276"/>
                  </a:lnTo>
                  <a:lnTo>
                    <a:pt x="218465" y="266217"/>
                  </a:lnTo>
                  <a:lnTo>
                    <a:pt x="254876" y="234442"/>
                  </a:lnTo>
                  <a:lnTo>
                    <a:pt x="278841" y="192138"/>
                  </a:lnTo>
                  <a:lnTo>
                    <a:pt x="287235" y="142455"/>
                  </a:lnTo>
                  <a:close/>
                </a:path>
                <a:path w="634365" h="389889">
                  <a:moveTo>
                    <a:pt x="633755" y="143624"/>
                  </a:moveTo>
                  <a:lnTo>
                    <a:pt x="626440" y="98234"/>
                  </a:lnTo>
                  <a:lnTo>
                    <a:pt x="606044" y="58801"/>
                  </a:lnTo>
                  <a:lnTo>
                    <a:pt x="574954" y="27711"/>
                  </a:lnTo>
                  <a:lnTo>
                    <a:pt x="535533" y="7327"/>
                  </a:lnTo>
                  <a:lnTo>
                    <a:pt x="490131" y="0"/>
                  </a:lnTo>
                  <a:lnTo>
                    <a:pt x="444741" y="7327"/>
                  </a:lnTo>
                  <a:lnTo>
                    <a:pt x="405307" y="27711"/>
                  </a:lnTo>
                  <a:lnTo>
                    <a:pt x="374218" y="58801"/>
                  </a:lnTo>
                  <a:lnTo>
                    <a:pt x="353834" y="98234"/>
                  </a:lnTo>
                  <a:lnTo>
                    <a:pt x="346506" y="143624"/>
                  </a:lnTo>
                  <a:lnTo>
                    <a:pt x="346900" y="154101"/>
                  </a:lnTo>
                  <a:lnTo>
                    <a:pt x="362508" y="221107"/>
                  </a:lnTo>
                  <a:lnTo>
                    <a:pt x="380326" y="263855"/>
                  </a:lnTo>
                  <a:lnTo>
                    <a:pt x="407974" y="308406"/>
                  </a:lnTo>
                  <a:lnTo>
                    <a:pt x="447598" y="350748"/>
                  </a:lnTo>
                  <a:lnTo>
                    <a:pt x="501357" y="386803"/>
                  </a:lnTo>
                  <a:lnTo>
                    <a:pt x="510451" y="389712"/>
                  </a:lnTo>
                  <a:lnTo>
                    <a:pt x="519772" y="389559"/>
                  </a:lnTo>
                  <a:lnTo>
                    <a:pt x="543725" y="353923"/>
                  </a:lnTo>
                  <a:lnTo>
                    <a:pt x="533031" y="332409"/>
                  </a:lnTo>
                  <a:lnTo>
                    <a:pt x="526313" y="317792"/>
                  </a:lnTo>
                  <a:lnTo>
                    <a:pt x="520979" y="301612"/>
                  </a:lnTo>
                  <a:lnTo>
                    <a:pt x="518071" y="284505"/>
                  </a:lnTo>
                  <a:lnTo>
                    <a:pt x="563968" y="266827"/>
                  </a:lnTo>
                  <a:lnTo>
                    <a:pt x="600646" y="235356"/>
                  </a:lnTo>
                  <a:lnTo>
                    <a:pt x="624954" y="193243"/>
                  </a:lnTo>
                  <a:lnTo>
                    <a:pt x="633755" y="143624"/>
                  </a:lnTo>
                  <a:close/>
                </a:path>
              </a:pathLst>
            </a:custGeom>
            <a:solidFill>
              <a:srgbClr val="241B54"/>
            </a:solidFill>
          </p:spPr>
          <p:txBody>
            <a:bodyPr wrap="square" lIns="0" tIns="0" rIns="0" bIns="0" rtlCol="0"/>
            <a:lstStyle/>
            <a:p>
              <a:endParaRPr/>
            </a:p>
          </p:txBody>
        </p:sp>
      </p:grpSp>
      <p:sp>
        <p:nvSpPr>
          <p:cNvPr id="44" name="object 44"/>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65</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#6</a:t>
            </a:r>
            <a:endParaRPr sz="2600">
              <a:latin typeface="Ubuntu Light"/>
              <a:cs typeface="Ubuntu Light"/>
            </a:endParaRPr>
          </a:p>
        </p:txBody>
      </p:sp>
      <p:pic>
        <p:nvPicPr>
          <p:cNvPr id="3" name="object 3"/>
          <p:cNvPicPr/>
          <p:nvPr/>
        </p:nvPicPr>
        <p:blipFill>
          <a:blip r:embed="rId2" cstate="print"/>
          <a:stretch>
            <a:fillRect/>
          </a:stretch>
        </p:blipFill>
        <p:spPr>
          <a:xfrm>
            <a:off x="17700071" y="593899"/>
            <a:ext cx="1273721" cy="678795"/>
          </a:xfrm>
          <a:prstGeom prst="rect">
            <a:avLst/>
          </a:prstGeom>
        </p:spPr>
      </p:pic>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An</a:t>
            </a:r>
            <a:r>
              <a:rPr spc="-140" dirty="0"/>
              <a:t> </a:t>
            </a:r>
            <a:r>
              <a:rPr dirty="0"/>
              <a:t>Introduction</a:t>
            </a:r>
            <a:r>
              <a:rPr spc="-140" dirty="0"/>
              <a:t> </a:t>
            </a:r>
            <a:r>
              <a:rPr dirty="0"/>
              <a:t>to</a:t>
            </a:r>
            <a:r>
              <a:rPr spc="-135" dirty="0"/>
              <a:t> </a:t>
            </a:r>
            <a:r>
              <a:rPr spc="-10" dirty="0"/>
              <a:t>Bitcoin</a:t>
            </a:r>
          </a:p>
        </p:txBody>
      </p:sp>
      <p:pic>
        <p:nvPicPr>
          <p:cNvPr id="5" name="object 5"/>
          <p:cNvPicPr/>
          <p:nvPr/>
        </p:nvPicPr>
        <p:blipFill>
          <a:blip r:embed="rId3" cstate="print"/>
          <a:stretch>
            <a:fillRect/>
          </a:stretch>
        </p:blipFill>
        <p:spPr>
          <a:xfrm>
            <a:off x="18829729" y="10656764"/>
            <a:ext cx="143513" cy="143534"/>
          </a:xfrm>
          <a:prstGeom prst="rect">
            <a:avLst/>
          </a:prstGeom>
        </p:spPr>
      </p:pic>
      <p:sp>
        <p:nvSpPr>
          <p:cNvPr id="6" name="object 6"/>
          <p:cNvSpPr txBox="1"/>
          <p:nvPr/>
        </p:nvSpPr>
        <p:spPr>
          <a:xfrm>
            <a:off x="10310243" y="2617123"/>
            <a:ext cx="8650605" cy="2927985"/>
          </a:xfrm>
          <a:prstGeom prst="rect">
            <a:avLst/>
          </a:prstGeom>
        </p:spPr>
        <p:txBody>
          <a:bodyPr vert="horz" wrap="square" lIns="0" tIns="12065" rIns="0" bIns="0" rtlCol="0">
            <a:spAutoFit/>
          </a:bodyPr>
          <a:lstStyle/>
          <a:p>
            <a:pPr marL="12700" marR="40005" algn="just">
              <a:lnSpc>
                <a:spcPct val="101800"/>
              </a:lnSpc>
              <a:spcBef>
                <a:spcPts val="95"/>
              </a:spcBef>
            </a:pPr>
            <a:r>
              <a:rPr sz="1700" dirty="0">
                <a:solidFill>
                  <a:srgbClr val="57585B"/>
                </a:solidFill>
                <a:latin typeface="Open Sans"/>
                <a:cs typeface="Open Sans"/>
              </a:rPr>
              <a:t>With</a:t>
            </a:r>
            <a:r>
              <a:rPr sz="1700" spc="60" dirty="0">
                <a:solidFill>
                  <a:srgbClr val="57585B"/>
                </a:solidFill>
                <a:latin typeface="Open Sans"/>
                <a:cs typeface="Open Sans"/>
              </a:rPr>
              <a:t> </a:t>
            </a:r>
            <a:r>
              <a:rPr sz="1700" dirty="0">
                <a:solidFill>
                  <a:srgbClr val="57585B"/>
                </a:solidFill>
                <a:latin typeface="Open Sans"/>
                <a:cs typeface="Open Sans"/>
              </a:rPr>
              <a:t>Bitcoin,</a:t>
            </a:r>
            <a:r>
              <a:rPr sz="1700" spc="60" dirty="0">
                <a:solidFill>
                  <a:srgbClr val="57585B"/>
                </a:solidFill>
                <a:latin typeface="Open Sans"/>
                <a:cs typeface="Open Sans"/>
              </a:rPr>
              <a:t> </a:t>
            </a:r>
            <a:r>
              <a:rPr sz="1700" dirty="0">
                <a:solidFill>
                  <a:srgbClr val="57585B"/>
                </a:solidFill>
                <a:latin typeface="Open Sans"/>
                <a:cs typeface="Open Sans"/>
              </a:rPr>
              <a:t>you</a:t>
            </a:r>
            <a:r>
              <a:rPr sz="1700" spc="60" dirty="0">
                <a:solidFill>
                  <a:srgbClr val="57585B"/>
                </a:solidFill>
                <a:latin typeface="Open Sans"/>
                <a:cs typeface="Open Sans"/>
              </a:rPr>
              <a:t> </a:t>
            </a:r>
            <a:r>
              <a:rPr sz="1700" dirty="0">
                <a:solidFill>
                  <a:srgbClr val="57585B"/>
                </a:solidFill>
                <a:latin typeface="Open Sans"/>
                <a:cs typeface="Open Sans"/>
              </a:rPr>
              <a:t>are</a:t>
            </a:r>
            <a:r>
              <a:rPr sz="1700" spc="60" dirty="0">
                <a:solidFill>
                  <a:srgbClr val="57585B"/>
                </a:solidFill>
                <a:latin typeface="Open Sans"/>
                <a:cs typeface="Open Sans"/>
              </a:rPr>
              <a:t> </a:t>
            </a:r>
            <a:r>
              <a:rPr sz="1700" dirty="0">
                <a:solidFill>
                  <a:srgbClr val="57585B"/>
                </a:solidFill>
                <a:latin typeface="Open Sans"/>
                <a:cs typeface="Open Sans"/>
              </a:rPr>
              <a:t>fully</a:t>
            </a:r>
            <a:r>
              <a:rPr sz="1700" spc="60" dirty="0">
                <a:solidFill>
                  <a:srgbClr val="57585B"/>
                </a:solidFill>
                <a:latin typeface="Open Sans"/>
                <a:cs typeface="Open Sans"/>
              </a:rPr>
              <a:t> </a:t>
            </a:r>
            <a:r>
              <a:rPr sz="1700" dirty="0">
                <a:solidFill>
                  <a:srgbClr val="57585B"/>
                </a:solidFill>
                <a:latin typeface="Open Sans"/>
                <a:cs typeface="Open Sans"/>
              </a:rPr>
              <a:t>in</a:t>
            </a:r>
            <a:r>
              <a:rPr sz="1700" spc="65" dirty="0">
                <a:solidFill>
                  <a:srgbClr val="57585B"/>
                </a:solidFill>
                <a:latin typeface="Open Sans"/>
                <a:cs typeface="Open Sans"/>
              </a:rPr>
              <a:t> </a:t>
            </a:r>
            <a:r>
              <a:rPr sz="1700" dirty="0">
                <a:solidFill>
                  <a:srgbClr val="57585B"/>
                </a:solidFill>
                <a:latin typeface="Open Sans"/>
                <a:cs typeface="Open Sans"/>
              </a:rPr>
              <a:t>control</a:t>
            </a:r>
            <a:r>
              <a:rPr sz="1700" spc="60" dirty="0">
                <a:solidFill>
                  <a:srgbClr val="57585B"/>
                </a:solidFill>
                <a:latin typeface="Open Sans"/>
                <a:cs typeface="Open Sans"/>
              </a:rPr>
              <a:t> </a:t>
            </a:r>
            <a:r>
              <a:rPr lang="en-US" sz="1700" dirty="0">
                <a:solidFill>
                  <a:srgbClr val="57585B"/>
                </a:solidFill>
                <a:latin typeface="Open Sans"/>
                <a:cs typeface="Open Sans"/>
              </a:rPr>
              <a:t>of</a:t>
            </a:r>
            <a:r>
              <a:rPr sz="1700" spc="60" dirty="0">
                <a:solidFill>
                  <a:srgbClr val="57585B"/>
                </a:solidFill>
                <a:latin typeface="Open Sans"/>
                <a:cs typeface="Open Sans"/>
              </a:rPr>
              <a:t> </a:t>
            </a:r>
            <a:r>
              <a:rPr sz="1700" dirty="0">
                <a:solidFill>
                  <a:srgbClr val="57585B"/>
                </a:solidFill>
                <a:latin typeface="Open Sans"/>
                <a:cs typeface="Open Sans"/>
              </a:rPr>
              <a:t>your</a:t>
            </a:r>
            <a:r>
              <a:rPr sz="1700" spc="60" dirty="0">
                <a:solidFill>
                  <a:srgbClr val="57585B"/>
                </a:solidFill>
                <a:latin typeface="Open Sans"/>
                <a:cs typeface="Open Sans"/>
              </a:rPr>
              <a:t> </a:t>
            </a:r>
            <a:r>
              <a:rPr sz="1700" dirty="0">
                <a:solidFill>
                  <a:srgbClr val="57585B"/>
                </a:solidFill>
                <a:latin typeface="Open Sans"/>
                <a:cs typeface="Open Sans"/>
              </a:rPr>
              <a:t>funds,</a:t>
            </a:r>
            <a:r>
              <a:rPr sz="1700" spc="60" dirty="0">
                <a:solidFill>
                  <a:srgbClr val="57585B"/>
                </a:solidFill>
                <a:latin typeface="Open Sans"/>
                <a:cs typeface="Open Sans"/>
              </a:rPr>
              <a:t> </a:t>
            </a:r>
            <a:r>
              <a:rPr sz="1700" dirty="0">
                <a:solidFill>
                  <a:srgbClr val="57585B"/>
                </a:solidFill>
                <a:latin typeface="Open Sans"/>
                <a:cs typeface="Open Sans"/>
              </a:rPr>
              <a:t>but</a:t>
            </a:r>
            <a:r>
              <a:rPr sz="1700" spc="65" dirty="0">
                <a:solidFill>
                  <a:srgbClr val="57585B"/>
                </a:solidFill>
                <a:latin typeface="Open Sans"/>
                <a:cs typeface="Open Sans"/>
              </a:rPr>
              <a:t> </a:t>
            </a:r>
            <a:r>
              <a:rPr sz="1700" dirty="0">
                <a:solidFill>
                  <a:srgbClr val="57585B"/>
                </a:solidFill>
                <a:latin typeface="Open Sans"/>
                <a:cs typeface="Open Sans"/>
              </a:rPr>
              <a:t>with</a:t>
            </a:r>
            <a:r>
              <a:rPr sz="1700" spc="60" dirty="0">
                <a:solidFill>
                  <a:srgbClr val="57585B"/>
                </a:solidFill>
                <a:latin typeface="Open Sans"/>
                <a:cs typeface="Open Sans"/>
              </a:rPr>
              <a:t> </a:t>
            </a:r>
            <a:r>
              <a:rPr sz="1700" dirty="0">
                <a:solidFill>
                  <a:srgbClr val="57585B"/>
                </a:solidFill>
                <a:latin typeface="Open Sans"/>
                <a:cs typeface="Open Sans"/>
              </a:rPr>
              <a:t>this</a:t>
            </a:r>
            <a:r>
              <a:rPr sz="1700" spc="60" dirty="0">
                <a:solidFill>
                  <a:srgbClr val="57585B"/>
                </a:solidFill>
                <a:latin typeface="Open Sans"/>
                <a:cs typeface="Open Sans"/>
              </a:rPr>
              <a:t> </a:t>
            </a:r>
            <a:r>
              <a:rPr sz="1700" dirty="0">
                <a:solidFill>
                  <a:srgbClr val="57585B"/>
                </a:solidFill>
                <a:latin typeface="Open Sans"/>
                <a:cs typeface="Open Sans"/>
              </a:rPr>
              <a:t>additional</a:t>
            </a:r>
            <a:r>
              <a:rPr sz="1700" spc="60" dirty="0">
                <a:solidFill>
                  <a:srgbClr val="57585B"/>
                </a:solidFill>
                <a:latin typeface="Open Sans"/>
                <a:cs typeface="Open Sans"/>
              </a:rPr>
              <a:t> </a:t>
            </a:r>
            <a:r>
              <a:rPr sz="1700" spc="-10" dirty="0">
                <a:solidFill>
                  <a:srgbClr val="57585B"/>
                </a:solidFill>
                <a:latin typeface="Open Sans"/>
                <a:cs typeface="Open Sans"/>
              </a:rPr>
              <a:t>control </a:t>
            </a:r>
            <a:r>
              <a:rPr sz="1700" dirty="0">
                <a:solidFill>
                  <a:srgbClr val="57585B"/>
                </a:solidFill>
                <a:latin typeface="Open Sans"/>
                <a:cs typeface="Open Sans"/>
              </a:rPr>
              <a:t>comes</a:t>
            </a:r>
            <a:r>
              <a:rPr sz="1700" spc="60" dirty="0">
                <a:solidFill>
                  <a:srgbClr val="57585B"/>
                </a:solidFill>
                <a:latin typeface="Open Sans"/>
                <a:cs typeface="Open Sans"/>
              </a:rPr>
              <a:t> </a:t>
            </a:r>
            <a:r>
              <a:rPr sz="1700" dirty="0">
                <a:solidFill>
                  <a:srgbClr val="57585B"/>
                </a:solidFill>
                <a:latin typeface="Open Sans"/>
                <a:cs typeface="Open Sans"/>
              </a:rPr>
              <a:t>increased</a:t>
            </a:r>
            <a:r>
              <a:rPr sz="1700" spc="65" dirty="0">
                <a:solidFill>
                  <a:srgbClr val="57585B"/>
                </a:solidFill>
                <a:latin typeface="Open Sans"/>
                <a:cs typeface="Open Sans"/>
              </a:rPr>
              <a:t> </a:t>
            </a:r>
            <a:r>
              <a:rPr sz="1700" dirty="0">
                <a:solidFill>
                  <a:srgbClr val="57585B"/>
                </a:solidFill>
                <a:latin typeface="Open Sans"/>
                <a:cs typeface="Open Sans"/>
              </a:rPr>
              <a:t>responsibility.</a:t>
            </a:r>
            <a:r>
              <a:rPr sz="1700" spc="65" dirty="0">
                <a:solidFill>
                  <a:srgbClr val="57585B"/>
                </a:solidFill>
                <a:latin typeface="Open Sans"/>
                <a:cs typeface="Open Sans"/>
              </a:rPr>
              <a:t> </a:t>
            </a:r>
            <a:r>
              <a:rPr sz="1700" dirty="0">
                <a:solidFill>
                  <a:srgbClr val="57585B"/>
                </a:solidFill>
                <a:latin typeface="Open Sans"/>
                <a:cs typeface="Open Sans"/>
              </a:rPr>
              <a:t>For</a:t>
            </a:r>
            <a:r>
              <a:rPr sz="1700" spc="65" dirty="0">
                <a:solidFill>
                  <a:srgbClr val="57585B"/>
                </a:solidFill>
                <a:latin typeface="Open Sans"/>
                <a:cs typeface="Open Sans"/>
              </a:rPr>
              <a:t> </a:t>
            </a:r>
            <a:r>
              <a:rPr sz="1700" dirty="0">
                <a:solidFill>
                  <a:srgbClr val="57585B"/>
                </a:solidFill>
                <a:latin typeface="Open Sans"/>
                <a:cs typeface="Open Sans"/>
              </a:rPr>
              <a:t>example,</a:t>
            </a:r>
            <a:r>
              <a:rPr sz="1700" spc="65" dirty="0">
                <a:solidFill>
                  <a:srgbClr val="57585B"/>
                </a:solidFill>
                <a:latin typeface="Open Sans"/>
                <a:cs typeface="Open Sans"/>
              </a:rPr>
              <a:t> </a:t>
            </a:r>
            <a:r>
              <a:rPr sz="1700" dirty="0">
                <a:solidFill>
                  <a:srgbClr val="57585B"/>
                </a:solidFill>
                <a:latin typeface="Open Sans"/>
                <a:cs typeface="Open Sans"/>
              </a:rPr>
              <a:t>losing</a:t>
            </a:r>
            <a:r>
              <a:rPr sz="1700" spc="65" dirty="0">
                <a:solidFill>
                  <a:srgbClr val="57585B"/>
                </a:solidFill>
                <a:latin typeface="Open Sans"/>
                <a:cs typeface="Open Sans"/>
              </a:rPr>
              <a:t> </a:t>
            </a:r>
            <a:r>
              <a:rPr sz="1700" dirty="0">
                <a:solidFill>
                  <a:srgbClr val="57585B"/>
                </a:solidFill>
                <a:latin typeface="Open Sans"/>
                <a:cs typeface="Open Sans"/>
              </a:rPr>
              <a:t>access</a:t>
            </a:r>
            <a:r>
              <a:rPr sz="1700" spc="65" dirty="0">
                <a:solidFill>
                  <a:srgbClr val="57585B"/>
                </a:solidFill>
                <a:latin typeface="Open Sans"/>
                <a:cs typeface="Open Sans"/>
              </a:rPr>
              <a:t> </a:t>
            </a:r>
            <a:r>
              <a:rPr sz="1700" dirty="0">
                <a:solidFill>
                  <a:srgbClr val="57585B"/>
                </a:solidFill>
                <a:latin typeface="Open Sans"/>
                <a:cs typeface="Open Sans"/>
              </a:rPr>
              <a:t>to</a:t>
            </a:r>
            <a:r>
              <a:rPr sz="1700" spc="65" dirty="0">
                <a:solidFill>
                  <a:srgbClr val="57585B"/>
                </a:solidFill>
                <a:latin typeface="Open Sans"/>
                <a:cs typeface="Open Sans"/>
              </a:rPr>
              <a:t> </a:t>
            </a:r>
            <a:r>
              <a:rPr sz="1700" dirty="0">
                <a:solidFill>
                  <a:srgbClr val="57585B"/>
                </a:solidFill>
                <a:latin typeface="Open Sans"/>
                <a:cs typeface="Open Sans"/>
              </a:rPr>
              <a:t>your bitcoins by losing your keys to your digital wallet means you have lost your savings </a:t>
            </a:r>
            <a:r>
              <a:rPr lang="en-US" sz="1700" dirty="0">
                <a:solidFill>
                  <a:srgbClr val="57585B"/>
                </a:solidFill>
                <a:latin typeface="Open Sans"/>
                <a:cs typeface="Open Sans"/>
              </a:rPr>
              <a:t>—</a:t>
            </a:r>
            <a:r>
              <a:rPr sz="1700" dirty="0">
                <a:solidFill>
                  <a:srgbClr val="57585B"/>
                </a:solidFill>
                <a:latin typeface="Open Sans"/>
                <a:cs typeface="Open Sans"/>
              </a:rPr>
              <a:t> permanently.</a:t>
            </a:r>
          </a:p>
          <a:p>
            <a:pPr marL="12700" marR="180975" algn="just">
              <a:lnSpc>
                <a:spcPct val="101800"/>
              </a:lnSpc>
            </a:pPr>
            <a:r>
              <a:rPr sz="1700" dirty="0">
                <a:solidFill>
                  <a:srgbClr val="57585B"/>
                </a:solidFill>
                <a:latin typeface="Open Sans"/>
                <a:cs typeface="Open Sans"/>
              </a:rPr>
              <a:t>There's no customer service hotline to call or someone else to turn to </a:t>
            </a:r>
            <a:r>
              <a:rPr lang="en-US" sz="1700" dirty="0">
                <a:solidFill>
                  <a:srgbClr val="57585B"/>
                </a:solidFill>
                <a:latin typeface="Open Sans"/>
                <a:cs typeface="Open Sans"/>
              </a:rPr>
              <a:t>— </a:t>
            </a:r>
            <a:r>
              <a:rPr sz="1700" dirty="0">
                <a:solidFill>
                  <a:srgbClr val="57585B"/>
                </a:solidFill>
                <a:latin typeface="Open Sans"/>
                <a:cs typeface="Open Sans"/>
              </a:rPr>
              <a:t>when there is a problem, you need to take care of it yourself.</a:t>
            </a:r>
          </a:p>
          <a:p>
            <a:pPr marL="12700" marR="5080">
              <a:lnSpc>
                <a:spcPct val="101800"/>
              </a:lnSpc>
              <a:spcBef>
                <a:spcPts val="2080"/>
              </a:spcBef>
            </a:pPr>
            <a:r>
              <a:rPr sz="1700" dirty="0">
                <a:solidFill>
                  <a:srgbClr val="57585B"/>
                </a:solidFill>
                <a:latin typeface="Open Sans"/>
                <a:cs typeface="Open Sans"/>
              </a:rPr>
              <a:t>Fortunately,</a:t>
            </a:r>
            <a:r>
              <a:rPr sz="1700" spc="65" dirty="0">
                <a:solidFill>
                  <a:srgbClr val="57585B"/>
                </a:solidFill>
                <a:latin typeface="Open Sans"/>
                <a:cs typeface="Open Sans"/>
              </a:rPr>
              <a:t> </a:t>
            </a:r>
            <a:r>
              <a:rPr sz="1700" dirty="0">
                <a:solidFill>
                  <a:srgbClr val="57585B"/>
                </a:solidFill>
                <a:latin typeface="Open Sans"/>
                <a:cs typeface="Open Sans"/>
              </a:rPr>
              <a:t>this</a:t>
            </a:r>
            <a:r>
              <a:rPr sz="1700" spc="60" dirty="0">
                <a:solidFill>
                  <a:srgbClr val="57585B"/>
                </a:solidFill>
                <a:latin typeface="Open Sans"/>
                <a:cs typeface="Open Sans"/>
              </a:rPr>
              <a:t> </a:t>
            </a:r>
            <a:r>
              <a:rPr sz="1700" dirty="0">
                <a:solidFill>
                  <a:srgbClr val="57585B"/>
                </a:solidFill>
                <a:latin typeface="Open Sans"/>
                <a:cs typeface="Open Sans"/>
              </a:rPr>
              <a:t>will</a:t>
            </a:r>
            <a:r>
              <a:rPr sz="1700" spc="65" dirty="0">
                <a:solidFill>
                  <a:srgbClr val="57585B"/>
                </a:solidFill>
                <a:latin typeface="Open Sans"/>
                <a:cs typeface="Open Sans"/>
              </a:rPr>
              <a:t> </a:t>
            </a:r>
            <a:r>
              <a:rPr sz="1700" dirty="0">
                <a:solidFill>
                  <a:srgbClr val="57585B"/>
                </a:solidFill>
                <a:latin typeface="Open Sans"/>
                <a:cs typeface="Open Sans"/>
              </a:rPr>
              <a:t>not</a:t>
            </a:r>
            <a:r>
              <a:rPr sz="1700" spc="65" dirty="0">
                <a:solidFill>
                  <a:srgbClr val="57585B"/>
                </a:solidFill>
                <a:latin typeface="Open Sans"/>
                <a:cs typeface="Open Sans"/>
              </a:rPr>
              <a:t> </a:t>
            </a:r>
            <a:r>
              <a:rPr sz="1700" dirty="0">
                <a:solidFill>
                  <a:srgbClr val="57585B"/>
                </a:solidFill>
                <a:latin typeface="Open Sans"/>
                <a:cs typeface="Open Sans"/>
              </a:rPr>
              <a:t>happen</a:t>
            </a:r>
            <a:r>
              <a:rPr sz="1700" spc="65" dirty="0">
                <a:solidFill>
                  <a:srgbClr val="57585B"/>
                </a:solidFill>
                <a:latin typeface="Open Sans"/>
                <a:cs typeface="Open Sans"/>
              </a:rPr>
              <a:t> </a:t>
            </a:r>
            <a:r>
              <a:rPr sz="1700" dirty="0">
                <a:solidFill>
                  <a:srgbClr val="57585B"/>
                </a:solidFill>
                <a:latin typeface="Open Sans"/>
                <a:cs typeface="Open Sans"/>
              </a:rPr>
              <a:t>to</a:t>
            </a:r>
            <a:r>
              <a:rPr sz="1700" spc="65" dirty="0">
                <a:solidFill>
                  <a:srgbClr val="57585B"/>
                </a:solidFill>
                <a:latin typeface="Open Sans"/>
                <a:cs typeface="Open Sans"/>
              </a:rPr>
              <a:t> </a:t>
            </a:r>
            <a:r>
              <a:rPr sz="1700" dirty="0">
                <a:solidFill>
                  <a:srgbClr val="57585B"/>
                </a:solidFill>
                <a:latin typeface="Open Sans"/>
                <a:cs typeface="Open Sans"/>
              </a:rPr>
              <a:t>those</a:t>
            </a:r>
            <a:r>
              <a:rPr sz="1700" spc="65" dirty="0">
                <a:solidFill>
                  <a:srgbClr val="57585B"/>
                </a:solidFill>
                <a:latin typeface="Open Sans"/>
                <a:cs typeface="Open Sans"/>
              </a:rPr>
              <a:t> </a:t>
            </a:r>
            <a:r>
              <a:rPr sz="1700" dirty="0">
                <a:solidFill>
                  <a:srgbClr val="57585B"/>
                </a:solidFill>
                <a:latin typeface="Open Sans"/>
                <a:cs typeface="Open Sans"/>
              </a:rPr>
              <a:t>who</a:t>
            </a:r>
            <a:r>
              <a:rPr sz="1700" spc="65" dirty="0">
                <a:solidFill>
                  <a:srgbClr val="57585B"/>
                </a:solidFill>
                <a:latin typeface="Open Sans"/>
                <a:cs typeface="Open Sans"/>
              </a:rPr>
              <a:t> </a:t>
            </a:r>
            <a:r>
              <a:rPr sz="1700" dirty="0">
                <a:solidFill>
                  <a:srgbClr val="57585B"/>
                </a:solidFill>
                <a:latin typeface="Open Sans"/>
                <a:cs typeface="Open Sans"/>
              </a:rPr>
              <a:t>decide</a:t>
            </a:r>
            <a:r>
              <a:rPr sz="1700" spc="65" dirty="0">
                <a:solidFill>
                  <a:srgbClr val="57585B"/>
                </a:solidFill>
                <a:latin typeface="Open Sans"/>
                <a:cs typeface="Open Sans"/>
              </a:rPr>
              <a:t> </a:t>
            </a:r>
            <a:r>
              <a:rPr sz="1700" dirty="0">
                <a:solidFill>
                  <a:srgbClr val="57585B"/>
                </a:solidFill>
                <a:latin typeface="Open Sans"/>
                <a:cs typeface="Open Sans"/>
              </a:rPr>
              <a:t>to</a:t>
            </a:r>
            <a:r>
              <a:rPr sz="1700" spc="65" dirty="0">
                <a:solidFill>
                  <a:srgbClr val="57585B"/>
                </a:solidFill>
                <a:latin typeface="Open Sans"/>
                <a:cs typeface="Open Sans"/>
              </a:rPr>
              <a:t> </a:t>
            </a:r>
            <a:r>
              <a:rPr sz="1700" dirty="0">
                <a:solidFill>
                  <a:srgbClr val="57585B"/>
                </a:solidFill>
                <a:latin typeface="Open Sans"/>
                <a:cs typeface="Open Sans"/>
              </a:rPr>
              <a:t>take</a:t>
            </a:r>
            <a:r>
              <a:rPr sz="1700" spc="65" dirty="0">
                <a:solidFill>
                  <a:srgbClr val="57585B"/>
                </a:solidFill>
                <a:latin typeface="Open Sans"/>
                <a:cs typeface="Open Sans"/>
              </a:rPr>
              <a:t> </a:t>
            </a:r>
            <a:r>
              <a:rPr sz="1700" dirty="0">
                <a:solidFill>
                  <a:srgbClr val="57585B"/>
                </a:solidFill>
                <a:latin typeface="Open Sans"/>
                <a:cs typeface="Open Sans"/>
              </a:rPr>
              <a:t>full</a:t>
            </a:r>
            <a:r>
              <a:rPr sz="1700" spc="65" dirty="0">
                <a:solidFill>
                  <a:srgbClr val="57585B"/>
                </a:solidFill>
                <a:latin typeface="Open Sans"/>
                <a:cs typeface="Open Sans"/>
              </a:rPr>
              <a:t> </a:t>
            </a:r>
            <a:r>
              <a:rPr sz="1700" dirty="0">
                <a:solidFill>
                  <a:srgbClr val="57585B"/>
                </a:solidFill>
                <a:latin typeface="Open Sans"/>
                <a:cs typeface="Open Sans"/>
              </a:rPr>
              <a:t>responsibility</a:t>
            </a:r>
            <a:r>
              <a:rPr sz="1700" spc="65" dirty="0">
                <a:solidFill>
                  <a:srgbClr val="57585B"/>
                </a:solidFill>
                <a:latin typeface="Open Sans"/>
                <a:cs typeface="Open Sans"/>
              </a:rPr>
              <a:t> </a:t>
            </a:r>
            <a:r>
              <a:rPr sz="1700" spc="-20" dirty="0">
                <a:solidFill>
                  <a:srgbClr val="57585B"/>
                </a:solidFill>
                <a:latin typeface="Open Sans"/>
                <a:cs typeface="Open Sans"/>
              </a:rPr>
              <a:t>over </a:t>
            </a:r>
            <a:r>
              <a:rPr sz="1700" dirty="0">
                <a:solidFill>
                  <a:srgbClr val="57585B"/>
                </a:solidFill>
                <a:latin typeface="Open Sans"/>
                <a:cs typeface="Open Sans"/>
              </a:rPr>
              <a:t>their</a:t>
            </a:r>
            <a:r>
              <a:rPr sz="1700" spc="50" dirty="0">
                <a:solidFill>
                  <a:srgbClr val="57585B"/>
                </a:solidFill>
                <a:latin typeface="Open Sans"/>
                <a:cs typeface="Open Sans"/>
              </a:rPr>
              <a:t> </a:t>
            </a:r>
            <a:r>
              <a:rPr sz="1700" dirty="0">
                <a:solidFill>
                  <a:srgbClr val="57585B"/>
                </a:solidFill>
                <a:latin typeface="Open Sans"/>
                <a:cs typeface="Open Sans"/>
              </a:rPr>
              <a:t>own</a:t>
            </a:r>
            <a:r>
              <a:rPr sz="1700" spc="55" dirty="0">
                <a:solidFill>
                  <a:srgbClr val="57585B"/>
                </a:solidFill>
                <a:latin typeface="Open Sans"/>
                <a:cs typeface="Open Sans"/>
              </a:rPr>
              <a:t> </a:t>
            </a:r>
            <a:r>
              <a:rPr sz="1700" dirty="0">
                <a:solidFill>
                  <a:srgbClr val="57585B"/>
                </a:solidFill>
                <a:latin typeface="Open Sans"/>
                <a:cs typeface="Open Sans"/>
              </a:rPr>
              <a:t>lives. </a:t>
            </a:r>
            <a:r>
              <a:rPr lang="en-US" sz="1700" dirty="0">
                <a:solidFill>
                  <a:srgbClr val="57585B"/>
                </a:solidFill>
                <a:latin typeface="Open Sans"/>
                <a:cs typeface="Open Sans"/>
              </a:rPr>
              <a:t>Using </a:t>
            </a:r>
            <a:r>
              <a:rPr sz="1700" dirty="0">
                <a:solidFill>
                  <a:srgbClr val="57585B"/>
                </a:solidFill>
                <a:latin typeface="Open Sans"/>
                <a:cs typeface="Open Sans"/>
              </a:rPr>
              <a:t>Bitcoin is not inherently complicated; it’s just a new concept. Any discomfort arises because it's unfamiliar, but if you are willing to learn how to use Bitcoin and fully embrace the responsibility of safeguarding your wealth, Bitcoin becomes an empowering tool </a:t>
            </a:r>
            <a:r>
              <a:rPr lang="en-US" sz="1700" dirty="0">
                <a:solidFill>
                  <a:srgbClr val="57585B"/>
                </a:solidFill>
                <a:latin typeface="Open Sans"/>
                <a:cs typeface="Open Sans"/>
              </a:rPr>
              <a:t>—</a:t>
            </a:r>
            <a:r>
              <a:rPr sz="1700" dirty="0">
                <a:solidFill>
                  <a:srgbClr val="57585B"/>
                </a:solidFill>
                <a:latin typeface="Open Sans"/>
                <a:cs typeface="Open Sans"/>
              </a:rPr>
              <a:t> you are in control, and no one can seize your wealth</a:t>
            </a:r>
            <a:r>
              <a:rPr sz="1700" spc="-10" dirty="0">
                <a:solidFill>
                  <a:srgbClr val="57585B"/>
                </a:solidFill>
                <a:latin typeface="Open Sans"/>
                <a:cs typeface="Open Sans"/>
              </a:rPr>
              <a:t>.</a:t>
            </a:r>
            <a:endParaRPr sz="1700" dirty="0">
              <a:latin typeface="Open Sans"/>
              <a:cs typeface="Open Sans"/>
            </a:endParaRPr>
          </a:p>
        </p:txBody>
      </p:sp>
      <p:sp>
        <p:nvSpPr>
          <p:cNvPr id="7" name="object 7"/>
          <p:cNvSpPr txBox="1"/>
          <p:nvPr/>
        </p:nvSpPr>
        <p:spPr>
          <a:xfrm>
            <a:off x="10310243" y="7044140"/>
            <a:ext cx="3272790" cy="2664460"/>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In</a:t>
            </a:r>
            <a:r>
              <a:rPr sz="1700" spc="35" dirty="0">
                <a:solidFill>
                  <a:srgbClr val="57585B"/>
                </a:solidFill>
                <a:latin typeface="Open Sans"/>
                <a:cs typeface="Open Sans"/>
              </a:rPr>
              <a:t> </a:t>
            </a:r>
            <a:r>
              <a:rPr sz="1700" dirty="0">
                <a:solidFill>
                  <a:srgbClr val="57585B"/>
                </a:solidFill>
                <a:latin typeface="Open Sans"/>
                <a:cs typeface="Open Sans"/>
              </a:rPr>
              <a:t>summary,</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key</a:t>
            </a:r>
            <a:r>
              <a:rPr sz="1700" spc="40" dirty="0">
                <a:solidFill>
                  <a:srgbClr val="57585B"/>
                </a:solidFill>
                <a:latin typeface="Open Sans"/>
                <a:cs typeface="Open Sans"/>
              </a:rPr>
              <a:t> </a:t>
            </a:r>
            <a:r>
              <a:rPr sz="1700" dirty="0">
                <a:solidFill>
                  <a:srgbClr val="57585B"/>
                </a:solidFill>
                <a:latin typeface="Open Sans"/>
                <a:cs typeface="Open Sans"/>
              </a:rPr>
              <a:t>lies</a:t>
            </a:r>
            <a:r>
              <a:rPr sz="1700" spc="40" dirty="0">
                <a:solidFill>
                  <a:srgbClr val="57585B"/>
                </a:solidFill>
                <a:latin typeface="Open Sans"/>
                <a:cs typeface="Open Sans"/>
              </a:rPr>
              <a:t> </a:t>
            </a:r>
            <a:r>
              <a:rPr sz="1700" spc="-25" dirty="0">
                <a:solidFill>
                  <a:srgbClr val="57585B"/>
                </a:solidFill>
                <a:latin typeface="Open Sans"/>
                <a:cs typeface="Open Sans"/>
              </a:rPr>
              <a:t>in </a:t>
            </a:r>
            <a:r>
              <a:rPr sz="1700" dirty="0">
                <a:solidFill>
                  <a:srgbClr val="57585B"/>
                </a:solidFill>
                <a:latin typeface="Open Sans"/>
                <a:cs typeface="Open Sans"/>
              </a:rPr>
              <a:t>action,</a:t>
            </a:r>
            <a:r>
              <a:rPr sz="1700" spc="155" dirty="0">
                <a:solidFill>
                  <a:srgbClr val="57585B"/>
                </a:solidFill>
                <a:latin typeface="Open Sans"/>
                <a:cs typeface="Open Sans"/>
              </a:rPr>
              <a:t> </a:t>
            </a:r>
            <a:r>
              <a:rPr sz="1700" dirty="0">
                <a:solidFill>
                  <a:srgbClr val="57585B"/>
                </a:solidFill>
                <a:latin typeface="Open Sans"/>
                <a:cs typeface="Open Sans"/>
              </a:rPr>
              <a:t>understanding</a:t>
            </a:r>
            <a:r>
              <a:rPr sz="1700" spc="160" dirty="0">
                <a:solidFill>
                  <a:srgbClr val="57585B"/>
                </a:solidFill>
                <a:latin typeface="Open Sans"/>
                <a:cs typeface="Open Sans"/>
              </a:rPr>
              <a:t> </a:t>
            </a:r>
            <a:r>
              <a:rPr sz="1700" spc="-10" dirty="0">
                <a:solidFill>
                  <a:srgbClr val="57585B"/>
                </a:solidFill>
                <a:latin typeface="Open Sans"/>
                <a:cs typeface="Open Sans"/>
              </a:rPr>
              <a:t>Bitcoin's </a:t>
            </a:r>
            <a:r>
              <a:rPr sz="1700" dirty="0">
                <a:solidFill>
                  <a:srgbClr val="57585B"/>
                </a:solidFill>
                <a:latin typeface="Open Sans"/>
                <a:cs typeface="Open Sans"/>
              </a:rPr>
              <a:t>workings,</a:t>
            </a:r>
            <a:r>
              <a:rPr sz="1700" spc="110" dirty="0">
                <a:solidFill>
                  <a:srgbClr val="57585B"/>
                </a:solidFill>
                <a:latin typeface="Open Sans"/>
                <a:cs typeface="Open Sans"/>
              </a:rPr>
              <a:t> </a:t>
            </a:r>
            <a:r>
              <a:rPr sz="1700" dirty="0">
                <a:solidFill>
                  <a:srgbClr val="57585B"/>
                </a:solidFill>
                <a:latin typeface="Open Sans"/>
                <a:cs typeface="Open Sans"/>
              </a:rPr>
              <a:t>and</a:t>
            </a:r>
            <a:r>
              <a:rPr sz="1700" spc="110" dirty="0">
                <a:solidFill>
                  <a:srgbClr val="57585B"/>
                </a:solidFill>
                <a:latin typeface="Open Sans"/>
                <a:cs typeface="Open Sans"/>
              </a:rPr>
              <a:t> </a:t>
            </a:r>
            <a:r>
              <a:rPr sz="1700" dirty="0">
                <a:solidFill>
                  <a:srgbClr val="57585B"/>
                </a:solidFill>
                <a:latin typeface="Open Sans"/>
                <a:cs typeface="Open Sans"/>
              </a:rPr>
              <a:t>implementing</a:t>
            </a:r>
            <a:r>
              <a:rPr sz="1700" spc="110" dirty="0">
                <a:solidFill>
                  <a:srgbClr val="57585B"/>
                </a:solidFill>
                <a:latin typeface="Open Sans"/>
                <a:cs typeface="Open Sans"/>
              </a:rPr>
              <a:t> </a:t>
            </a:r>
            <a:r>
              <a:rPr sz="1700" spc="-25" dirty="0">
                <a:solidFill>
                  <a:srgbClr val="57585B"/>
                </a:solidFill>
                <a:latin typeface="Open Sans"/>
                <a:cs typeface="Open Sans"/>
              </a:rPr>
              <a:t>it </a:t>
            </a:r>
            <a:r>
              <a:rPr sz="1700" dirty="0">
                <a:solidFill>
                  <a:srgbClr val="57585B"/>
                </a:solidFill>
                <a:latin typeface="Open Sans"/>
                <a:cs typeface="Open Sans"/>
              </a:rPr>
              <a:t>according</a:t>
            </a:r>
            <a:r>
              <a:rPr sz="1700" spc="55" dirty="0">
                <a:solidFill>
                  <a:srgbClr val="57585B"/>
                </a:solidFill>
                <a:latin typeface="Open Sans"/>
                <a:cs typeface="Open Sans"/>
              </a:rPr>
              <a:t> </a:t>
            </a:r>
            <a:r>
              <a:rPr sz="1700" dirty="0">
                <a:solidFill>
                  <a:srgbClr val="57585B"/>
                </a:solidFill>
                <a:latin typeface="Open Sans"/>
                <a:cs typeface="Open Sans"/>
              </a:rPr>
              <a:t>to</a:t>
            </a:r>
            <a:r>
              <a:rPr sz="1700" spc="55" dirty="0">
                <a:solidFill>
                  <a:srgbClr val="57585B"/>
                </a:solidFill>
                <a:latin typeface="Open Sans"/>
                <a:cs typeface="Open Sans"/>
              </a:rPr>
              <a:t> </a:t>
            </a:r>
            <a:r>
              <a:rPr sz="1700" dirty="0">
                <a:solidFill>
                  <a:srgbClr val="57585B"/>
                </a:solidFill>
                <a:latin typeface="Open Sans"/>
                <a:cs typeface="Open Sans"/>
              </a:rPr>
              <a:t>your</a:t>
            </a:r>
            <a:r>
              <a:rPr sz="1700" spc="55" dirty="0">
                <a:solidFill>
                  <a:srgbClr val="57585B"/>
                </a:solidFill>
                <a:latin typeface="Open Sans"/>
                <a:cs typeface="Open Sans"/>
              </a:rPr>
              <a:t> </a:t>
            </a:r>
            <a:r>
              <a:rPr sz="1700" dirty="0">
                <a:solidFill>
                  <a:srgbClr val="57585B"/>
                </a:solidFill>
                <a:latin typeface="Open Sans"/>
                <a:cs typeface="Open Sans"/>
              </a:rPr>
              <a:t>unique</a:t>
            </a:r>
            <a:r>
              <a:rPr sz="1700" spc="55" dirty="0">
                <a:solidFill>
                  <a:srgbClr val="57585B"/>
                </a:solidFill>
                <a:latin typeface="Open Sans"/>
                <a:cs typeface="Open Sans"/>
              </a:rPr>
              <a:t> </a:t>
            </a:r>
            <a:r>
              <a:rPr sz="1700" spc="-10" dirty="0">
                <a:solidFill>
                  <a:srgbClr val="57585B"/>
                </a:solidFill>
                <a:latin typeface="Open Sans"/>
                <a:cs typeface="Open Sans"/>
              </a:rPr>
              <a:t>needs </a:t>
            </a:r>
            <a:r>
              <a:rPr sz="1700" dirty="0">
                <a:solidFill>
                  <a:srgbClr val="57585B"/>
                </a:solidFill>
                <a:latin typeface="Open Sans"/>
                <a:cs typeface="Open Sans"/>
              </a:rPr>
              <a:t>and</a:t>
            </a:r>
            <a:r>
              <a:rPr sz="1700" spc="65" dirty="0">
                <a:solidFill>
                  <a:srgbClr val="57585B"/>
                </a:solidFill>
                <a:latin typeface="Open Sans"/>
                <a:cs typeface="Open Sans"/>
              </a:rPr>
              <a:t> </a:t>
            </a:r>
            <a:r>
              <a:rPr sz="1700" dirty="0">
                <a:solidFill>
                  <a:srgbClr val="57585B"/>
                </a:solidFill>
                <a:latin typeface="Open Sans"/>
                <a:cs typeface="Open Sans"/>
              </a:rPr>
              <a:t>life</a:t>
            </a:r>
            <a:r>
              <a:rPr sz="1700" spc="65" dirty="0">
                <a:solidFill>
                  <a:srgbClr val="57585B"/>
                </a:solidFill>
                <a:latin typeface="Open Sans"/>
                <a:cs typeface="Open Sans"/>
              </a:rPr>
              <a:t> </a:t>
            </a:r>
            <a:r>
              <a:rPr sz="1700" dirty="0">
                <a:solidFill>
                  <a:srgbClr val="57585B"/>
                </a:solidFill>
                <a:latin typeface="Open Sans"/>
                <a:cs typeface="Open Sans"/>
              </a:rPr>
              <a:t>philosophy.</a:t>
            </a:r>
            <a:r>
              <a:rPr sz="1700" spc="70" dirty="0">
                <a:solidFill>
                  <a:srgbClr val="57585B"/>
                </a:solidFill>
                <a:latin typeface="Open Sans"/>
                <a:cs typeface="Open Sans"/>
              </a:rPr>
              <a:t> </a:t>
            </a:r>
            <a:r>
              <a:rPr sz="1700" dirty="0">
                <a:solidFill>
                  <a:srgbClr val="57585B"/>
                </a:solidFill>
                <a:latin typeface="Open Sans"/>
                <a:cs typeface="Open Sans"/>
              </a:rPr>
              <a:t>Next,</a:t>
            </a:r>
            <a:r>
              <a:rPr sz="1700" spc="65" dirty="0">
                <a:solidFill>
                  <a:srgbClr val="57585B"/>
                </a:solidFill>
                <a:latin typeface="Open Sans"/>
                <a:cs typeface="Open Sans"/>
              </a:rPr>
              <a:t> </a:t>
            </a:r>
            <a:r>
              <a:rPr sz="1700" spc="-10" dirty="0">
                <a:solidFill>
                  <a:srgbClr val="57585B"/>
                </a:solidFill>
                <a:latin typeface="Open Sans"/>
                <a:cs typeface="Open Sans"/>
              </a:rPr>
              <a:t>we’ll </a:t>
            </a:r>
            <a:r>
              <a:rPr sz="1700" dirty="0">
                <a:solidFill>
                  <a:srgbClr val="57585B"/>
                </a:solidFill>
                <a:latin typeface="Open Sans"/>
                <a:cs typeface="Open Sans"/>
              </a:rPr>
              <a:t>begin</a:t>
            </a:r>
            <a:r>
              <a:rPr sz="1700" spc="55" dirty="0">
                <a:solidFill>
                  <a:srgbClr val="57585B"/>
                </a:solidFill>
                <a:latin typeface="Open Sans"/>
                <a:cs typeface="Open Sans"/>
              </a:rPr>
              <a:t> </a:t>
            </a:r>
            <a:r>
              <a:rPr sz="1700" dirty="0">
                <a:solidFill>
                  <a:srgbClr val="57585B"/>
                </a:solidFill>
                <a:latin typeface="Open Sans"/>
                <a:cs typeface="Open Sans"/>
              </a:rPr>
              <a:t>to</a:t>
            </a:r>
            <a:r>
              <a:rPr sz="1700" spc="55" dirty="0">
                <a:solidFill>
                  <a:srgbClr val="57585B"/>
                </a:solidFill>
                <a:latin typeface="Open Sans"/>
                <a:cs typeface="Open Sans"/>
              </a:rPr>
              <a:t> </a:t>
            </a:r>
            <a:r>
              <a:rPr sz="1700" dirty="0">
                <a:solidFill>
                  <a:srgbClr val="57585B"/>
                </a:solidFill>
                <a:latin typeface="Open Sans"/>
                <a:cs typeface="Open Sans"/>
              </a:rPr>
              <a:t>use</a:t>
            </a:r>
            <a:r>
              <a:rPr sz="1700" spc="55" dirty="0">
                <a:solidFill>
                  <a:srgbClr val="57585B"/>
                </a:solidFill>
                <a:latin typeface="Open Sans"/>
                <a:cs typeface="Open Sans"/>
              </a:rPr>
              <a:t> </a:t>
            </a:r>
            <a:r>
              <a:rPr sz="1700" dirty="0">
                <a:solidFill>
                  <a:srgbClr val="57585B"/>
                </a:solidFill>
                <a:latin typeface="Open Sans"/>
                <a:cs typeface="Open Sans"/>
              </a:rPr>
              <a:t>bitcoins</a:t>
            </a:r>
            <a:r>
              <a:rPr sz="1700" spc="60" dirty="0">
                <a:solidFill>
                  <a:srgbClr val="57585B"/>
                </a:solidFill>
                <a:latin typeface="Open Sans"/>
                <a:cs typeface="Open Sans"/>
              </a:rPr>
              <a:t> </a:t>
            </a:r>
            <a:r>
              <a:rPr sz="1700" dirty="0">
                <a:solidFill>
                  <a:srgbClr val="57585B"/>
                </a:solidFill>
                <a:latin typeface="Open Sans"/>
                <a:cs typeface="Open Sans"/>
              </a:rPr>
              <a:t>by</a:t>
            </a:r>
            <a:r>
              <a:rPr sz="1700" spc="55" dirty="0">
                <a:solidFill>
                  <a:srgbClr val="57585B"/>
                </a:solidFill>
                <a:latin typeface="Open Sans"/>
                <a:cs typeface="Open Sans"/>
              </a:rPr>
              <a:t> </a:t>
            </a:r>
            <a:r>
              <a:rPr sz="1700" spc="-10" dirty="0">
                <a:solidFill>
                  <a:srgbClr val="57585B"/>
                </a:solidFill>
                <a:latin typeface="Open Sans"/>
                <a:cs typeface="Open Sans"/>
              </a:rPr>
              <a:t>setting </a:t>
            </a:r>
            <a:r>
              <a:rPr sz="1700" dirty="0">
                <a:solidFill>
                  <a:srgbClr val="57585B"/>
                </a:solidFill>
                <a:latin typeface="Open Sans"/>
                <a:cs typeface="Open Sans"/>
              </a:rPr>
              <a:t>up</a:t>
            </a:r>
            <a:r>
              <a:rPr sz="1700" spc="70" dirty="0">
                <a:solidFill>
                  <a:srgbClr val="57585B"/>
                </a:solidFill>
                <a:latin typeface="Open Sans"/>
                <a:cs typeface="Open Sans"/>
              </a:rPr>
              <a:t> </a:t>
            </a:r>
            <a:r>
              <a:rPr sz="1700" dirty="0">
                <a:solidFill>
                  <a:srgbClr val="57585B"/>
                </a:solidFill>
                <a:latin typeface="Open Sans"/>
                <a:cs typeface="Open Sans"/>
              </a:rPr>
              <a:t>a</a:t>
            </a:r>
            <a:r>
              <a:rPr sz="1700" spc="75" dirty="0">
                <a:solidFill>
                  <a:srgbClr val="57585B"/>
                </a:solidFill>
                <a:latin typeface="Open Sans"/>
                <a:cs typeface="Open Sans"/>
              </a:rPr>
              <a:t> </a:t>
            </a:r>
            <a:r>
              <a:rPr sz="1700" dirty="0">
                <a:solidFill>
                  <a:srgbClr val="57585B"/>
                </a:solidFill>
                <a:latin typeface="Open Sans"/>
                <a:cs typeface="Open Sans"/>
              </a:rPr>
              <a:t>Bitcoin</a:t>
            </a:r>
            <a:r>
              <a:rPr sz="1700" spc="75" dirty="0">
                <a:solidFill>
                  <a:srgbClr val="57585B"/>
                </a:solidFill>
                <a:latin typeface="Open Sans"/>
                <a:cs typeface="Open Sans"/>
              </a:rPr>
              <a:t> </a:t>
            </a:r>
            <a:r>
              <a:rPr sz="1700" dirty="0">
                <a:solidFill>
                  <a:srgbClr val="57585B"/>
                </a:solidFill>
                <a:latin typeface="Open Sans"/>
                <a:cs typeface="Open Sans"/>
              </a:rPr>
              <a:t>wallet,</a:t>
            </a:r>
            <a:r>
              <a:rPr sz="1700" spc="70" dirty="0">
                <a:solidFill>
                  <a:srgbClr val="57585B"/>
                </a:solidFill>
                <a:latin typeface="Open Sans"/>
                <a:cs typeface="Open Sans"/>
              </a:rPr>
              <a:t> </a:t>
            </a:r>
            <a:r>
              <a:rPr sz="1700" dirty="0">
                <a:solidFill>
                  <a:srgbClr val="57585B"/>
                </a:solidFill>
                <a:latin typeface="Open Sans"/>
                <a:cs typeface="Open Sans"/>
              </a:rPr>
              <a:t>sending</a:t>
            </a:r>
            <a:r>
              <a:rPr sz="1700" spc="75"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receiving</a:t>
            </a:r>
            <a:r>
              <a:rPr sz="1700" spc="40" dirty="0">
                <a:solidFill>
                  <a:srgbClr val="57585B"/>
                </a:solidFill>
                <a:latin typeface="Open Sans"/>
                <a:cs typeface="Open Sans"/>
              </a:rPr>
              <a:t> </a:t>
            </a:r>
            <a:r>
              <a:rPr sz="1700" dirty="0">
                <a:solidFill>
                  <a:srgbClr val="57585B"/>
                </a:solidFill>
                <a:latin typeface="Open Sans"/>
                <a:cs typeface="Open Sans"/>
              </a:rPr>
              <a:t>our</a:t>
            </a:r>
            <a:r>
              <a:rPr sz="1700" spc="45" dirty="0">
                <a:solidFill>
                  <a:srgbClr val="57585B"/>
                </a:solidFill>
                <a:latin typeface="Open Sans"/>
                <a:cs typeface="Open Sans"/>
              </a:rPr>
              <a:t> </a:t>
            </a:r>
            <a:r>
              <a:rPr sz="1700" dirty="0">
                <a:solidFill>
                  <a:srgbClr val="57585B"/>
                </a:solidFill>
                <a:latin typeface="Open Sans"/>
                <a:cs typeface="Open Sans"/>
              </a:rPr>
              <a:t>ﬁrst</a:t>
            </a:r>
            <a:r>
              <a:rPr sz="1700" spc="45" dirty="0">
                <a:solidFill>
                  <a:srgbClr val="57585B"/>
                </a:solidFill>
                <a:latin typeface="Open Sans"/>
                <a:cs typeface="Open Sans"/>
              </a:rPr>
              <a:t> </a:t>
            </a:r>
            <a:r>
              <a:rPr sz="1700" spc="-10" dirty="0">
                <a:solidFill>
                  <a:srgbClr val="57585B"/>
                </a:solidFill>
                <a:latin typeface="Open Sans"/>
                <a:cs typeface="Open Sans"/>
              </a:rPr>
              <a:t>transactions, </a:t>
            </a:r>
            <a:r>
              <a:rPr sz="1700" dirty="0">
                <a:solidFill>
                  <a:srgbClr val="57585B"/>
                </a:solidFill>
                <a:latin typeface="Open Sans"/>
                <a:cs typeface="Open Sans"/>
              </a:rPr>
              <a:t>and</a:t>
            </a:r>
            <a:r>
              <a:rPr sz="1700" spc="70" dirty="0">
                <a:solidFill>
                  <a:srgbClr val="57585B"/>
                </a:solidFill>
                <a:latin typeface="Open Sans"/>
                <a:cs typeface="Open Sans"/>
              </a:rPr>
              <a:t> </a:t>
            </a:r>
            <a:r>
              <a:rPr sz="1700" dirty="0">
                <a:solidFill>
                  <a:srgbClr val="57585B"/>
                </a:solidFill>
                <a:latin typeface="Open Sans"/>
                <a:cs typeface="Open Sans"/>
              </a:rPr>
              <a:t>reviewing</a:t>
            </a:r>
            <a:r>
              <a:rPr sz="1700" spc="70" dirty="0">
                <a:solidFill>
                  <a:srgbClr val="57585B"/>
                </a:solidFill>
                <a:latin typeface="Open Sans"/>
                <a:cs typeface="Open Sans"/>
              </a:rPr>
              <a:t> </a:t>
            </a:r>
            <a:r>
              <a:rPr sz="1700" dirty="0">
                <a:solidFill>
                  <a:srgbClr val="57585B"/>
                </a:solidFill>
                <a:latin typeface="Open Sans"/>
                <a:cs typeface="Open Sans"/>
              </a:rPr>
              <a:t>security</a:t>
            </a:r>
            <a:r>
              <a:rPr sz="1700" spc="70" dirty="0">
                <a:solidFill>
                  <a:srgbClr val="57585B"/>
                </a:solidFill>
                <a:latin typeface="Open Sans"/>
                <a:cs typeface="Open Sans"/>
              </a:rPr>
              <a:t> </a:t>
            </a:r>
            <a:r>
              <a:rPr sz="1700" spc="-20" dirty="0">
                <a:solidFill>
                  <a:srgbClr val="57585B"/>
                </a:solidFill>
                <a:latin typeface="Open Sans"/>
                <a:cs typeface="Open Sans"/>
              </a:rPr>
              <a:t>best </a:t>
            </a:r>
            <a:r>
              <a:rPr sz="1700" spc="-10" dirty="0">
                <a:solidFill>
                  <a:srgbClr val="57585B"/>
                </a:solidFill>
                <a:latin typeface="Open Sans"/>
                <a:cs typeface="Open Sans"/>
              </a:rPr>
              <a:t>practices.</a:t>
            </a:r>
            <a:endParaRPr sz="1700">
              <a:latin typeface="Open Sans"/>
              <a:cs typeface="Open Sans"/>
            </a:endParaRPr>
          </a:p>
        </p:txBody>
      </p:sp>
      <p:sp>
        <p:nvSpPr>
          <p:cNvPr id="8" name="object 8"/>
          <p:cNvSpPr txBox="1"/>
          <p:nvPr/>
        </p:nvSpPr>
        <p:spPr>
          <a:xfrm>
            <a:off x="1143967" y="5225399"/>
            <a:ext cx="8620760" cy="2078355"/>
          </a:xfrm>
          <a:prstGeom prst="rect">
            <a:avLst/>
          </a:prstGeom>
        </p:spPr>
        <p:txBody>
          <a:bodyPr vert="horz" wrap="square" lIns="0" tIns="17145" rIns="0" bIns="0" rtlCol="0">
            <a:spAutoFit/>
          </a:bodyPr>
          <a:lstStyle/>
          <a:p>
            <a:pPr marR="92710" algn="ctr">
              <a:lnSpc>
                <a:spcPct val="100000"/>
              </a:lnSpc>
              <a:spcBef>
                <a:spcPts val="135"/>
              </a:spcBef>
            </a:pPr>
            <a:r>
              <a:rPr sz="1450" b="1" dirty="0">
                <a:solidFill>
                  <a:srgbClr val="FAAE20"/>
                </a:solidFill>
                <a:latin typeface="Open Sans"/>
                <a:cs typeface="Open Sans"/>
              </a:rPr>
              <a:t>“Bitcoin</a:t>
            </a:r>
            <a:r>
              <a:rPr sz="1450" b="1" spc="260" dirty="0">
                <a:solidFill>
                  <a:srgbClr val="FAAE20"/>
                </a:solidFill>
                <a:latin typeface="Open Sans"/>
                <a:cs typeface="Open Sans"/>
              </a:rPr>
              <a:t> </a:t>
            </a:r>
            <a:r>
              <a:rPr sz="1450" b="1" dirty="0">
                <a:solidFill>
                  <a:srgbClr val="FAAE20"/>
                </a:solidFill>
                <a:latin typeface="Open Sans"/>
                <a:cs typeface="Open Sans"/>
              </a:rPr>
              <a:t>has</a:t>
            </a:r>
            <a:r>
              <a:rPr sz="1450" b="1" spc="260" dirty="0">
                <a:solidFill>
                  <a:srgbClr val="FAAE20"/>
                </a:solidFill>
                <a:latin typeface="Open Sans"/>
                <a:cs typeface="Open Sans"/>
              </a:rPr>
              <a:t> </a:t>
            </a:r>
            <a:r>
              <a:rPr sz="1450" b="1" dirty="0">
                <a:solidFill>
                  <a:srgbClr val="FAAE20"/>
                </a:solidFill>
                <a:latin typeface="Open Sans"/>
                <a:cs typeface="Open Sans"/>
              </a:rPr>
              <a:t>already</a:t>
            </a:r>
            <a:r>
              <a:rPr sz="1450" b="1" spc="265" dirty="0">
                <a:solidFill>
                  <a:srgbClr val="FAAE20"/>
                </a:solidFill>
                <a:latin typeface="Open Sans"/>
                <a:cs typeface="Open Sans"/>
              </a:rPr>
              <a:t> </a:t>
            </a:r>
            <a:r>
              <a:rPr sz="1450" b="1" spc="30" dirty="0">
                <a:solidFill>
                  <a:srgbClr val="523183"/>
                </a:solidFill>
                <a:latin typeface="Open Sans"/>
                <a:cs typeface="Open Sans"/>
              </a:rPr>
              <a:t>won</a:t>
            </a:r>
            <a:r>
              <a:rPr sz="1450" b="1" spc="30" dirty="0">
                <a:solidFill>
                  <a:srgbClr val="FAAE20"/>
                </a:solidFill>
                <a:latin typeface="Open Sans"/>
                <a:cs typeface="Open Sans"/>
              </a:rPr>
              <a:t>”</a:t>
            </a:r>
            <a:endParaRPr sz="1450" dirty="0">
              <a:latin typeface="Open Sans"/>
              <a:cs typeface="Open Sans"/>
            </a:endParaRPr>
          </a:p>
          <a:p>
            <a:pPr marL="12700" marR="132080">
              <a:lnSpc>
                <a:spcPct val="101800"/>
              </a:lnSpc>
              <a:spcBef>
                <a:spcPts val="1914"/>
              </a:spcBef>
            </a:pPr>
            <a:r>
              <a:rPr sz="1700" dirty="0">
                <a:solidFill>
                  <a:srgbClr val="57585B"/>
                </a:solidFill>
                <a:latin typeface="Open Sans"/>
                <a:cs typeface="Open Sans"/>
              </a:rPr>
              <a:t>As</a:t>
            </a:r>
            <a:r>
              <a:rPr sz="1700" spc="55" dirty="0">
                <a:solidFill>
                  <a:srgbClr val="57585B"/>
                </a:solidFill>
                <a:latin typeface="Open Sans"/>
                <a:cs typeface="Open Sans"/>
              </a:rPr>
              <a:t> </a:t>
            </a:r>
            <a:r>
              <a:rPr sz="1700" dirty="0">
                <a:solidFill>
                  <a:srgbClr val="57585B"/>
                </a:solidFill>
                <a:latin typeface="Open Sans"/>
                <a:cs typeface="Open Sans"/>
              </a:rPr>
              <a:t>you</a:t>
            </a:r>
            <a:r>
              <a:rPr sz="1700" spc="55" dirty="0">
                <a:solidFill>
                  <a:srgbClr val="57585B"/>
                </a:solidFill>
                <a:latin typeface="Open Sans"/>
                <a:cs typeface="Open Sans"/>
              </a:rPr>
              <a:t> </a:t>
            </a:r>
            <a:r>
              <a:rPr sz="1700" dirty="0">
                <a:solidFill>
                  <a:srgbClr val="57585B"/>
                </a:solidFill>
                <a:latin typeface="Open Sans"/>
                <a:cs typeface="Open Sans"/>
              </a:rPr>
              <a:t>know,</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monetary</a:t>
            </a:r>
            <a:r>
              <a:rPr sz="1700" spc="55" dirty="0">
                <a:solidFill>
                  <a:srgbClr val="57585B"/>
                </a:solidFill>
                <a:latin typeface="Open Sans"/>
                <a:cs typeface="Open Sans"/>
              </a:rPr>
              <a:t> </a:t>
            </a:r>
            <a:r>
              <a:rPr sz="1700" dirty="0">
                <a:solidFill>
                  <a:srgbClr val="57585B"/>
                </a:solidFill>
                <a:latin typeface="Open Sans"/>
                <a:cs typeface="Open Sans"/>
              </a:rPr>
              <a:t>system</a:t>
            </a:r>
            <a:r>
              <a:rPr sz="1700" spc="60" dirty="0">
                <a:solidFill>
                  <a:srgbClr val="57585B"/>
                </a:solidFill>
                <a:latin typeface="Open Sans"/>
                <a:cs typeface="Open Sans"/>
              </a:rPr>
              <a:t> </a:t>
            </a:r>
            <a:r>
              <a:rPr sz="1700" dirty="0">
                <a:solidFill>
                  <a:srgbClr val="57585B"/>
                </a:solidFill>
                <a:latin typeface="Open Sans"/>
                <a:cs typeface="Open Sans"/>
              </a:rPr>
              <a:t>of</a:t>
            </a:r>
            <a:r>
              <a:rPr sz="1700" spc="55" dirty="0">
                <a:solidFill>
                  <a:srgbClr val="57585B"/>
                </a:solidFill>
                <a:latin typeface="Open Sans"/>
                <a:cs typeface="Open Sans"/>
              </a:rPr>
              <a:t> </a:t>
            </a:r>
            <a:r>
              <a:rPr sz="1700" dirty="0">
                <a:solidFill>
                  <a:srgbClr val="57585B"/>
                </a:solidFill>
                <a:latin typeface="Open Sans"/>
                <a:cs typeface="Open Sans"/>
              </a:rPr>
              <a:t>Bitcoin</a:t>
            </a:r>
            <a:r>
              <a:rPr sz="1700" spc="55" dirty="0">
                <a:solidFill>
                  <a:srgbClr val="57585B"/>
                </a:solidFill>
                <a:latin typeface="Open Sans"/>
                <a:cs typeface="Open Sans"/>
              </a:rPr>
              <a:t> </a:t>
            </a:r>
            <a:r>
              <a:rPr sz="1700" dirty="0">
                <a:solidFill>
                  <a:srgbClr val="57585B"/>
                </a:solidFill>
                <a:latin typeface="Open Sans"/>
                <a:cs typeface="Open Sans"/>
              </a:rPr>
              <a:t>is</a:t>
            </a:r>
            <a:r>
              <a:rPr sz="1700" spc="60" dirty="0">
                <a:solidFill>
                  <a:srgbClr val="57585B"/>
                </a:solidFill>
                <a:latin typeface="Open Sans"/>
                <a:cs typeface="Open Sans"/>
              </a:rPr>
              <a:t> </a:t>
            </a:r>
            <a:r>
              <a:rPr sz="1700" dirty="0">
                <a:solidFill>
                  <a:srgbClr val="57585B"/>
                </a:solidFill>
                <a:latin typeface="Open Sans"/>
                <a:cs typeface="Open Sans"/>
              </a:rPr>
              <a:t>very</a:t>
            </a:r>
            <a:r>
              <a:rPr sz="1700" spc="55" dirty="0">
                <a:solidFill>
                  <a:srgbClr val="57585B"/>
                </a:solidFill>
                <a:latin typeface="Open Sans"/>
                <a:cs typeface="Open Sans"/>
              </a:rPr>
              <a:t> </a:t>
            </a:r>
            <a:r>
              <a:rPr sz="1700" dirty="0">
                <a:solidFill>
                  <a:srgbClr val="57585B"/>
                </a:solidFill>
                <a:latin typeface="Open Sans"/>
                <a:cs typeface="Open Sans"/>
              </a:rPr>
              <a:t>diﬀerent.</a:t>
            </a:r>
            <a:r>
              <a:rPr sz="1700" spc="55" dirty="0">
                <a:solidFill>
                  <a:srgbClr val="57585B"/>
                </a:solidFill>
                <a:latin typeface="Open Sans"/>
                <a:cs typeface="Open Sans"/>
              </a:rPr>
              <a:t> </a:t>
            </a:r>
            <a:r>
              <a:rPr sz="1700" dirty="0">
                <a:solidFill>
                  <a:srgbClr val="57585B"/>
                </a:solidFill>
                <a:latin typeface="Open Sans"/>
                <a:cs typeface="Open Sans"/>
              </a:rPr>
              <a:t>Bitcoin</a:t>
            </a:r>
            <a:r>
              <a:rPr sz="1700" spc="60" dirty="0">
                <a:solidFill>
                  <a:srgbClr val="57585B"/>
                </a:solidFill>
                <a:latin typeface="Open Sans"/>
                <a:cs typeface="Open Sans"/>
              </a:rPr>
              <a:t> </a:t>
            </a:r>
            <a:r>
              <a:rPr sz="1700" dirty="0">
                <a:solidFill>
                  <a:srgbClr val="57585B"/>
                </a:solidFill>
                <a:latin typeface="Open Sans"/>
                <a:cs typeface="Open Sans"/>
              </a:rPr>
              <a:t>operates</a:t>
            </a:r>
            <a:r>
              <a:rPr sz="1700" spc="55" dirty="0">
                <a:solidFill>
                  <a:srgbClr val="57585B"/>
                </a:solidFill>
                <a:latin typeface="Open Sans"/>
                <a:cs typeface="Open Sans"/>
              </a:rPr>
              <a:t> </a:t>
            </a:r>
            <a:r>
              <a:rPr sz="1700" dirty="0">
                <a:solidFill>
                  <a:srgbClr val="57585B"/>
                </a:solidFill>
                <a:latin typeface="Open Sans"/>
                <a:cs typeface="Open Sans"/>
              </a:rPr>
              <a:t>in</a:t>
            </a:r>
            <a:r>
              <a:rPr sz="1700" spc="55" dirty="0">
                <a:solidFill>
                  <a:srgbClr val="57585B"/>
                </a:solidFill>
                <a:latin typeface="Open Sans"/>
                <a:cs typeface="Open Sans"/>
              </a:rPr>
              <a:t> </a:t>
            </a:r>
            <a:r>
              <a:rPr sz="1700" spc="-50" dirty="0">
                <a:solidFill>
                  <a:srgbClr val="57585B"/>
                </a:solidFill>
                <a:latin typeface="Open Sans"/>
                <a:cs typeface="Open Sans"/>
              </a:rPr>
              <a:t>a </a:t>
            </a:r>
            <a:r>
              <a:rPr sz="1700" dirty="0">
                <a:solidFill>
                  <a:srgbClr val="57585B"/>
                </a:solidFill>
                <a:latin typeface="Open Sans"/>
                <a:cs typeface="Open Sans"/>
              </a:rPr>
              <a:t>speciﬁc</a:t>
            </a:r>
            <a:r>
              <a:rPr sz="1700" spc="45" dirty="0">
                <a:solidFill>
                  <a:srgbClr val="57585B"/>
                </a:solidFill>
                <a:latin typeface="Open Sans"/>
                <a:cs typeface="Open Sans"/>
              </a:rPr>
              <a:t> </a:t>
            </a:r>
            <a:r>
              <a:rPr sz="1700" dirty="0">
                <a:solidFill>
                  <a:srgbClr val="57585B"/>
                </a:solidFill>
                <a:latin typeface="Open Sans"/>
                <a:cs typeface="Open Sans"/>
              </a:rPr>
              <a:t>way,</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50" dirty="0">
                <a:solidFill>
                  <a:srgbClr val="57585B"/>
                </a:solidFill>
                <a:latin typeface="Open Sans"/>
                <a:cs typeface="Open Sans"/>
              </a:rPr>
              <a:t> </a:t>
            </a:r>
            <a:r>
              <a:rPr sz="1700" dirty="0">
                <a:solidFill>
                  <a:srgbClr val="57585B"/>
                </a:solidFill>
                <a:latin typeface="Open Sans"/>
                <a:cs typeface="Open Sans"/>
              </a:rPr>
              <a:t>rulers</a:t>
            </a:r>
            <a:r>
              <a:rPr sz="1700" spc="50" dirty="0">
                <a:solidFill>
                  <a:srgbClr val="57585B"/>
                </a:solidFill>
                <a:latin typeface="Open Sans"/>
                <a:cs typeface="Open Sans"/>
              </a:rPr>
              <a:t> </a:t>
            </a:r>
            <a:r>
              <a:rPr sz="1700" dirty="0">
                <a:solidFill>
                  <a:srgbClr val="57585B"/>
                </a:solidFill>
                <a:latin typeface="Open Sans"/>
                <a:cs typeface="Open Sans"/>
              </a:rPr>
              <a:t>have</a:t>
            </a:r>
            <a:r>
              <a:rPr sz="1700" spc="50" dirty="0">
                <a:solidFill>
                  <a:srgbClr val="57585B"/>
                </a:solidFill>
                <a:latin typeface="Open Sans"/>
                <a:cs typeface="Open Sans"/>
              </a:rPr>
              <a:t> </a:t>
            </a:r>
            <a:r>
              <a:rPr sz="1700" dirty="0">
                <a:solidFill>
                  <a:srgbClr val="57585B"/>
                </a:solidFill>
                <a:latin typeface="Open Sans"/>
                <a:cs typeface="Open Sans"/>
              </a:rPr>
              <a:t>been</a:t>
            </a:r>
            <a:r>
              <a:rPr sz="1700" spc="45" dirty="0">
                <a:solidFill>
                  <a:srgbClr val="57585B"/>
                </a:solidFill>
                <a:latin typeface="Open Sans"/>
                <a:cs typeface="Open Sans"/>
              </a:rPr>
              <a:t> </a:t>
            </a:r>
            <a:r>
              <a:rPr sz="1700" dirty="0">
                <a:solidFill>
                  <a:srgbClr val="57585B"/>
                </a:solidFill>
                <a:latin typeface="Open Sans"/>
                <a:cs typeface="Open Sans"/>
              </a:rPr>
              <a:t>replaced</a:t>
            </a:r>
            <a:r>
              <a:rPr sz="1700" spc="50" dirty="0">
                <a:solidFill>
                  <a:srgbClr val="57585B"/>
                </a:solidFill>
                <a:latin typeface="Open Sans"/>
                <a:cs typeface="Open Sans"/>
              </a:rPr>
              <a:t> </a:t>
            </a:r>
            <a:r>
              <a:rPr sz="1700" dirty="0">
                <a:solidFill>
                  <a:srgbClr val="57585B"/>
                </a:solidFill>
                <a:latin typeface="Open Sans"/>
                <a:cs typeface="Open Sans"/>
              </a:rPr>
              <a:t>by</a:t>
            </a:r>
            <a:r>
              <a:rPr sz="1700" spc="50" dirty="0">
                <a:solidFill>
                  <a:srgbClr val="57585B"/>
                </a:solidFill>
                <a:latin typeface="Open Sans"/>
                <a:cs typeface="Open Sans"/>
              </a:rPr>
              <a:t> </a:t>
            </a:r>
            <a:r>
              <a:rPr sz="1700" dirty="0">
                <a:solidFill>
                  <a:srgbClr val="57585B"/>
                </a:solidFill>
                <a:latin typeface="Open Sans"/>
                <a:cs typeface="Open Sans"/>
              </a:rPr>
              <a:t>an</a:t>
            </a:r>
            <a:r>
              <a:rPr sz="1700" spc="50" dirty="0">
                <a:solidFill>
                  <a:srgbClr val="57585B"/>
                </a:solidFill>
                <a:latin typeface="Open Sans"/>
                <a:cs typeface="Open Sans"/>
              </a:rPr>
              <a:t> </a:t>
            </a:r>
            <a:r>
              <a:rPr sz="1700" dirty="0">
                <a:solidFill>
                  <a:srgbClr val="57585B"/>
                </a:solidFill>
                <a:latin typeface="Open Sans"/>
                <a:cs typeface="Open Sans"/>
              </a:rPr>
              <a:t>autonomous</a:t>
            </a:r>
            <a:r>
              <a:rPr sz="1700" spc="50" dirty="0">
                <a:solidFill>
                  <a:srgbClr val="57585B"/>
                </a:solidFill>
                <a:latin typeface="Open Sans"/>
                <a:cs typeface="Open Sans"/>
              </a:rPr>
              <a:t> </a:t>
            </a:r>
            <a:r>
              <a:rPr sz="1700" dirty="0">
                <a:solidFill>
                  <a:srgbClr val="57585B"/>
                </a:solidFill>
                <a:latin typeface="Open Sans"/>
                <a:cs typeface="Open Sans"/>
              </a:rPr>
              <a:t>system</a:t>
            </a:r>
            <a:r>
              <a:rPr sz="1700" spc="50"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spc="-10" dirty="0">
                <a:solidFill>
                  <a:srgbClr val="57585B"/>
                </a:solidFill>
                <a:latin typeface="Open Sans"/>
                <a:cs typeface="Open Sans"/>
              </a:rPr>
              <a:t>rules.</a:t>
            </a:r>
            <a:endParaRPr sz="1700" dirty="0">
              <a:latin typeface="Open Sans"/>
              <a:cs typeface="Open Sans"/>
            </a:endParaRPr>
          </a:p>
          <a:p>
            <a:pPr marL="12700" marR="5080">
              <a:lnSpc>
                <a:spcPct val="101800"/>
              </a:lnSpc>
              <a:spcBef>
                <a:spcPts val="5"/>
              </a:spcBef>
            </a:pPr>
            <a:r>
              <a:rPr sz="1700" dirty="0">
                <a:solidFill>
                  <a:srgbClr val="57585B"/>
                </a:solidFill>
                <a:latin typeface="Open Sans"/>
                <a:cs typeface="Open Sans"/>
              </a:rPr>
              <a:t>There</a:t>
            </a:r>
            <a:r>
              <a:rPr sz="1700" spc="45" dirty="0">
                <a:solidFill>
                  <a:srgbClr val="57585B"/>
                </a:solidFill>
                <a:latin typeface="Open Sans"/>
                <a:cs typeface="Open Sans"/>
              </a:rPr>
              <a:t> </a:t>
            </a:r>
            <a:r>
              <a:rPr sz="1700" dirty="0">
                <a:solidFill>
                  <a:srgbClr val="57585B"/>
                </a:solidFill>
                <a:latin typeface="Open Sans"/>
                <a:cs typeface="Open Sans"/>
              </a:rPr>
              <a:t>is</a:t>
            </a:r>
            <a:r>
              <a:rPr sz="1700" spc="45" dirty="0">
                <a:solidFill>
                  <a:srgbClr val="57585B"/>
                </a:solidFill>
                <a:latin typeface="Open Sans"/>
                <a:cs typeface="Open Sans"/>
              </a:rPr>
              <a:t> </a:t>
            </a:r>
            <a:r>
              <a:rPr sz="1700" dirty="0">
                <a:solidFill>
                  <a:srgbClr val="57585B"/>
                </a:solidFill>
                <a:latin typeface="Open Sans"/>
                <a:cs typeface="Open Sans"/>
              </a:rPr>
              <a:t>no</a:t>
            </a:r>
            <a:r>
              <a:rPr sz="1700" spc="45" dirty="0">
                <a:solidFill>
                  <a:srgbClr val="57585B"/>
                </a:solidFill>
                <a:latin typeface="Open Sans"/>
                <a:cs typeface="Open Sans"/>
              </a:rPr>
              <a:t> </a:t>
            </a:r>
            <a:r>
              <a:rPr sz="1700" dirty="0">
                <a:solidFill>
                  <a:srgbClr val="57585B"/>
                </a:solidFill>
                <a:latin typeface="Open Sans"/>
                <a:cs typeface="Open Sans"/>
              </a:rPr>
              <a:t>dictator</a:t>
            </a:r>
            <a:r>
              <a:rPr sz="1700" spc="45" dirty="0">
                <a:solidFill>
                  <a:srgbClr val="57585B"/>
                </a:solidFill>
                <a:latin typeface="Open Sans"/>
                <a:cs typeface="Open Sans"/>
              </a:rPr>
              <a:t> </a:t>
            </a:r>
            <a:r>
              <a:rPr sz="1700" dirty="0">
                <a:solidFill>
                  <a:srgbClr val="57585B"/>
                </a:solidFill>
                <a:latin typeface="Open Sans"/>
                <a:cs typeface="Open Sans"/>
              </a:rPr>
              <a:t>or</a:t>
            </a:r>
            <a:r>
              <a:rPr sz="1700" spc="45" dirty="0">
                <a:solidFill>
                  <a:srgbClr val="57585B"/>
                </a:solidFill>
                <a:latin typeface="Open Sans"/>
                <a:cs typeface="Open Sans"/>
              </a:rPr>
              <a:t> </a:t>
            </a:r>
            <a:r>
              <a:rPr sz="1700" dirty="0">
                <a:solidFill>
                  <a:srgbClr val="57585B"/>
                </a:solidFill>
                <a:latin typeface="Open Sans"/>
                <a:cs typeface="Open Sans"/>
              </a:rPr>
              <a:t>leader,</a:t>
            </a:r>
            <a:r>
              <a:rPr sz="1700" spc="45" dirty="0">
                <a:solidFill>
                  <a:srgbClr val="57585B"/>
                </a:solidFill>
                <a:latin typeface="Open Sans"/>
                <a:cs typeface="Open Sans"/>
              </a:rPr>
              <a:t> </a:t>
            </a:r>
            <a:r>
              <a:rPr sz="1700" dirty="0">
                <a:solidFill>
                  <a:srgbClr val="57585B"/>
                </a:solidFill>
                <a:latin typeface="Open Sans"/>
                <a:cs typeface="Open Sans"/>
              </a:rPr>
              <a:t>which</a:t>
            </a:r>
            <a:r>
              <a:rPr sz="1700" spc="50" dirty="0">
                <a:solidFill>
                  <a:srgbClr val="57585B"/>
                </a:solidFill>
                <a:latin typeface="Open Sans"/>
                <a:cs typeface="Open Sans"/>
              </a:rPr>
              <a:t> </a:t>
            </a:r>
            <a:r>
              <a:rPr sz="1700" dirty="0">
                <a:solidFill>
                  <a:srgbClr val="57585B"/>
                </a:solidFill>
                <a:latin typeface="Open Sans"/>
                <a:cs typeface="Open Sans"/>
              </a:rPr>
              <a:t>also</a:t>
            </a:r>
            <a:r>
              <a:rPr sz="1700" spc="45" dirty="0">
                <a:solidFill>
                  <a:srgbClr val="57585B"/>
                </a:solidFill>
                <a:latin typeface="Open Sans"/>
                <a:cs typeface="Open Sans"/>
              </a:rPr>
              <a:t> </a:t>
            </a:r>
            <a:r>
              <a:rPr sz="1700" dirty="0">
                <a:solidFill>
                  <a:srgbClr val="57585B"/>
                </a:solidFill>
                <a:latin typeface="Open Sans"/>
                <a:cs typeface="Open Sans"/>
              </a:rPr>
              <a:t>means</a:t>
            </a:r>
            <a:r>
              <a:rPr sz="1700" spc="45" dirty="0">
                <a:solidFill>
                  <a:srgbClr val="57585B"/>
                </a:solidFill>
                <a:latin typeface="Open Sans"/>
                <a:cs typeface="Open Sans"/>
              </a:rPr>
              <a:t> </a:t>
            </a:r>
            <a:r>
              <a:rPr sz="1700" dirty="0">
                <a:solidFill>
                  <a:srgbClr val="57585B"/>
                </a:solidFill>
                <a:latin typeface="Open Sans"/>
                <a:cs typeface="Open Sans"/>
              </a:rPr>
              <a:t>that</a:t>
            </a:r>
            <a:r>
              <a:rPr sz="1700" spc="45" dirty="0">
                <a:solidFill>
                  <a:srgbClr val="57585B"/>
                </a:solidFill>
                <a:latin typeface="Open Sans"/>
                <a:cs typeface="Open Sans"/>
              </a:rPr>
              <a:t> </a:t>
            </a:r>
            <a:r>
              <a:rPr sz="1700" dirty="0">
                <a:solidFill>
                  <a:srgbClr val="57585B"/>
                </a:solidFill>
                <a:latin typeface="Open Sans"/>
                <a:cs typeface="Open Sans"/>
              </a:rPr>
              <a:t>no</a:t>
            </a:r>
            <a:r>
              <a:rPr sz="1700" spc="45" dirty="0">
                <a:solidFill>
                  <a:srgbClr val="57585B"/>
                </a:solidFill>
                <a:latin typeface="Open Sans"/>
                <a:cs typeface="Open Sans"/>
              </a:rPr>
              <a:t> </a:t>
            </a:r>
            <a:r>
              <a:rPr sz="1700" dirty="0">
                <a:solidFill>
                  <a:srgbClr val="57585B"/>
                </a:solidFill>
                <a:latin typeface="Open Sans"/>
                <a:cs typeface="Open Sans"/>
              </a:rPr>
              <a:t>one</a:t>
            </a:r>
            <a:r>
              <a:rPr sz="1700" spc="45" dirty="0">
                <a:solidFill>
                  <a:srgbClr val="57585B"/>
                </a:solidFill>
                <a:latin typeface="Open Sans"/>
                <a:cs typeface="Open Sans"/>
              </a:rPr>
              <a:t> </a:t>
            </a:r>
            <a:r>
              <a:rPr sz="1700" dirty="0">
                <a:solidFill>
                  <a:srgbClr val="57585B"/>
                </a:solidFill>
                <a:latin typeface="Open Sans"/>
                <a:cs typeface="Open Sans"/>
              </a:rPr>
              <a:t>will</a:t>
            </a:r>
            <a:r>
              <a:rPr sz="1700" spc="50" dirty="0">
                <a:solidFill>
                  <a:srgbClr val="57585B"/>
                </a:solidFill>
                <a:latin typeface="Open Sans"/>
                <a:cs typeface="Open Sans"/>
              </a:rPr>
              <a:t> </a:t>
            </a:r>
            <a:r>
              <a:rPr sz="1700" dirty="0">
                <a:solidFill>
                  <a:srgbClr val="57585B"/>
                </a:solidFill>
                <a:latin typeface="Open Sans"/>
                <a:cs typeface="Open Sans"/>
              </a:rPr>
              <a:t>dictate</a:t>
            </a:r>
            <a:r>
              <a:rPr sz="1700" spc="45"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you</a:t>
            </a:r>
            <a:r>
              <a:rPr sz="1700" spc="45" dirty="0">
                <a:solidFill>
                  <a:srgbClr val="57585B"/>
                </a:solidFill>
                <a:latin typeface="Open Sans"/>
                <a:cs typeface="Open Sans"/>
              </a:rPr>
              <a:t> </a:t>
            </a:r>
            <a:r>
              <a:rPr sz="1700" spc="-20" dirty="0">
                <a:solidFill>
                  <a:srgbClr val="57585B"/>
                </a:solidFill>
                <a:latin typeface="Open Sans"/>
                <a:cs typeface="Open Sans"/>
              </a:rPr>
              <a:t>what </a:t>
            </a:r>
            <a:r>
              <a:rPr sz="1700" dirty="0">
                <a:solidFill>
                  <a:srgbClr val="57585B"/>
                </a:solidFill>
                <a:latin typeface="Open Sans"/>
                <a:cs typeface="Open Sans"/>
              </a:rPr>
              <a:t>you</a:t>
            </a:r>
            <a:r>
              <a:rPr sz="1700" spc="55" dirty="0">
                <a:solidFill>
                  <a:srgbClr val="57585B"/>
                </a:solidFill>
                <a:latin typeface="Open Sans"/>
                <a:cs typeface="Open Sans"/>
              </a:rPr>
              <a:t> </a:t>
            </a:r>
            <a:r>
              <a:rPr sz="1700" dirty="0">
                <a:solidFill>
                  <a:srgbClr val="57585B"/>
                </a:solidFill>
                <a:latin typeface="Open Sans"/>
                <a:cs typeface="Open Sans"/>
              </a:rPr>
              <a:t>need</a:t>
            </a:r>
            <a:r>
              <a:rPr sz="1700" spc="60" dirty="0">
                <a:solidFill>
                  <a:srgbClr val="57585B"/>
                </a:solidFill>
                <a:latin typeface="Open Sans"/>
                <a:cs typeface="Open Sans"/>
              </a:rPr>
              <a:t> </a:t>
            </a:r>
            <a:r>
              <a:rPr sz="1700" dirty="0">
                <a:solidFill>
                  <a:srgbClr val="57585B"/>
                </a:solidFill>
                <a:latin typeface="Open Sans"/>
                <a:cs typeface="Open Sans"/>
              </a:rPr>
              <a:t>to</a:t>
            </a:r>
            <a:r>
              <a:rPr sz="1700" spc="55" dirty="0">
                <a:solidFill>
                  <a:srgbClr val="57585B"/>
                </a:solidFill>
                <a:latin typeface="Open Sans"/>
                <a:cs typeface="Open Sans"/>
              </a:rPr>
              <a:t> </a:t>
            </a:r>
            <a:r>
              <a:rPr sz="1700" dirty="0">
                <a:solidFill>
                  <a:srgbClr val="57585B"/>
                </a:solidFill>
                <a:latin typeface="Open Sans"/>
                <a:cs typeface="Open Sans"/>
              </a:rPr>
              <a:t>do.</a:t>
            </a:r>
            <a:r>
              <a:rPr sz="1700" spc="60" dirty="0">
                <a:solidFill>
                  <a:srgbClr val="57585B"/>
                </a:solidFill>
                <a:latin typeface="Open Sans"/>
                <a:cs typeface="Open Sans"/>
              </a:rPr>
              <a:t> </a:t>
            </a:r>
            <a:r>
              <a:rPr sz="1700" dirty="0">
                <a:solidFill>
                  <a:srgbClr val="57585B"/>
                </a:solidFill>
                <a:latin typeface="Open Sans"/>
                <a:cs typeface="Open Sans"/>
              </a:rPr>
              <a:t>If</a:t>
            </a:r>
            <a:r>
              <a:rPr sz="1700" spc="55" dirty="0">
                <a:solidFill>
                  <a:srgbClr val="57585B"/>
                </a:solidFill>
                <a:latin typeface="Open Sans"/>
                <a:cs typeface="Open Sans"/>
              </a:rPr>
              <a:t> </a:t>
            </a:r>
            <a:r>
              <a:rPr sz="1700" dirty="0">
                <a:solidFill>
                  <a:srgbClr val="57585B"/>
                </a:solidFill>
                <a:latin typeface="Open Sans"/>
                <a:cs typeface="Open Sans"/>
              </a:rPr>
              <a:t>you</a:t>
            </a:r>
            <a:r>
              <a:rPr sz="1700" spc="60" dirty="0">
                <a:solidFill>
                  <a:srgbClr val="57585B"/>
                </a:solidFill>
                <a:latin typeface="Open Sans"/>
                <a:cs typeface="Open Sans"/>
              </a:rPr>
              <a:t> </a:t>
            </a:r>
            <a:r>
              <a:rPr sz="1700" dirty="0">
                <a:solidFill>
                  <a:srgbClr val="57585B"/>
                </a:solidFill>
                <a:latin typeface="Open Sans"/>
                <a:cs typeface="Open Sans"/>
              </a:rPr>
              <a:t>want</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newfound</a:t>
            </a:r>
            <a:r>
              <a:rPr sz="1700" spc="55" dirty="0">
                <a:solidFill>
                  <a:srgbClr val="57585B"/>
                </a:solidFill>
                <a:latin typeface="Open Sans"/>
                <a:cs typeface="Open Sans"/>
              </a:rPr>
              <a:t> </a:t>
            </a:r>
            <a:r>
              <a:rPr sz="1700" dirty="0">
                <a:solidFill>
                  <a:srgbClr val="57585B"/>
                </a:solidFill>
                <a:latin typeface="Open Sans"/>
                <a:cs typeface="Open Sans"/>
              </a:rPr>
              <a:t>freedom</a:t>
            </a:r>
            <a:r>
              <a:rPr sz="1700" spc="60" dirty="0">
                <a:solidFill>
                  <a:srgbClr val="57585B"/>
                </a:solidFill>
                <a:latin typeface="Open Sans"/>
                <a:cs typeface="Open Sans"/>
              </a:rPr>
              <a:t> </a:t>
            </a:r>
            <a:r>
              <a:rPr sz="1700" dirty="0">
                <a:solidFill>
                  <a:srgbClr val="57585B"/>
                </a:solidFill>
                <a:latin typeface="Open Sans"/>
                <a:cs typeface="Open Sans"/>
              </a:rPr>
              <a:t>and</a:t>
            </a:r>
            <a:r>
              <a:rPr sz="1700" spc="55" dirty="0">
                <a:solidFill>
                  <a:srgbClr val="57585B"/>
                </a:solidFill>
                <a:latin typeface="Open Sans"/>
                <a:cs typeface="Open Sans"/>
              </a:rPr>
              <a:t> </a:t>
            </a:r>
            <a:r>
              <a:rPr sz="1700" dirty="0">
                <a:solidFill>
                  <a:srgbClr val="57585B"/>
                </a:solidFill>
                <a:latin typeface="Open Sans"/>
                <a:cs typeface="Open Sans"/>
              </a:rPr>
              <a:t>empowerment</a:t>
            </a:r>
            <a:r>
              <a:rPr sz="1700" spc="60" dirty="0">
                <a:solidFill>
                  <a:srgbClr val="57585B"/>
                </a:solidFill>
                <a:latin typeface="Open Sans"/>
                <a:cs typeface="Open Sans"/>
              </a:rPr>
              <a:t> </a:t>
            </a:r>
            <a:r>
              <a:rPr sz="1700" dirty="0">
                <a:solidFill>
                  <a:srgbClr val="57585B"/>
                </a:solidFill>
                <a:latin typeface="Open Sans"/>
                <a:cs typeface="Open Sans"/>
              </a:rPr>
              <a:t>of</a:t>
            </a:r>
            <a:r>
              <a:rPr sz="1700" spc="55" dirty="0">
                <a:solidFill>
                  <a:srgbClr val="57585B"/>
                </a:solidFill>
                <a:latin typeface="Open Sans"/>
                <a:cs typeface="Open Sans"/>
              </a:rPr>
              <a:t> </a:t>
            </a:r>
            <a:r>
              <a:rPr sz="1700" spc="-10" dirty="0">
                <a:solidFill>
                  <a:srgbClr val="57585B"/>
                </a:solidFill>
                <a:latin typeface="Open Sans"/>
                <a:cs typeface="Open Sans"/>
              </a:rPr>
              <a:t>Bitcoin, </a:t>
            </a:r>
            <a:r>
              <a:rPr sz="1700" dirty="0">
                <a:solidFill>
                  <a:srgbClr val="57585B"/>
                </a:solidFill>
                <a:latin typeface="Open Sans"/>
                <a:cs typeface="Open Sans"/>
              </a:rPr>
              <a:t>you</a:t>
            </a:r>
            <a:r>
              <a:rPr sz="1700" spc="45" dirty="0">
                <a:solidFill>
                  <a:srgbClr val="57585B"/>
                </a:solidFill>
                <a:latin typeface="Open Sans"/>
                <a:cs typeface="Open Sans"/>
              </a:rPr>
              <a:t> </a:t>
            </a:r>
            <a:r>
              <a:rPr sz="1700" dirty="0">
                <a:solidFill>
                  <a:srgbClr val="57585B"/>
                </a:solidFill>
                <a:latin typeface="Open Sans"/>
                <a:cs typeface="Open Sans"/>
              </a:rPr>
              <a:t>will</a:t>
            </a:r>
            <a:r>
              <a:rPr sz="1700" spc="45" dirty="0">
                <a:solidFill>
                  <a:srgbClr val="57585B"/>
                </a:solidFill>
                <a:latin typeface="Open Sans"/>
                <a:cs typeface="Open Sans"/>
              </a:rPr>
              <a:t> </a:t>
            </a:r>
            <a:r>
              <a:rPr sz="1700" dirty="0">
                <a:solidFill>
                  <a:srgbClr val="57585B"/>
                </a:solidFill>
                <a:latin typeface="Open Sans"/>
                <a:cs typeface="Open Sans"/>
              </a:rPr>
              <a:t>need</a:t>
            </a:r>
            <a:r>
              <a:rPr sz="1700" spc="45"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learn</a:t>
            </a:r>
            <a:r>
              <a:rPr sz="1700" spc="45" dirty="0">
                <a:solidFill>
                  <a:srgbClr val="57585B"/>
                </a:solidFill>
                <a:latin typeface="Open Sans"/>
                <a:cs typeface="Open Sans"/>
              </a:rPr>
              <a:t> </a:t>
            </a:r>
            <a:r>
              <a:rPr sz="1700" dirty="0">
                <a:solidFill>
                  <a:srgbClr val="57585B"/>
                </a:solidFill>
                <a:latin typeface="Open Sans"/>
                <a:cs typeface="Open Sans"/>
              </a:rPr>
              <a:t>how</a:t>
            </a:r>
            <a:r>
              <a:rPr sz="1700" spc="45" dirty="0">
                <a:solidFill>
                  <a:srgbClr val="57585B"/>
                </a:solidFill>
                <a:latin typeface="Open Sans"/>
                <a:cs typeface="Open Sans"/>
              </a:rPr>
              <a:t> </a:t>
            </a:r>
            <a:r>
              <a:rPr sz="1700" dirty="0">
                <a:solidFill>
                  <a:srgbClr val="57585B"/>
                </a:solidFill>
                <a:latin typeface="Open Sans"/>
                <a:cs typeface="Open Sans"/>
              </a:rPr>
              <a:t>it</a:t>
            </a:r>
            <a:r>
              <a:rPr sz="1700" spc="45" dirty="0">
                <a:solidFill>
                  <a:srgbClr val="57585B"/>
                </a:solidFill>
                <a:latin typeface="Open Sans"/>
                <a:cs typeface="Open Sans"/>
              </a:rPr>
              <a:t> </a:t>
            </a:r>
            <a:r>
              <a:rPr sz="1700" dirty="0">
                <a:solidFill>
                  <a:srgbClr val="57585B"/>
                </a:solidFill>
                <a:latin typeface="Open Sans"/>
                <a:cs typeface="Open Sans"/>
              </a:rPr>
              <a:t>works</a:t>
            </a:r>
            <a:r>
              <a:rPr sz="1700" spc="45" dirty="0">
                <a:solidFill>
                  <a:srgbClr val="57585B"/>
                </a:solidFill>
                <a:latin typeface="Open Sans"/>
                <a:cs typeface="Open Sans"/>
              </a:rPr>
              <a:t> </a:t>
            </a:r>
            <a:r>
              <a:rPr sz="1700" dirty="0">
                <a:solidFill>
                  <a:srgbClr val="57585B"/>
                </a:solidFill>
                <a:latin typeface="Open Sans"/>
                <a:cs typeface="Open Sans"/>
              </a:rPr>
              <a:t>and</a:t>
            </a:r>
            <a:r>
              <a:rPr sz="1700" spc="45" dirty="0">
                <a:solidFill>
                  <a:srgbClr val="57585B"/>
                </a:solidFill>
                <a:latin typeface="Open Sans"/>
                <a:cs typeface="Open Sans"/>
              </a:rPr>
              <a:t> </a:t>
            </a:r>
            <a:r>
              <a:rPr sz="1700" dirty="0">
                <a:solidFill>
                  <a:srgbClr val="57585B"/>
                </a:solidFill>
                <a:latin typeface="Open Sans"/>
                <a:cs typeface="Open Sans"/>
              </a:rPr>
              <a:t>integrate</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technology</a:t>
            </a:r>
            <a:r>
              <a:rPr sz="1700" spc="45" dirty="0">
                <a:solidFill>
                  <a:srgbClr val="57585B"/>
                </a:solidFill>
                <a:latin typeface="Open Sans"/>
                <a:cs typeface="Open Sans"/>
              </a:rPr>
              <a:t> </a:t>
            </a:r>
            <a:r>
              <a:rPr sz="1700" dirty="0">
                <a:solidFill>
                  <a:srgbClr val="57585B"/>
                </a:solidFill>
                <a:latin typeface="Open Sans"/>
                <a:cs typeface="Open Sans"/>
              </a:rPr>
              <a:t>in</a:t>
            </a:r>
            <a:r>
              <a:rPr sz="1700" spc="4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way</a:t>
            </a:r>
            <a:r>
              <a:rPr sz="1700" spc="45" dirty="0">
                <a:solidFill>
                  <a:srgbClr val="57585B"/>
                </a:solidFill>
                <a:latin typeface="Open Sans"/>
                <a:cs typeface="Open Sans"/>
              </a:rPr>
              <a:t> </a:t>
            </a:r>
            <a:r>
              <a:rPr sz="1700" dirty="0">
                <a:solidFill>
                  <a:srgbClr val="57585B"/>
                </a:solidFill>
                <a:latin typeface="Open Sans"/>
                <a:cs typeface="Open Sans"/>
              </a:rPr>
              <a:t>that</a:t>
            </a:r>
            <a:r>
              <a:rPr sz="1700" spc="45" dirty="0">
                <a:solidFill>
                  <a:srgbClr val="57585B"/>
                </a:solidFill>
                <a:latin typeface="Open Sans"/>
                <a:cs typeface="Open Sans"/>
              </a:rPr>
              <a:t> </a:t>
            </a:r>
            <a:r>
              <a:rPr sz="1700" spc="-10" dirty="0">
                <a:solidFill>
                  <a:srgbClr val="57585B"/>
                </a:solidFill>
                <a:latin typeface="Open Sans"/>
                <a:cs typeface="Open Sans"/>
              </a:rPr>
              <a:t>works </a:t>
            </a:r>
            <a:r>
              <a:rPr lang="en-US" sz="1700" spc="-10" dirty="0">
                <a:solidFill>
                  <a:srgbClr val="57585B"/>
                </a:solidFill>
                <a:latin typeface="Open Sans"/>
                <a:cs typeface="Open Sans"/>
              </a:rPr>
              <a:t>for you </a:t>
            </a:r>
            <a:r>
              <a:rPr sz="1700" dirty="0">
                <a:solidFill>
                  <a:srgbClr val="57585B"/>
                </a:solidFill>
                <a:latin typeface="Open Sans"/>
                <a:cs typeface="Open Sans"/>
              </a:rPr>
              <a:t>personally</a:t>
            </a:r>
            <a:r>
              <a:rPr sz="1700" spc="-20" dirty="0">
                <a:solidFill>
                  <a:srgbClr val="57585B"/>
                </a:solidFill>
                <a:latin typeface="Open Sans"/>
                <a:cs typeface="Open Sans"/>
              </a:rPr>
              <a:t>.</a:t>
            </a:r>
            <a:endParaRPr sz="1700" dirty="0">
              <a:latin typeface="Open Sans"/>
              <a:cs typeface="Open Sans"/>
            </a:endParaRPr>
          </a:p>
        </p:txBody>
      </p:sp>
      <p:grpSp>
        <p:nvGrpSpPr>
          <p:cNvPr id="9" name="object 9"/>
          <p:cNvGrpSpPr/>
          <p:nvPr/>
        </p:nvGrpSpPr>
        <p:grpSpPr>
          <a:xfrm>
            <a:off x="3306957" y="2587288"/>
            <a:ext cx="4215130" cy="2457450"/>
            <a:chOff x="3306957" y="2587288"/>
            <a:chExt cx="4215130" cy="2457450"/>
          </a:xfrm>
        </p:grpSpPr>
        <p:pic>
          <p:nvPicPr>
            <p:cNvPr id="10" name="object 10"/>
            <p:cNvPicPr/>
            <p:nvPr/>
          </p:nvPicPr>
          <p:blipFill>
            <a:blip r:embed="rId4" cstate="print"/>
            <a:stretch>
              <a:fillRect/>
            </a:stretch>
          </p:blipFill>
          <p:spPr>
            <a:xfrm>
              <a:off x="5073101" y="2595857"/>
              <a:ext cx="2439936" cy="2439925"/>
            </a:xfrm>
            <a:prstGeom prst="rect">
              <a:avLst/>
            </a:prstGeom>
          </p:spPr>
        </p:pic>
        <p:sp>
          <p:nvSpPr>
            <p:cNvPr id="11" name="object 11"/>
            <p:cNvSpPr/>
            <p:nvPr/>
          </p:nvSpPr>
          <p:spPr>
            <a:xfrm>
              <a:off x="5073109" y="2595859"/>
              <a:ext cx="2440305" cy="2440305"/>
            </a:xfrm>
            <a:custGeom>
              <a:avLst/>
              <a:gdLst/>
              <a:ahLst/>
              <a:cxnLst/>
              <a:rect l="l" t="t" r="r" b="b"/>
              <a:pathLst>
                <a:path w="2440304" h="2440304">
                  <a:moveTo>
                    <a:pt x="2439925" y="1219962"/>
                  </a:moveTo>
                  <a:lnTo>
                    <a:pt x="2439002" y="1267866"/>
                  </a:lnTo>
                  <a:lnTo>
                    <a:pt x="2436255" y="1315302"/>
                  </a:lnTo>
                  <a:lnTo>
                    <a:pt x="2431718" y="1362236"/>
                  </a:lnTo>
                  <a:lnTo>
                    <a:pt x="2425424" y="1408635"/>
                  </a:lnTo>
                  <a:lnTo>
                    <a:pt x="2417409" y="1454464"/>
                  </a:lnTo>
                  <a:lnTo>
                    <a:pt x="2407705" y="1499690"/>
                  </a:lnTo>
                  <a:lnTo>
                    <a:pt x="2396347" y="1544278"/>
                  </a:lnTo>
                  <a:lnTo>
                    <a:pt x="2383369" y="1588195"/>
                  </a:lnTo>
                  <a:lnTo>
                    <a:pt x="2368803" y="1631407"/>
                  </a:lnTo>
                  <a:lnTo>
                    <a:pt x="2352686" y="1673880"/>
                  </a:lnTo>
                  <a:lnTo>
                    <a:pt x="2335049" y="1715579"/>
                  </a:lnTo>
                  <a:lnTo>
                    <a:pt x="2315927" y="1756473"/>
                  </a:lnTo>
                  <a:lnTo>
                    <a:pt x="2295355" y="1796525"/>
                  </a:lnTo>
                  <a:lnTo>
                    <a:pt x="2273365" y="1835702"/>
                  </a:lnTo>
                  <a:lnTo>
                    <a:pt x="2249992" y="1873971"/>
                  </a:lnTo>
                  <a:lnTo>
                    <a:pt x="2225270" y="1911298"/>
                  </a:lnTo>
                  <a:lnTo>
                    <a:pt x="2199233" y="1947648"/>
                  </a:lnTo>
                  <a:lnTo>
                    <a:pt x="2171914" y="1982988"/>
                  </a:lnTo>
                  <a:lnTo>
                    <a:pt x="2143348" y="2017284"/>
                  </a:lnTo>
                  <a:lnTo>
                    <a:pt x="2113567" y="2050502"/>
                  </a:lnTo>
                  <a:lnTo>
                    <a:pt x="2082608" y="2082608"/>
                  </a:lnTo>
                  <a:lnTo>
                    <a:pt x="2050502" y="2113567"/>
                  </a:lnTo>
                  <a:lnTo>
                    <a:pt x="2017284" y="2143348"/>
                  </a:lnTo>
                  <a:lnTo>
                    <a:pt x="1982988" y="2171914"/>
                  </a:lnTo>
                  <a:lnTo>
                    <a:pt x="1947648" y="2199233"/>
                  </a:lnTo>
                  <a:lnTo>
                    <a:pt x="1911298" y="2225270"/>
                  </a:lnTo>
                  <a:lnTo>
                    <a:pt x="1873971" y="2249992"/>
                  </a:lnTo>
                  <a:lnTo>
                    <a:pt x="1835702" y="2273365"/>
                  </a:lnTo>
                  <a:lnTo>
                    <a:pt x="1796525" y="2295355"/>
                  </a:lnTo>
                  <a:lnTo>
                    <a:pt x="1756473" y="2315927"/>
                  </a:lnTo>
                  <a:lnTo>
                    <a:pt x="1715579" y="2335049"/>
                  </a:lnTo>
                  <a:lnTo>
                    <a:pt x="1673880" y="2352686"/>
                  </a:lnTo>
                  <a:lnTo>
                    <a:pt x="1631407" y="2368803"/>
                  </a:lnTo>
                  <a:lnTo>
                    <a:pt x="1588195" y="2383369"/>
                  </a:lnTo>
                  <a:lnTo>
                    <a:pt x="1544278" y="2396347"/>
                  </a:lnTo>
                  <a:lnTo>
                    <a:pt x="1499690" y="2407705"/>
                  </a:lnTo>
                  <a:lnTo>
                    <a:pt x="1454464" y="2417409"/>
                  </a:lnTo>
                  <a:lnTo>
                    <a:pt x="1408635" y="2425424"/>
                  </a:lnTo>
                  <a:lnTo>
                    <a:pt x="1362236" y="2431718"/>
                  </a:lnTo>
                  <a:lnTo>
                    <a:pt x="1315302" y="2436255"/>
                  </a:lnTo>
                  <a:lnTo>
                    <a:pt x="1267866" y="2439002"/>
                  </a:lnTo>
                  <a:lnTo>
                    <a:pt x="1219962" y="2439925"/>
                  </a:lnTo>
                  <a:lnTo>
                    <a:pt x="1172059" y="2439002"/>
                  </a:lnTo>
                  <a:lnTo>
                    <a:pt x="1124623" y="2436255"/>
                  </a:lnTo>
                  <a:lnTo>
                    <a:pt x="1077688" y="2431718"/>
                  </a:lnTo>
                  <a:lnTo>
                    <a:pt x="1031290" y="2425424"/>
                  </a:lnTo>
                  <a:lnTo>
                    <a:pt x="985461" y="2417409"/>
                  </a:lnTo>
                  <a:lnTo>
                    <a:pt x="940235" y="2407705"/>
                  </a:lnTo>
                  <a:lnTo>
                    <a:pt x="895647" y="2396347"/>
                  </a:lnTo>
                  <a:lnTo>
                    <a:pt x="851730" y="2383369"/>
                  </a:lnTo>
                  <a:lnTo>
                    <a:pt x="808518" y="2368803"/>
                  </a:lnTo>
                  <a:lnTo>
                    <a:pt x="766045" y="2352686"/>
                  </a:lnTo>
                  <a:lnTo>
                    <a:pt x="724345" y="2335049"/>
                  </a:lnTo>
                  <a:lnTo>
                    <a:pt x="683452" y="2315927"/>
                  </a:lnTo>
                  <a:lnTo>
                    <a:pt x="643400" y="2295355"/>
                  </a:lnTo>
                  <a:lnTo>
                    <a:pt x="604222" y="2273365"/>
                  </a:lnTo>
                  <a:lnTo>
                    <a:pt x="565953" y="2249992"/>
                  </a:lnTo>
                  <a:lnTo>
                    <a:pt x="528627" y="2225270"/>
                  </a:lnTo>
                  <a:lnTo>
                    <a:pt x="492276" y="2199233"/>
                  </a:lnTo>
                  <a:lnTo>
                    <a:pt x="456936" y="2171914"/>
                  </a:lnTo>
                  <a:lnTo>
                    <a:pt x="422641" y="2143348"/>
                  </a:lnTo>
                  <a:lnTo>
                    <a:pt x="389423" y="2113567"/>
                  </a:lnTo>
                  <a:lnTo>
                    <a:pt x="357317" y="2082608"/>
                  </a:lnTo>
                  <a:lnTo>
                    <a:pt x="326357" y="2050502"/>
                  </a:lnTo>
                  <a:lnTo>
                    <a:pt x="296577" y="2017284"/>
                  </a:lnTo>
                  <a:lnTo>
                    <a:pt x="268011" y="1982988"/>
                  </a:lnTo>
                  <a:lnTo>
                    <a:pt x="240692" y="1947648"/>
                  </a:lnTo>
                  <a:lnTo>
                    <a:pt x="214654" y="1911298"/>
                  </a:lnTo>
                  <a:lnTo>
                    <a:pt x="189932" y="1873971"/>
                  </a:lnTo>
                  <a:lnTo>
                    <a:pt x="166559" y="1835702"/>
                  </a:lnTo>
                  <a:lnTo>
                    <a:pt x="144570" y="1796525"/>
                  </a:lnTo>
                  <a:lnTo>
                    <a:pt x="123997" y="1756473"/>
                  </a:lnTo>
                  <a:lnTo>
                    <a:pt x="104876" y="1715579"/>
                  </a:lnTo>
                  <a:lnTo>
                    <a:pt x="87239" y="1673880"/>
                  </a:lnTo>
                  <a:lnTo>
                    <a:pt x="71121" y="1631407"/>
                  </a:lnTo>
                  <a:lnTo>
                    <a:pt x="56556" y="1588195"/>
                  </a:lnTo>
                  <a:lnTo>
                    <a:pt x="43578" y="1544278"/>
                  </a:lnTo>
                  <a:lnTo>
                    <a:pt x="32219" y="1499690"/>
                  </a:lnTo>
                  <a:lnTo>
                    <a:pt x="22516" y="1454464"/>
                  </a:lnTo>
                  <a:lnTo>
                    <a:pt x="14500" y="1408635"/>
                  </a:lnTo>
                  <a:lnTo>
                    <a:pt x="8207" y="1362236"/>
                  </a:lnTo>
                  <a:lnTo>
                    <a:pt x="3670" y="1315302"/>
                  </a:lnTo>
                  <a:lnTo>
                    <a:pt x="923" y="1267866"/>
                  </a:lnTo>
                  <a:lnTo>
                    <a:pt x="0" y="1219962"/>
                  </a:lnTo>
                  <a:lnTo>
                    <a:pt x="923" y="1172059"/>
                  </a:lnTo>
                  <a:lnTo>
                    <a:pt x="3670" y="1124623"/>
                  </a:lnTo>
                  <a:lnTo>
                    <a:pt x="8207" y="1077688"/>
                  </a:lnTo>
                  <a:lnTo>
                    <a:pt x="14500" y="1031290"/>
                  </a:lnTo>
                  <a:lnTo>
                    <a:pt x="22516" y="985461"/>
                  </a:lnTo>
                  <a:lnTo>
                    <a:pt x="32219" y="940235"/>
                  </a:lnTo>
                  <a:lnTo>
                    <a:pt x="43578" y="895647"/>
                  </a:lnTo>
                  <a:lnTo>
                    <a:pt x="56556" y="851730"/>
                  </a:lnTo>
                  <a:lnTo>
                    <a:pt x="71121" y="808518"/>
                  </a:lnTo>
                  <a:lnTo>
                    <a:pt x="87239" y="766045"/>
                  </a:lnTo>
                  <a:lnTo>
                    <a:pt x="104876" y="724345"/>
                  </a:lnTo>
                  <a:lnTo>
                    <a:pt x="123997" y="683452"/>
                  </a:lnTo>
                  <a:lnTo>
                    <a:pt x="144570" y="643400"/>
                  </a:lnTo>
                  <a:lnTo>
                    <a:pt x="166559" y="604222"/>
                  </a:lnTo>
                  <a:lnTo>
                    <a:pt x="189932" y="565953"/>
                  </a:lnTo>
                  <a:lnTo>
                    <a:pt x="214654" y="528627"/>
                  </a:lnTo>
                  <a:lnTo>
                    <a:pt x="240692" y="492276"/>
                  </a:lnTo>
                  <a:lnTo>
                    <a:pt x="268011" y="456936"/>
                  </a:lnTo>
                  <a:lnTo>
                    <a:pt x="296577" y="422641"/>
                  </a:lnTo>
                  <a:lnTo>
                    <a:pt x="326357" y="389423"/>
                  </a:lnTo>
                  <a:lnTo>
                    <a:pt x="357317" y="357317"/>
                  </a:lnTo>
                  <a:lnTo>
                    <a:pt x="389423" y="326357"/>
                  </a:lnTo>
                  <a:lnTo>
                    <a:pt x="422641" y="296577"/>
                  </a:lnTo>
                  <a:lnTo>
                    <a:pt x="456936" y="268011"/>
                  </a:lnTo>
                  <a:lnTo>
                    <a:pt x="492276" y="240692"/>
                  </a:lnTo>
                  <a:lnTo>
                    <a:pt x="528627" y="214654"/>
                  </a:lnTo>
                  <a:lnTo>
                    <a:pt x="565953" y="189932"/>
                  </a:lnTo>
                  <a:lnTo>
                    <a:pt x="604222" y="166559"/>
                  </a:lnTo>
                  <a:lnTo>
                    <a:pt x="643400" y="144570"/>
                  </a:lnTo>
                  <a:lnTo>
                    <a:pt x="683452" y="123997"/>
                  </a:lnTo>
                  <a:lnTo>
                    <a:pt x="724345" y="104876"/>
                  </a:lnTo>
                  <a:lnTo>
                    <a:pt x="766045" y="87239"/>
                  </a:lnTo>
                  <a:lnTo>
                    <a:pt x="808518" y="71121"/>
                  </a:lnTo>
                  <a:lnTo>
                    <a:pt x="851730" y="56556"/>
                  </a:lnTo>
                  <a:lnTo>
                    <a:pt x="895647" y="43578"/>
                  </a:lnTo>
                  <a:lnTo>
                    <a:pt x="940235" y="32219"/>
                  </a:lnTo>
                  <a:lnTo>
                    <a:pt x="985461" y="22516"/>
                  </a:lnTo>
                  <a:lnTo>
                    <a:pt x="1031290" y="14500"/>
                  </a:lnTo>
                  <a:lnTo>
                    <a:pt x="1077688" y="8207"/>
                  </a:lnTo>
                  <a:lnTo>
                    <a:pt x="1124623" y="3670"/>
                  </a:lnTo>
                  <a:lnTo>
                    <a:pt x="1172059" y="923"/>
                  </a:lnTo>
                  <a:lnTo>
                    <a:pt x="1219962" y="0"/>
                  </a:lnTo>
                  <a:lnTo>
                    <a:pt x="1267866" y="923"/>
                  </a:lnTo>
                  <a:lnTo>
                    <a:pt x="1315302" y="3670"/>
                  </a:lnTo>
                  <a:lnTo>
                    <a:pt x="1362236" y="8207"/>
                  </a:lnTo>
                  <a:lnTo>
                    <a:pt x="1408635" y="14500"/>
                  </a:lnTo>
                  <a:lnTo>
                    <a:pt x="1454464" y="22516"/>
                  </a:lnTo>
                  <a:lnTo>
                    <a:pt x="1499690" y="32219"/>
                  </a:lnTo>
                  <a:lnTo>
                    <a:pt x="1544278" y="43578"/>
                  </a:lnTo>
                  <a:lnTo>
                    <a:pt x="1588195" y="56556"/>
                  </a:lnTo>
                  <a:lnTo>
                    <a:pt x="1631407" y="71121"/>
                  </a:lnTo>
                  <a:lnTo>
                    <a:pt x="1673880" y="87239"/>
                  </a:lnTo>
                  <a:lnTo>
                    <a:pt x="1715579" y="104876"/>
                  </a:lnTo>
                  <a:lnTo>
                    <a:pt x="1756473" y="123997"/>
                  </a:lnTo>
                  <a:lnTo>
                    <a:pt x="1796525" y="144570"/>
                  </a:lnTo>
                  <a:lnTo>
                    <a:pt x="1835702" y="166559"/>
                  </a:lnTo>
                  <a:lnTo>
                    <a:pt x="1873971" y="189932"/>
                  </a:lnTo>
                  <a:lnTo>
                    <a:pt x="1911298" y="214654"/>
                  </a:lnTo>
                  <a:lnTo>
                    <a:pt x="1947648" y="240692"/>
                  </a:lnTo>
                  <a:lnTo>
                    <a:pt x="1982988" y="268011"/>
                  </a:lnTo>
                  <a:lnTo>
                    <a:pt x="2017284" y="296577"/>
                  </a:lnTo>
                  <a:lnTo>
                    <a:pt x="2050502" y="326357"/>
                  </a:lnTo>
                  <a:lnTo>
                    <a:pt x="2082608" y="357317"/>
                  </a:lnTo>
                  <a:lnTo>
                    <a:pt x="2113567" y="389423"/>
                  </a:lnTo>
                  <a:lnTo>
                    <a:pt x="2143348" y="422641"/>
                  </a:lnTo>
                  <a:lnTo>
                    <a:pt x="2171914" y="456936"/>
                  </a:lnTo>
                  <a:lnTo>
                    <a:pt x="2199233" y="492276"/>
                  </a:lnTo>
                  <a:lnTo>
                    <a:pt x="2225270" y="528627"/>
                  </a:lnTo>
                  <a:lnTo>
                    <a:pt x="2249992" y="565953"/>
                  </a:lnTo>
                  <a:lnTo>
                    <a:pt x="2273365" y="604222"/>
                  </a:lnTo>
                  <a:lnTo>
                    <a:pt x="2295355" y="643400"/>
                  </a:lnTo>
                  <a:lnTo>
                    <a:pt x="2315927" y="683452"/>
                  </a:lnTo>
                  <a:lnTo>
                    <a:pt x="2335049" y="724345"/>
                  </a:lnTo>
                  <a:lnTo>
                    <a:pt x="2352686" y="766045"/>
                  </a:lnTo>
                  <a:lnTo>
                    <a:pt x="2368803" y="808518"/>
                  </a:lnTo>
                  <a:lnTo>
                    <a:pt x="2383369" y="851730"/>
                  </a:lnTo>
                  <a:lnTo>
                    <a:pt x="2396347" y="895647"/>
                  </a:lnTo>
                  <a:lnTo>
                    <a:pt x="2407705" y="940235"/>
                  </a:lnTo>
                  <a:lnTo>
                    <a:pt x="2417409" y="985461"/>
                  </a:lnTo>
                  <a:lnTo>
                    <a:pt x="2425424" y="1031290"/>
                  </a:lnTo>
                  <a:lnTo>
                    <a:pt x="2431718" y="1077688"/>
                  </a:lnTo>
                  <a:lnTo>
                    <a:pt x="2436255" y="1124623"/>
                  </a:lnTo>
                  <a:lnTo>
                    <a:pt x="2439002" y="1172059"/>
                  </a:lnTo>
                  <a:lnTo>
                    <a:pt x="2439925" y="1219962"/>
                  </a:lnTo>
                  <a:close/>
                </a:path>
              </a:pathLst>
            </a:custGeom>
            <a:ln w="17140">
              <a:solidFill>
                <a:srgbClr val="000000"/>
              </a:solidFill>
            </a:ln>
          </p:spPr>
          <p:txBody>
            <a:bodyPr wrap="square" lIns="0" tIns="0" rIns="0" bIns="0" rtlCol="0"/>
            <a:lstStyle/>
            <a:p>
              <a:endParaRPr/>
            </a:p>
          </p:txBody>
        </p:sp>
        <p:pic>
          <p:nvPicPr>
            <p:cNvPr id="12" name="object 12"/>
            <p:cNvPicPr/>
            <p:nvPr/>
          </p:nvPicPr>
          <p:blipFill>
            <a:blip r:embed="rId5" cstate="print"/>
            <a:stretch>
              <a:fillRect/>
            </a:stretch>
          </p:blipFill>
          <p:spPr>
            <a:xfrm>
              <a:off x="3315522" y="2595857"/>
              <a:ext cx="2439936" cy="2439925"/>
            </a:xfrm>
            <a:prstGeom prst="rect">
              <a:avLst/>
            </a:prstGeom>
          </p:spPr>
        </p:pic>
        <p:sp>
          <p:nvSpPr>
            <p:cNvPr id="13" name="object 13"/>
            <p:cNvSpPr/>
            <p:nvPr/>
          </p:nvSpPr>
          <p:spPr>
            <a:xfrm>
              <a:off x="3315528" y="2595859"/>
              <a:ext cx="2440305" cy="2440305"/>
            </a:xfrm>
            <a:custGeom>
              <a:avLst/>
              <a:gdLst/>
              <a:ahLst/>
              <a:cxnLst/>
              <a:rect l="l" t="t" r="r" b="b"/>
              <a:pathLst>
                <a:path w="2440304" h="2440304">
                  <a:moveTo>
                    <a:pt x="2439925" y="1219962"/>
                  </a:moveTo>
                  <a:lnTo>
                    <a:pt x="2439002" y="1267866"/>
                  </a:lnTo>
                  <a:lnTo>
                    <a:pt x="2436255" y="1315302"/>
                  </a:lnTo>
                  <a:lnTo>
                    <a:pt x="2431718" y="1362236"/>
                  </a:lnTo>
                  <a:lnTo>
                    <a:pt x="2425424" y="1408635"/>
                  </a:lnTo>
                  <a:lnTo>
                    <a:pt x="2417409" y="1454464"/>
                  </a:lnTo>
                  <a:lnTo>
                    <a:pt x="2407705" y="1499690"/>
                  </a:lnTo>
                  <a:lnTo>
                    <a:pt x="2396347" y="1544278"/>
                  </a:lnTo>
                  <a:lnTo>
                    <a:pt x="2383369" y="1588195"/>
                  </a:lnTo>
                  <a:lnTo>
                    <a:pt x="2368803" y="1631407"/>
                  </a:lnTo>
                  <a:lnTo>
                    <a:pt x="2352686" y="1673880"/>
                  </a:lnTo>
                  <a:lnTo>
                    <a:pt x="2335049" y="1715579"/>
                  </a:lnTo>
                  <a:lnTo>
                    <a:pt x="2315927" y="1756473"/>
                  </a:lnTo>
                  <a:lnTo>
                    <a:pt x="2295355" y="1796525"/>
                  </a:lnTo>
                  <a:lnTo>
                    <a:pt x="2273365" y="1835702"/>
                  </a:lnTo>
                  <a:lnTo>
                    <a:pt x="2249992" y="1873971"/>
                  </a:lnTo>
                  <a:lnTo>
                    <a:pt x="2225270" y="1911298"/>
                  </a:lnTo>
                  <a:lnTo>
                    <a:pt x="2199233" y="1947648"/>
                  </a:lnTo>
                  <a:lnTo>
                    <a:pt x="2171914" y="1982988"/>
                  </a:lnTo>
                  <a:lnTo>
                    <a:pt x="2143348" y="2017284"/>
                  </a:lnTo>
                  <a:lnTo>
                    <a:pt x="2113567" y="2050502"/>
                  </a:lnTo>
                  <a:lnTo>
                    <a:pt x="2082608" y="2082608"/>
                  </a:lnTo>
                  <a:lnTo>
                    <a:pt x="2050502" y="2113567"/>
                  </a:lnTo>
                  <a:lnTo>
                    <a:pt x="2017284" y="2143348"/>
                  </a:lnTo>
                  <a:lnTo>
                    <a:pt x="1982988" y="2171914"/>
                  </a:lnTo>
                  <a:lnTo>
                    <a:pt x="1947648" y="2199233"/>
                  </a:lnTo>
                  <a:lnTo>
                    <a:pt x="1911298" y="2225270"/>
                  </a:lnTo>
                  <a:lnTo>
                    <a:pt x="1873971" y="2249992"/>
                  </a:lnTo>
                  <a:lnTo>
                    <a:pt x="1835702" y="2273365"/>
                  </a:lnTo>
                  <a:lnTo>
                    <a:pt x="1796525" y="2295355"/>
                  </a:lnTo>
                  <a:lnTo>
                    <a:pt x="1756473" y="2315927"/>
                  </a:lnTo>
                  <a:lnTo>
                    <a:pt x="1715579" y="2335049"/>
                  </a:lnTo>
                  <a:lnTo>
                    <a:pt x="1673880" y="2352686"/>
                  </a:lnTo>
                  <a:lnTo>
                    <a:pt x="1631407" y="2368803"/>
                  </a:lnTo>
                  <a:lnTo>
                    <a:pt x="1588195" y="2383369"/>
                  </a:lnTo>
                  <a:lnTo>
                    <a:pt x="1544278" y="2396347"/>
                  </a:lnTo>
                  <a:lnTo>
                    <a:pt x="1499690" y="2407705"/>
                  </a:lnTo>
                  <a:lnTo>
                    <a:pt x="1454464" y="2417409"/>
                  </a:lnTo>
                  <a:lnTo>
                    <a:pt x="1408635" y="2425424"/>
                  </a:lnTo>
                  <a:lnTo>
                    <a:pt x="1362236" y="2431718"/>
                  </a:lnTo>
                  <a:lnTo>
                    <a:pt x="1315302" y="2436255"/>
                  </a:lnTo>
                  <a:lnTo>
                    <a:pt x="1267866" y="2439002"/>
                  </a:lnTo>
                  <a:lnTo>
                    <a:pt x="1219962" y="2439925"/>
                  </a:lnTo>
                  <a:lnTo>
                    <a:pt x="1172059" y="2439002"/>
                  </a:lnTo>
                  <a:lnTo>
                    <a:pt x="1124623" y="2436255"/>
                  </a:lnTo>
                  <a:lnTo>
                    <a:pt x="1077688" y="2431718"/>
                  </a:lnTo>
                  <a:lnTo>
                    <a:pt x="1031290" y="2425424"/>
                  </a:lnTo>
                  <a:lnTo>
                    <a:pt x="985461" y="2417409"/>
                  </a:lnTo>
                  <a:lnTo>
                    <a:pt x="940235" y="2407705"/>
                  </a:lnTo>
                  <a:lnTo>
                    <a:pt x="895647" y="2396347"/>
                  </a:lnTo>
                  <a:lnTo>
                    <a:pt x="851730" y="2383369"/>
                  </a:lnTo>
                  <a:lnTo>
                    <a:pt x="808518" y="2368803"/>
                  </a:lnTo>
                  <a:lnTo>
                    <a:pt x="766045" y="2352686"/>
                  </a:lnTo>
                  <a:lnTo>
                    <a:pt x="724345" y="2335049"/>
                  </a:lnTo>
                  <a:lnTo>
                    <a:pt x="683452" y="2315927"/>
                  </a:lnTo>
                  <a:lnTo>
                    <a:pt x="643400" y="2295355"/>
                  </a:lnTo>
                  <a:lnTo>
                    <a:pt x="604222" y="2273365"/>
                  </a:lnTo>
                  <a:lnTo>
                    <a:pt x="565953" y="2249992"/>
                  </a:lnTo>
                  <a:lnTo>
                    <a:pt x="528627" y="2225270"/>
                  </a:lnTo>
                  <a:lnTo>
                    <a:pt x="492276" y="2199233"/>
                  </a:lnTo>
                  <a:lnTo>
                    <a:pt x="456936" y="2171914"/>
                  </a:lnTo>
                  <a:lnTo>
                    <a:pt x="422641" y="2143348"/>
                  </a:lnTo>
                  <a:lnTo>
                    <a:pt x="389423" y="2113567"/>
                  </a:lnTo>
                  <a:lnTo>
                    <a:pt x="357317" y="2082608"/>
                  </a:lnTo>
                  <a:lnTo>
                    <a:pt x="326357" y="2050502"/>
                  </a:lnTo>
                  <a:lnTo>
                    <a:pt x="296577" y="2017284"/>
                  </a:lnTo>
                  <a:lnTo>
                    <a:pt x="268011" y="1982988"/>
                  </a:lnTo>
                  <a:lnTo>
                    <a:pt x="240692" y="1947648"/>
                  </a:lnTo>
                  <a:lnTo>
                    <a:pt x="214654" y="1911298"/>
                  </a:lnTo>
                  <a:lnTo>
                    <a:pt x="189932" y="1873971"/>
                  </a:lnTo>
                  <a:lnTo>
                    <a:pt x="166559" y="1835702"/>
                  </a:lnTo>
                  <a:lnTo>
                    <a:pt x="144570" y="1796525"/>
                  </a:lnTo>
                  <a:lnTo>
                    <a:pt x="123997" y="1756473"/>
                  </a:lnTo>
                  <a:lnTo>
                    <a:pt x="104876" y="1715579"/>
                  </a:lnTo>
                  <a:lnTo>
                    <a:pt x="87239" y="1673880"/>
                  </a:lnTo>
                  <a:lnTo>
                    <a:pt x="71121" y="1631407"/>
                  </a:lnTo>
                  <a:lnTo>
                    <a:pt x="56556" y="1588195"/>
                  </a:lnTo>
                  <a:lnTo>
                    <a:pt x="43578" y="1544278"/>
                  </a:lnTo>
                  <a:lnTo>
                    <a:pt x="32219" y="1499690"/>
                  </a:lnTo>
                  <a:lnTo>
                    <a:pt x="22516" y="1454464"/>
                  </a:lnTo>
                  <a:lnTo>
                    <a:pt x="14500" y="1408635"/>
                  </a:lnTo>
                  <a:lnTo>
                    <a:pt x="8207" y="1362236"/>
                  </a:lnTo>
                  <a:lnTo>
                    <a:pt x="3670" y="1315302"/>
                  </a:lnTo>
                  <a:lnTo>
                    <a:pt x="923" y="1267866"/>
                  </a:lnTo>
                  <a:lnTo>
                    <a:pt x="0" y="1219962"/>
                  </a:lnTo>
                  <a:lnTo>
                    <a:pt x="923" y="1172059"/>
                  </a:lnTo>
                  <a:lnTo>
                    <a:pt x="3670" y="1124623"/>
                  </a:lnTo>
                  <a:lnTo>
                    <a:pt x="8207" y="1077688"/>
                  </a:lnTo>
                  <a:lnTo>
                    <a:pt x="14500" y="1031290"/>
                  </a:lnTo>
                  <a:lnTo>
                    <a:pt x="22516" y="985461"/>
                  </a:lnTo>
                  <a:lnTo>
                    <a:pt x="32219" y="940235"/>
                  </a:lnTo>
                  <a:lnTo>
                    <a:pt x="43578" y="895647"/>
                  </a:lnTo>
                  <a:lnTo>
                    <a:pt x="56556" y="851730"/>
                  </a:lnTo>
                  <a:lnTo>
                    <a:pt x="71121" y="808518"/>
                  </a:lnTo>
                  <a:lnTo>
                    <a:pt x="87239" y="766045"/>
                  </a:lnTo>
                  <a:lnTo>
                    <a:pt x="104876" y="724345"/>
                  </a:lnTo>
                  <a:lnTo>
                    <a:pt x="123997" y="683452"/>
                  </a:lnTo>
                  <a:lnTo>
                    <a:pt x="144570" y="643400"/>
                  </a:lnTo>
                  <a:lnTo>
                    <a:pt x="166559" y="604222"/>
                  </a:lnTo>
                  <a:lnTo>
                    <a:pt x="189932" y="565953"/>
                  </a:lnTo>
                  <a:lnTo>
                    <a:pt x="214654" y="528627"/>
                  </a:lnTo>
                  <a:lnTo>
                    <a:pt x="240692" y="492276"/>
                  </a:lnTo>
                  <a:lnTo>
                    <a:pt x="268011" y="456936"/>
                  </a:lnTo>
                  <a:lnTo>
                    <a:pt x="296577" y="422641"/>
                  </a:lnTo>
                  <a:lnTo>
                    <a:pt x="326357" y="389423"/>
                  </a:lnTo>
                  <a:lnTo>
                    <a:pt x="357317" y="357317"/>
                  </a:lnTo>
                  <a:lnTo>
                    <a:pt x="389423" y="326357"/>
                  </a:lnTo>
                  <a:lnTo>
                    <a:pt x="422641" y="296577"/>
                  </a:lnTo>
                  <a:lnTo>
                    <a:pt x="456936" y="268011"/>
                  </a:lnTo>
                  <a:lnTo>
                    <a:pt x="492276" y="240692"/>
                  </a:lnTo>
                  <a:lnTo>
                    <a:pt x="528627" y="214654"/>
                  </a:lnTo>
                  <a:lnTo>
                    <a:pt x="565953" y="189932"/>
                  </a:lnTo>
                  <a:lnTo>
                    <a:pt x="604222" y="166559"/>
                  </a:lnTo>
                  <a:lnTo>
                    <a:pt x="643400" y="144570"/>
                  </a:lnTo>
                  <a:lnTo>
                    <a:pt x="683452" y="123997"/>
                  </a:lnTo>
                  <a:lnTo>
                    <a:pt x="724345" y="104876"/>
                  </a:lnTo>
                  <a:lnTo>
                    <a:pt x="766045" y="87239"/>
                  </a:lnTo>
                  <a:lnTo>
                    <a:pt x="808518" y="71121"/>
                  </a:lnTo>
                  <a:lnTo>
                    <a:pt x="851730" y="56556"/>
                  </a:lnTo>
                  <a:lnTo>
                    <a:pt x="895647" y="43578"/>
                  </a:lnTo>
                  <a:lnTo>
                    <a:pt x="940235" y="32219"/>
                  </a:lnTo>
                  <a:lnTo>
                    <a:pt x="985461" y="22516"/>
                  </a:lnTo>
                  <a:lnTo>
                    <a:pt x="1031290" y="14500"/>
                  </a:lnTo>
                  <a:lnTo>
                    <a:pt x="1077688" y="8207"/>
                  </a:lnTo>
                  <a:lnTo>
                    <a:pt x="1124623" y="3670"/>
                  </a:lnTo>
                  <a:lnTo>
                    <a:pt x="1172059" y="923"/>
                  </a:lnTo>
                  <a:lnTo>
                    <a:pt x="1219962" y="0"/>
                  </a:lnTo>
                  <a:lnTo>
                    <a:pt x="1267866" y="923"/>
                  </a:lnTo>
                  <a:lnTo>
                    <a:pt x="1315302" y="3670"/>
                  </a:lnTo>
                  <a:lnTo>
                    <a:pt x="1362236" y="8207"/>
                  </a:lnTo>
                  <a:lnTo>
                    <a:pt x="1408635" y="14500"/>
                  </a:lnTo>
                  <a:lnTo>
                    <a:pt x="1454464" y="22516"/>
                  </a:lnTo>
                  <a:lnTo>
                    <a:pt x="1499690" y="32219"/>
                  </a:lnTo>
                  <a:lnTo>
                    <a:pt x="1544278" y="43578"/>
                  </a:lnTo>
                  <a:lnTo>
                    <a:pt x="1588195" y="56556"/>
                  </a:lnTo>
                  <a:lnTo>
                    <a:pt x="1631407" y="71121"/>
                  </a:lnTo>
                  <a:lnTo>
                    <a:pt x="1673880" y="87239"/>
                  </a:lnTo>
                  <a:lnTo>
                    <a:pt x="1715579" y="104876"/>
                  </a:lnTo>
                  <a:lnTo>
                    <a:pt x="1756473" y="123997"/>
                  </a:lnTo>
                  <a:lnTo>
                    <a:pt x="1796525" y="144570"/>
                  </a:lnTo>
                  <a:lnTo>
                    <a:pt x="1835702" y="166559"/>
                  </a:lnTo>
                  <a:lnTo>
                    <a:pt x="1873971" y="189932"/>
                  </a:lnTo>
                  <a:lnTo>
                    <a:pt x="1911298" y="214654"/>
                  </a:lnTo>
                  <a:lnTo>
                    <a:pt x="1947648" y="240692"/>
                  </a:lnTo>
                  <a:lnTo>
                    <a:pt x="1982988" y="268011"/>
                  </a:lnTo>
                  <a:lnTo>
                    <a:pt x="2017284" y="296577"/>
                  </a:lnTo>
                  <a:lnTo>
                    <a:pt x="2050502" y="326357"/>
                  </a:lnTo>
                  <a:lnTo>
                    <a:pt x="2082608" y="357317"/>
                  </a:lnTo>
                  <a:lnTo>
                    <a:pt x="2113567" y="389423"/>
                  </a:lnTo>
                  <a:lnTo>
                    <a:pt x="2143348" y="422641"/>
                  </a:lnTo>
                  <a:lnTo>
                    <a:pt x="2171914" y="456936"/>
                  </a:lnTo>
                  <a:lnTo>
                    <a:pt x="2199233" y="492276"/>
                  </a:lnTo>
                  <a:lnTo>
                    <a:pt x="2225270" y="528627"/>
                  </a:lnTo>
                  <a:lnTo>
                    <a:pt x="2249992" y="565953"/>
                  </a:lnTo>
                  <a:lnTo>
                    <a:pt x="2273365" y="604222"/>
                  </a:lnTo>
                  <a:lnTo>
                    <a:pt x="2295355" y="643400"/>
                  </a:lnTo>
                  <a:lnTo>
                    <a:pt x="2315927" y="683452"/>
                  </a:lnTo>
                  <a:lnTo>
                    <a:pt x="2335049" y="724345"/>
                  </a:lnTo>
                  <a:lnTo>
                    <a:pt x="2352686" y="766045"/>
                  </a:lnTo>
                  <a:lnTo>
                    <a:pt x="2368803" y="808518"/>
                  </a:lnTo>
                  <a:lnTo>
                    <a:pt x="2383369" y="851730"/>
                  </a:lnTo>
                  <a:lnTo>
                    <a:pt x="2396347" y="895647"/>
                  </a:lnTo>
                  <a:lnTo>
                    <a:pt x="2407705" y="940235"/>
                  </a:lnTo>
                  <a:lnTo>
                    <a:pt x="2417409" y="985461"/>
                  </a:lnTo>
                  <a:lnTo>
                    <a:pt x="2425424" y="1031290"/>
                  </a:lnTo>
                  <a:lnTo>
                    <a:pt x="2431718" y="1077688"/>
                  </a:lnTo>
                  <a:lnTo>
                    <a:pt x="2436255" y="1124623"/>
                  </a:lnTo>
                  <a:lnTo>
                    <a:pt x="2439002" y="1172059"/>
                  </a:lnTo>
                  <a:lnTo>
                    <a:pt x="2439925" y="1219962"/>
                  </a:lnTo>
                  <a:close/>
                </a:path>
              </a:pathLst>
            </a:custGeom>
            <a:ln w="17140">
              <a:solidFill>
                <a:srgbClr val="000000"/>
              </a:solidFill>
            </a:ln>
          </p:spPr>
          <p:txBody>
            <a:bodyPr wrap="square" lIns="0" tIns="0" rIns="0" bIns="0" rtlCol="0"/>
            <a:lstStyle/>
            <a:p>
              <a:endParaRPr/>
            </a:p>
          </p:txBody>
        </p:sp>
      </p:grpSp>
      <p:sp>
        <p:nvSpPr>
          <p:cNvPr id="14" name="object 14"/>
          <p:cNvSpPr txBox="1"/>
          <p:nvPr/>
        </p:nvSpPr>
        <p:spPr>
          <a:xfrm>
            <a:off x="1143873" y="3571508"/>
            <a:ext cx="2884805" cy="807720"/>
          </a:xfrm>
          <a:prstGeom prst="rect">
            <a:avLst/>
          </a:prstGeom>
        </p:spPr>
        <p:txBody>
          <a:bodyPr vert="horz" wrap="square" lIns="0" tIns="12065" rIns="0" bIns="0" rtlCol="0">
            <a:spAutoFit/>
          </a:bodyPr>
          <a:lstStyle/>
          <a:p>
            <a:pPr marL="12700" marR="5080">
              <a:lnSpc>
                <a:spcPct val="100600"/>
              </a:lnSpc>
              <a:spcBef>
                <a:spcPts val="95"/>
              </a:spcBef>
            </a:pPr>
            <a:r>
              <a:rPr sz="2550" b="1" spc="55" dirty="0">
                <a:latin typeface="Open Sans"/>
                <a:cs typeface="Open Sans"/>
              </a:rPr>
              <a:t>Understanding</a:t>
            </a:r>
            <a:r>
              <a:rPr sz="2550" b="1" spc="15" dirty="0">
                <a:latin typeface="Open Sans"/>
                <a:cs typeface="Open Sans"/>
              </a:rPr>
              <a:t> </a:t>
            </a:r>
            <a:r>
              <a:rPr sz="2550" b="1" spc="-25" dirty="0">
                <a:latin typeface="Open Sans"/>
                <a:cs typeface="Open Sans"/>
              </a:rPr>
              <a:t>of </a:t>
            </a:r>
            <a:r>
              <a:rPr sz="2550" b="1" spc="55" dirty="0">
                <a:latin typeface="Open Sans"/>
                <a:cs typeface="Open Sans"/>
              </a:rPr>
              <a:t>Monetary</a:t>
            </a:r>
            <a:r>
              <a:rPr sz="2550" b="1" spc="35" dirty="0">
                <a:latin typeface="Open Sans"/>
                <a:cs typeface="Open Sans"/>
              </a:rPr>
              <a:t> </a:t>
            </a:r>
            <a:r>
              <a:rPr sz="2550" b="1" spc="50" dirty="0">
                <a:latin typeface="Open Sans"/>
                <a:cs typeface="Open Sans"/>
              </a:rPr>
              <a:t>History</a:t>
            </a:r>
            <a:endParaRPr sz="2550">
              <a:latin typeface="Open Sans"/>
              <a:cs typeface="Open Sans"/>
            </a:endParaRPr>
          </a:p>
        </p:txBody>
      </p:sp>
      <p:sp>
        <p:nvSpPr>
          <p:cNvPr id="15" name="object 15"/>
          <p:cNvSpPr txBox="1"/>
          <p:nvPr/>
        </p:nvSpPr>
        <p:spPr>
          <a:xfrm>
            <a:off x="6922926" y="3571508"/>
            <a:ext cx="2862580" cy="807720"/>
          </a:xfrm>
          <a:prstGeom prst="rect">
            <a:avLst/>
          </a:prstGeom>
        </p:spPr>
        <p:txBody>
          <a:bodyPr vert="horz" wrap="square" lIns="0" tIns="12065" rIns="0" bIns="0" rtlCol="0">
            <a:spAutoFit/>
          </a:bodyPr>
          <a:lstStyle/>
          <a:p>
            <a:pPr marL="112395" marR="5080" indent="-100330">
              <a:lnSpc>
                <a:spcPct val="100600"/>
              </a:lnSpc>
              <a:spcBef>
                <a:spcPts val="95"/>
              </a:spcBef>
            </a:pPr>
            <a:r>
              <a:rPr sz="2550" b="1" spc="55" dirty="0">
                <a:latin typeface="Open Sans"/>
                <a:cs typeface="Open Sans"/>
              </a:rPr>
              <a:t>Understanding</a:t>
            </a:r>
            <a:r>
              <a:rPr sz="2550" b="1" spc="15" dirty="0">
                <a:latin typeface="Open Sans"/>
                <a:cs typeface="Open Sans"/>
              </a:rPr>
              <a:t> </a:t>
            </a:r>
            <a:r>
              <a:rPr sz="2550" b="1" spc="-25" dirty="0">
                <a:latin typeface="Open Sans"/>
                <a:cs typeface="Open Sans"/>
              </a:rPr>
              <a:t>of </a:t>
            </a:r>
            <a:r>
              <a:rPr sz="2550" b="1" spc="50" dirty="0">
                <a:latin typeface="Open Sans"/>
                <a:cs typeface="Open Sans"/>
              </a:rPr>
              <a:t>Digital</a:t>
            </a:r>
            <a:r>
              <a:rPr sz="2550" b="1" spc="15" dirty="0">
                <a:latin typeface="Open Sans"/>
                <a:cs typeface="Open Sans"/>
              </a:rPr>
              <a:t> </a:t>
            </a:r>
            <a:r>
              <a:rPr sz="2550" b="1" spc="55" dirty="0">
                <a:latin typeface="Open Sans"/>
                <a:cs typeface="Open Sans"/>
              </a:rPr>
              <a:t>Networks</a:t>
            </a:r>
            <a:endParaRPr sz="2550">
              <a:latin typeface="Open Sans"/>
              <a:cs typeface="Open Sans"/>
            </a:endParaRPr>
          </a:p>
        </p:txBody>
      </p:sp>
      <p:sp>
        <p:nvSpPr>
          <p:cNvPr id="16" name="object 16"/>
          <p:cNvSpPr txBox="1"/>
          <p:nvPr/>
        </p:nvSpPr>
        <p:spPr>
          <a:xfrm>
            <a:off x="8468173" y="2810839"/>
            <a:ext cx="1317625" cy="457946"/>
          </a:xfrm>
          <a:prstGeom prst="rect">
            <a:avLst/>
          </a:prstGeom>
        </p:spPr>
        <p:txBody>
          <a:bodyPr vert="horz" wrap="square" lIns="0" tIns="11430" rIns="0" bIns="0" rtlCol="0">
            <a:spAutoFit/>
          </a:bodyPr>
          <a:lstStyle/>
          <a:p>
            <a:pPr marL="12700" marR="5080" indent="163195" algn="ctr">
              <a:lnSpc>
                <a:spcPct val="102400"/>
              </a:lnSpc>
              <a:spcBef>
                <a:spcPts val="90"/>
              </a:spcBef>
            </a:pPr>
            <a:r>
              <a:rPr sz="1450" b="1" dirty="0">
                <a:solidFill>
                  <a:srgbClr val="523183"/>
                </a:solidFill>
                <a:latin typeface="Open Sans"/>
                <a:cs typeface="Open Sans"/>
              </a:rPr>
              <a:t>“Bitcoin</a:t>
            </a:r>
            <a:r>
              <a:rPr sz="1450" b="1" spc="350" dirty="0">
                <a:solidFill>
                  <a:srgbClr val="523183"/>
                </a:solidFill>
                <a:latin typeface="Open Sans"/>
                <a:cs typeface="Open Sans"/>
              </a:rPr>
              <a:t> </a:t>
            </a:r>
            <a:r>
              <a:rPr sz="1450" b="1" spc="30" dirty="0">
                <a:solidFill>
                  <a:srgbClr val="523183"/>
                </a:solidFill>
                <a:latin typeface="Open Sans"/>
                <a:cs typeface="Open Sans"/>
              </a:rPr>
              <a:t>will </a:t>
            </a:r>
            <a:r>
              <a:rPr sz="1450" b="1" dirty="0">
                <a:solidFill>
                  <a:srgbClr val="523183"/>
                </a:solidFill>
                <a:latin typeface="Open Sans"/>
                <a:cs typeface="Open Sans"/>
              </a:rPr>
              <a:t>be</a:t>
            </a:r>
            <a:r>
              <a:rPr sz="1450" b="1" spc="70" dirty="0">
                <a:solidFill>
                  <a:srgbClr val="523183"/>
                </a:solidFill>
                <a:latin typeface="Open Sans"/>
                <a:cs typeface="Open Sans"/>
              </a:rPr>
              <a:t> </a:t>
            </a:r>
            <a:r>
              <a:rPr lang="en-US" sz="1450" b="1" spc="-10" dirty="0">
                <a:solidFill>
                  <a:srgbClr val="523183"/>
                </a:solidFill>
                <a:latin typeface="Open Sans"/>
                <a:cs typeface="Open Sans"/>
              </a:rPr>
              <a:t>obsolete</a:t>
            </a:r>
            <a:r>
              <a:rPr sz="1450" b="1" spc="-10" dirty="0">
                <a:solidFill>
                  <a:srgbClr val="523183"/>
                </a:solidFill>
                <a:latin typeface="Open Sans"/>
                <a:cs typeface="Open Sans"/>
              </a:rPr>
              <a:t>”</a:t>
            </a:r>
            <a:endParaRPr sz="1450" dirty="0">
              <a:latin typeface="Open Sans"/>
              <a:cs typeface="Open Sans"/>
            </a:endParaRPr>
          </a:p>
        </p:txBody>
      </p:sp>
      <p:sp>
        <p:nvSpPr>
          <p:cNvPr id="17" name="object 17"/>
          <p:cNvSpPr txBox="1"/>
          <p:nvPr/>
        </p:nvSpPr>
        <p:spPr>
          <a:xfrm>
            <a:off x="1143970" y="2810839"/>
            <a:ext cx="1433195" cy="478155"/>
          </a:xfrm>
          <a:prstGeom prst="rect">
            <a:avLst/>
          </a:prstGeom>
        </p:spPr>
        <p:txBody>
          <a:bodyPr vert="horz" wrap="square" lIns="0" tIns="11430" rIns="0" bIns="0" rtlCol="0">
            <a:spAutoFit/>
          </a:bodyPr>
          <a:lstStyle/>
          <a:p>
            <a:pPr marL="12700" marR="5080">
              <a:lnSpc>
                <a:spcPct val="102400"/>
              </a:lnSpc>
              <a:spcBef>
                <a:spcPts val="90"/>
              </a:spcBef>
            </a:pPr>
            <a:r>
              <a:rPr sz="1450" b="1" dirty="0">
                <a:solidFill>
                  <a:srgbClr val="FAAE20"/>
                </a:solidFill>
                <a:latin typeface="Open Sans"/>
                <a:cs typeface="Open Sans"/>
              </a:rPr>
              <a:t>“Bitcoin</a:t>
            </a:r>
            <a:r>
              <a:rPr sz="1450" b="1" spc="175" dirty="0">
                <a:solidFill>
                  <a:srgbClr val="FAAE20"/>
                </a:solidFill>
                <a:latin typeface="Open Sans"/>
                <a:cs typeface="Open Sans"/>
              </a:rPr>
              <a:t> </a:t>
            </a:r>
            <a:r>
              <a:rPr sz="1450" b="1" spc="55" dirty="0">
                <a:solidFill>
                  <a:srgbClr val="FAAE20"/>
                </a:solidFill>
                <a:latin typeface="Open Sans"/>
                <a:cs typeface="Open Sans"/>
              </a:rPr>
              <a:t>will</a:t>
            </a:r>
            <a:r>
              <a:rPr sz="1450" b="1" spc="180" dirty="0">
                <a:solidFill>
                  <a:srgbClr val="FAAE20"/>
                </a:solidFill>
                <a:latin typeface="Open Sans"/>
                <a:cs typeface="Open Sans"/>
              </a:rPr>
              <a:t> </a:t>
            </a:r>
            <a:r>
              <a:rPr sz="1450" b="1" spc="-25" dirty="0">
                <a:solidFill>
                  <a:srgbClr val="FAAE20"/>
                </a:solidFill>
                <a:latin typeface="Open Sans"/>
                <a:cs typeface="Open Sans"/>
              </a:rPr>
              <a:t>be </a:t>
            </a:r>
            <a:r>
              <a:rPr sz="1450" b="1" spc="-10" dirty="0">
                <a:solidFill>
                  <a:srgbClr val="FAAE20"/>
                </a:solidFill>
                <a:latin typeface="Open Sans"/>
                <a:cs typeface="Open Sans"/>
              </a:rPr>
              <a:t>Stopped”</a:t>
            </a:r>
            <a:endParaRPr sz="1450">
              <a:latin typeface="Open Sans"/>
              <a:cs typeface="Open Sans"/>
            </a:endParaRPr>
          </a:p>
        </p:txBody>
      </p:sp>
      <p:grpSp>
        <p:nvGrpSpPr>
          <p:cNvPr id="18" name="object 18"/>
          <p:cNvGrpSpPr/>
          <p:nvPr/>
        </p:nvGrpSpPr>
        <p:grpSpPr>
          <a:xfrm>
            <a:off x="5805679" y="8521563"/>
            <a:ext cx="1429385" cy="633095"/>
            <a:chOff x="5805679" y="8521563"/>
            <a:chExt cx="1429385" cy="633095"/>
          </a:xfrm>
        </p:grpSpPr>
        <p:sp>
          <p:nvSpPr>
            <p:cNvPr id="19" name="object 19"/>
            <p:cNvSpPr/>
            <p:nvPr/>
          </p:nvSpPr>
          <p:spPr>
            <a:xfrm>
              <a:off x="6173672" y="8609491"/>
              <a:ext cx="693420" cy="351155"/>
            </a:xfrm>
            <a:custGeom>
              <a:avLst/>
              <a:gdLst/>
              <a:ahLst/>
              <a:cxnLst/>
              <a:rect l="l" t="t" r="r" b="b"/>
              <a:pathLst>
                <a:path w="693420" h="351154">
                  <a:moveTo>
                    <a:pt x="0" y="350533"/>
                  </a:moveTo>
                  <a:lnTo>
                    <a:pt x="347957" y="0"/>
                  </a:lnTo>
                  <a:lnTo>
                    <a:pt x="692868" y="350533"/>
                  </a:lnTo>
                </a:path>
              </a:pathLst>
            </a:custGeom>
            <a:ln w="17214">
              <a:solidFill>
                <a:srgbClr val="241B54"/>
              </a:solidFill>
            </a:ln>
          </p:spPr>
          <p:txBody>
            <a:bodyPr wrap="square" lIns="0" tIns="0" rIns="0" bIns="0" rtlCol="0"/>
            <a:lstStyle/>
            <a:p>
              <a:endParaRPr/>
            </a:p>
          </p:txBody>
        </p:sp>
        <p:sp>
          <p:nvSpPr>
            <p:cNvPr id="20" name="object 20"/>
            <p:cNvSpPr/>
            <p:nvPr/>
          </p:nvSpPr>
          <p:spPr>
            <a:xfrm>
              <a:off x="5893601" y="8609487"/>
              <a:ext cx="628650" cy="457200"/>
            </a:xfrm>
            <a:custGeom>
              <a:avLst/>
              <a:gdLst/>
              <a:ahLst/>
              <a:cxnLst/>
              <a:rect l="l" t="t" r="r" b="b"/>
              <a:pathLst>
                <a:path w="628650" h="457200">
                  <a:moveTo>
                    <a:pt x="628033" y="456624"/>
                  </a:moveTo>
                  <a:lnTo>
                    <a:pt x="628033" y="0"/>
                  </a:lnTo>
                  <a:lnTo>
                    <a:pt x="0" y="161209"/>
                  </a:lnTo>
                </a:path>
              </a:pathLst>
            </a:custGeom>
            <a:ln w="17214">
              <a:solidFill>
                <a:srgbClr val="241B54"/>
              </a:solidFill>
            </a:ln>
          </p:spPr>
          <p:txBody>
            <a:bodyPr wrap="square" lIns="0" tIns="0" rIns="0" bIns="0" rtlCol="0"/>
            <a:lstStyle/>
            <a:p>
              <a:endParaRPr/>
            </a:p>
          </p:txBody>
        </p:sp>
        <p:sp>
          <p:nvSpPr>
            <p:cNvPr id="21" name="object 21"/>
            <p:cNvSpPr/>
            <p:nvPr/>
          </p:nvSpPr>
          <p:spPr>
            <a:xfrm>
              <a:off x="6521634" y="8609487"/>
              <a:ext cx="625475" cy="161290"/>
            </a:xfrm>
            <a:custGeom>
              <a:avLst/>
              <a:gdLst/>
              <a:ahLst/>
              <a:cxnLst/>
              <a:rect l="l" t="t" r="r" b="b"/>
              <a:pathLst>
                <a:path w="625475" h="161290">
                  <a:moveTo>
                    <a:pt x="0" y="0"/>
                  </a:moveTo>
                  <a:lnTo>
                    <a:pt x="624975" y="161209"/>
                  </a:lnTo>
                </a:path>
              </a:pathLst>
            </a:custGeom>
            <a:ln w="17214">
              <a:solidFill>
                <a:srgbClr val="241B54"/>
              </a:solidFill>
            </a:ln>
          </p:spPr>
          <p:txBody>
            <a:bodyPr wrap="square" lIns="0" tIns="0" rIns="0" bIns="0" rtlCol="0"/>
            <a:lstStyle/>
            <a:p>
              <a:endParaRPr/>
            </a:p>
          </p:txBody>
        </p:sp>
        <p:pic>
          <p:nvPicPr>
            <p:cNvPr id="22" name="object 22"/>
            <p:cNvPicPr/>
            <p:nvPr/>
          </p:nvPicPr>
          <p:blipFill>
            <a:blip r:embed="rId6" cstate="print"/>
            <a:stretch>
              <a:fillRect/>
            </a:stretch>
          </p:blipFill>
          <p:spPr>
            <a:xfrm>
              <a:off x="5805679" y="8682776"/>
              <a:ext cx="175848" cy="175848"/>
            </a:xfrm>
            <a:prstGeom prst="rect">
              <a:avLst/>
            </a:prstGeom>
          </p:spPr>
        </p:pic>
        <p:pic>
          <p:nvPicPr>
            <p:cNvPr id="23" name="object 23"/>
            <p:cNvPicPr/>
            <p:nvPr/>
          </p:nvPicPr>
          <p:blipFill>
            <a:blip r:embed="rId7" cstate="print"/>
            <a:stretch>
              <a:fillRect/>
            </a:stretch>
          </p:blipFill>
          <p:spPr>
            <a:xfrm>
              <a:off x="6433708" y="8521563"/>
              <a:ext cx="175848" cy="175848"/>
            </a:xfrm>
            <a:prstGeom prst="rect">
              <a:avLst/>
            </a:prstGeom>
          </p:spPr>
        </p:pic>
        <p:pic>
          <p:nvPicPr>
            <p:cNvPr id="24" name="object 24"/>
            <p:cNvPicPr/>
            <p:nvPr/>
          </p:nvPicPr>
          <p:blipFill>
            <a:blip r:embed="rId6" cstate="print"/>
            <a:stretch>
              <a:fillRect/>
            </a:stretch>
          </p:blipFill>
          <p:spPr>
            <a:xfrm>
              <a:off x="6085746" y="8872101"/>
              <a:ext cx="175848" cy="175848"/>
            </a:xfrm>
            <a:prstGeom prst="rect">
              <a:avLst/>
            </a:prstGeom>
          </p:spPr>
        </p:pic>
        <p:pic>
          <p:nvPicPr>
            <p:cNvPr id="25" name="object 25"/>
            <p:cNvPicPr/>
            <p:nvPr/>
          </p:nvPicPr>
          <p:blipFill>
            <a:blip r:embed="rId8" cstate="print"/>
            <a:stretch>
              <a:fillRect/>
            </a:stretch>
          </p:blipFill>
          <p:spPr>
            <a:xfrm>
              <a:off x="6778620" y="8872101"/>
              <a:ext cx="175848" cy="175848"/>
            </a:xfrm>
            <a:prstGeom prst="rect">
              <a:avLst/>
            </a:prstGeom>
          </p:spPr>
        </p:pic>
        <p:pic>
          <p:nvPicPr>
            <p:cNvPr id="26" name="object 26"/>
            <p:cNvPicPr/>
            <p:nvPr/>
          </p:nvPicPr>
          <p:blipFill>
            <a:blip r:embed="rId8" cstate="print"/>
            <a:stretch>
              <a:fillRect/>
            </a:stretch>
          </p:blipFill>
          <p:spPr>
            <a:xfrm>
              <a:off x="7058687" y="8682776"/>
              <a:ext cx="175848" cy="175848"/>
            </a:xfrm>
            <a:prstGeom prst="rect">
              <a:avLst/>
            </a:prstGeom>
          </p:spPr>
        </p:pic>
        <p:pic>
          <p:nvPicPr>
            <p:cNvPr id="27" name="object 27"/>
            <p:cNvPicPr/>
            <p:nvPr/>
          </p:nvPicPr>
          <p:blipFill>
            <a:blip r:embed="rId6" cstate="print"/>
            <a:stretch>
              <a:fillRect/>
            </a:stretch>
          </p:blipFill>
          <p:spPr>
            <a:xfrm>
              <a:off x="6433708" y="8978188"/>
              <a:ext cx="175848" cy="175848"/>
            </a:xfrm>
            <a:prstGeom prst="rect">
              <a:avLst/>
            </a:prstGeom>
          </p:spPr>
        </p:pic>
      </p:grpSp>
      <p:sp>
        <p:nvSpPr>
          <p:cNvPr id="28" name="object 28"/>
          <p:cNvSpPr txBox="1"/>
          <p:nvPr/>
        </p:nvSpPr>
        <p:spPr>
          <a:xfrm>
            <a:off x="3875694" y="8690964"/>
            <a:ext cx="892810" cy="252729"/>
          </a:xfrm>
          <a:prstGeom prst="rect">
            <a:avLst/>
          </a:prstGeom>
        </p:spPr>
        <p:txBody>
          <a:bodyPr vert="horz" wrap="square" lIns="0" tIns="11430" rIns="0" bIns="0" rtlCol="0">
            <a:spAutoFit/>
          </a:bodyPr>
          <a:lstStyle/>
          <a:p>
            <a:pPr marL="12700">
              <a:lnSpc>
                <a:spcPct val="100000"/>
              </a:lnSpc>
              <a:spcBef>
                <a:spcPts val="90"/>
              </a:spcBef>
            </a:pPr>
            <a:r>
              <a:rPr sz="1500" b="1" dirty="0">
                <a:solidFill>
                  <a:srgbClr val="57585B"/>
                </a:solidFill>
                <a:latin typeface="Open Sans"/>
                <a:cs typeface="Open Sans"/>
              </a:rPr>
              <a:t>Cent</a:t>
            </a:r>
            <a:r>
              <a:rPr sz="1500" b="1" spc="80" dirty="0">
                <a:solidFill>
                  <a:srgbClr val="57585B"/>
                </a:solidFill>
                <a:latin typeface="Open Sans"/>
                <a:cs typeface="Open Sans"/>
              </a:rPr>
              <a:t> </a:t>
            </a:r>
            <a:r>
              <a:rPr sz="1500" b="1" spc="-20" dirty="0">
                <a:solidFill>
                  <a:srgbClr val="57585B"/>
                </a:solidFill>
                <a:latin typeface="Open Sans"/>
                <a:cs typeface="Open Sans"/>
              </a:rPr>
              <a:t>0.01</a:t>
            </a:r>
            <a:endParaRPr sz="1500">
              <a:latin typeface="Open Sans"/>
              <a:cs typeface="Open Sans"/>
            </a:endParaRPr>
          </a:p>
        </p:txBody>
      </p:sp>
      <p:sp>
        <p:nvSpPr>
          <p:cNvPr id="29" name="object 29"/>
          <p:cNvSpPr txBox="1"/>
          <p:nvPr/>
        </p:nvSpPr>
        <p:spPr>
          <a:xfrm>
            <a:off x="3795045" y="9826682"/>
            <a:ext cx="1054100" cy="480059"/>
          </a:xfrm>
          <a:prstGeom prst="rect">
            <a:avLst/>
          </a:prstGeom>
        </p:spPr>
        <p:txBody>
          <a:bodyPr vert="horz" wrap="square" lIns="0" tIns="11430" rIns="0" bIns="0" rtlCol="0">
            <a:spAutoFit/>
          </a:bodyPr>
          <a:lstStyle/>
          <a:p>
            <a:pPr algn="ctr">
              <a:lnSpc>
                <a:spcPts val="1795"/>
              </a:lnSpc>
              <a:spcBef>
                <a:spcPts val="90"/>
              </a:spcBef>
            </a:pPr>
            <a:r>
              <a:rPr sz="1500" b="1" spc="-25" dirty="0">
                <a:solidFill>
                  <a:srgbClr val="57585B"/>
                </a:solidFill>
                <a:latin typeface="Open Sans"/>
                <a:cs typeface="Open Sans"/>
              </a:rPr>
              <a:t>Sat</a:t>
            </a:r>
            <a:endParaRPr sz="1500">
              <a:latin typeface="Open Sans"/>
              <a:cs typeface="Open Sans"/>
            </a:endParaRPr>
          </a:p>
          <a:p>
            <a:pPr algn="ctr">
              <a:lnSpc>
                <a:spcPts val="1795"/>
              </a:lnSpc>
            </a:pPr>
            <a:r>
              <a:rPr sz="1500" b="1" spc="-10" dirty="0">
                <a:solidFill>
                  <a:srgbClr val="57585B"/>
                </a:solidFill>
                <a:latin typeface="Open Sans"/>
                <a:cs typeface="Open Sans"/>
              </a:rPr>
              <a:t>0.00000001</a:t>
            </a:r>
            <a:endParaRPr sz="1500">
              <a:latin typeface="Open Sans"/>
              <a:cs typeface="Open Sans"/>
            </a:endParaRPr>
          </a:p>
        </p:txBody>
      </p:sp>
      <p:sp>
        <p:nvSpPr>
          <p:cNvPr id="30" name="object 30"/>
          <p:cNvSpPr/>
          <p:nvPr/>
        </p:nvSpPr>
        <p:spPr>
          <a:xfrm>
            <a:off x="1370030" y="8129114"/>
            <a:ext cx="530860" cy="884555"/>
          </a:xfrm>
          <a:custGeom>
            <a:avLst/>
            <a:gdLst/>
            <a:ahLst/>
            <a:cxnLst/>
            <a:rect l="l" t="t" r="r" b="b"/>
            <a:pathLst>
              <a:path w="530860" h="884554">
                <a:moveTo>
                  <a:pt x="1068" y="592945"/>
                </a:moveTo>
                <a:lnTo>
                  <a:pt x="1068" y="732480"/>
                </a:lnTo>
                <a:lnTo>
                  <a:pt x="24402" y="742004"/>
                </a:lnTo>
                <a:lnTo>
                  <a:pt x="74731" y="757986"/>
                </a:lnTo>
                <a:lnTo>
                  <a:pt x="130289" y="769744"/>
                </a:lnTo>
                <a:lnTo>
                  <a:pt x="193051" y="776485"/>
                </a:lnTo>
                <a:lnTo>
                  <a:pt x="227260" y="777923"/>
                </a:lnTo>
                <a:lnTo>
                  <a:pt x="227260" y="884151"/>
                </a:lnTo>
                <a:lnTo>
                  <a:pt x="299645" y="884151"/>
                </a:lnTo>
                <a:lnTo>
                  <a:pt x="299645" y="775808"/>
                </a:lnTo>
                <a:lnTo>
                  <a:pt x="354097" y="767849"/>
                </a:lnTo>
                <a:lnTo>
                  <a:pt x="401182" y="754538"/>
                </a:lnTo>
                <a:lnTo>
                  <a:pt x="440903" y="735874"/>
                </a:lnTo>
                <a:lnTo>
                  <a:pt x="473263" y="711852"/>
                </a:lnTo>
                <a:lnTo>
                  <a:pt x="515360" y="653718"/>
                </a:lnTo>
                <a:lnTo>
                  <a:pt x="227260" y="653718"/>
                </a:lnTo>
                <a:lnTo>
                  <a:pt x="198613" y="651003"/>
                </a:lnTo>
                <a:lnTo>
                  <a:pt x="139156" y="640307"/>
                </a:lnTo>
                <a:lnTo>
                  <a:pt x="78247" y="623226"/>
                </a:lnTo>
                <a:lnTo>
                  <a:pt x="24607" y="603535"/>
                </a:lnTo>
                <a:lnTo>
                  <a:pt x="1068" y="592945"/>
                </a:lnTo>
                <a:close/>
              </a:path>
              <a:path w="530860" h="884554">
                <a:moveTo>
                  <a:pt x="299645" y="0"/>
                </a:moveTo>
                <a:lnTo>
                  <a:pt x="227260" y="0"/>
                </a:lnTo>
                <a:lnTo>
                  <a:pt x="227260" y="80856"/>
                </a:lnTo>
                <a:lnTo>
                  <a:pt x="194681" y="84889"/>
                </a:lnTo>
                <a:lnTo>
                  <a:pt x="135484" y="99686"/>
                </a:lnTo>
                <a:lnTo>
                  <a:pt x="84643" y="123322"/>
                </a:lnTo>
                <a:lnTo>
                  <a:pt x="44616" y="154894"/>
                </a:lnTo>
                <a:lnTo>
                  <a:pt x="16207" y="194197"/>
                </a:lnTo>
                <a:lnTo>
                  <a:pt x="1884" y="240463"/>
                </a:lnTo>
                <a:lnTo>
                  <a:pt x="0" y="266881"/>
                </a:lnTo>
                <a:lnTo>
                  <a:pt x="1372" y="292361"/>
                </a:lnTo>
                <a:lnTo>
                  <a:pt x="5408" y="315508"/>
                </a:lnTo>
                <a:lnTo>
                  <a:pt x="5486" y="315960"/>
                </a:lnTo>
                <a:lnTo>
                  <a:pt x="21936" y="357507"/>
                </a:lnTo>
                <a:lnTo>
                  <a:pt x="50871" y="393582"/>
                </a:lnTo>
                <a:lnTo>
                  <a:pt x="93906" y="426273"/>
                </a:lnTo>
                <a:lnTo>
                  <a:pt x="152139" y="457592"/>
                </a:lnTo>
                <a:lnTo>
                  <a:pt x="187598" y="473629"/>
                </a:lnTo>
                <a:lnTo>
                  <a:pt x="227260" y="489901"/>
                </a:lnTo>
                <a:lnTo>
                  <a:pt x="227260" y="653718"/>
                </a:lnTo>
                <a:lnTo>
                  <a:pt x="515360" y="653718"/>
                </a:lnTo>
                <a:lnTo>
                  <a:pt x="516259" y="652141"/>
                </a:lnTo>
                <a:lnTo>
                  <a:pt x="516917" y="650022"/>
                </a:lnTo>
                <a:lnTo>
                  <a:pt x="299645" y="650022"/>
                </a:lnTo>
                <a:lnTo>
                  <a:pt x="299645" y="518434"/>
                </a:lnTo>
                <a:lnTo>
                  <a:pt x="520561" y="518434"/>
                </a:lnTo>
                <a:lnTo>
                  <a:pt x="511870" y="498288"/>
                </a:lnTo>
                <a:lnTo>
                  <a:pt x="479438" y="458514"/>
                </a:lnTo>
                <a:lnTo>
                  <a:pt x="436364" y="426273"/>
                </a:lnTo>
                <a:lnTo>
                  <a:pt x="384375" y="400287"/>
                </a:lnTo>
                <a:lnTo>
                  <a:pt x="328615" y="376777"/>
                </a:lnTo>
                <a:lnTo>
                  <a:pt x="299645" y="365706"/>
                </a:lnTo>
                <a:lnTo>
                  <a:pt x="299645" y="336115"/>
                </a:lnTo>
                <a:lnTo>
                  <a:pt x="227260" y="336115"/>
                </a:lnTo>
                <a:lnTo>
                  <a:pt x="215904" y="330863"/>
                </a:lnTo>
                <a:lnTo>
                  <a:pt x="181372" y="310390"/>
                </a:lnTo>
                <a:lnTo>
                  <a:pt x="159528" y="274316"/>
                </a:lnTo>
                <a:lnTo>
                  <a:pt x="159084" y="266881"/>
                </a:lnTo>
                <a:lnTo>
                  <a:pt x="159578" y="259482"/>
                </a:lnTo>
                <a:lnTo>
                  <a:pt x="183055" y="226036"/>
                </a:lnTo>
                <a:lnTo>
                  <a:pt x="227260" y="211920"/>
                </a:lnTo>
                <a:lnTo>
                  <a:pt x="299645" y="211920"/>
                </a:lnTo>
                <a:lnTo>
                  <a:pt x="299645" y="209805"/>
                </a:lnTo>
                <a:lnTo>
                  <a:pt x="485323" y="209805"/>
                </a:lnTo>
                <a:lnTo>
                  <a:pt x="518444" y="127367"/>
                </a:lnTo>
                <a:lnTo>
                  <a:pt x="466725" y="107348"/>
                </a:lnTo>
                <a:lnTo>
                  <a:pt x="414071" y="92740"/>
                </a:lnTo>
                <a:lnTo>
                  <a:pt x="358907" y="83302"/>
                </a:lnTo>
                <a:lnTo>
                  <a:pt x="299645" y="78741"/>
                </a:lnTo>
                <a:lnTo>
                  <a:pt x="299645" y="0"/>
                </a:lnTo>
                <a:close/>
              </a:path>
              <a:path w="530860" h="884554">
                <a:moveTo>
                  <a:pt x="520561" y="518434"/>
                </a:moveTo>
                <a:lnTo>
                  <a:pt x="299645" y="518434"/>
                </a:lnTo>
                <a:lnTo>
                  <a:pt x="311062" y="523702"/>
                </a:lnTo>
                <a:lnTo>
                  <a:pt x="321517" y="528936"/>
                </a:lnTo>
                <a:lnTo>
                  <a:pt x="353629" y="549951"/>
                </a:lnTo>
                <a:lnTo>
                  <a:pt x="371527" y="587667"/>
                </a:lnTo>
                <a:lnTo>
                  <a:pt x="370438" y="599515"/>
                </a:lnTo>
                <a:lnTo>
                  <a:pt x="344137" y="635310"/>
                </a:lnTo>
                <a:lnTo>
                  <a:pt x="299645" y="650022"/>
                </a:lnTo>
                <a:lnTo>
                  <a:pt x="516917" y="650022"/>
                </a:lnTo>
                <a:lnTo>
                  <a:pt x="527008" y="617524"/>
                </a:lnTo>
                <a:lnTo>
                  <a:pt x="530521" y="580468"/>
                </a:lnTo>
                <a:lnTo>
                  <a:pt x="530591" y="579731"/>
                </a:lnTo>
                <a:lnTo>
                  <a:pt x="528539" y="549951"/>
                </a:lnTo>
                <a:lnTo>
                  <a:pt x="528511" y="549547"/>
                </a:lnTo>
                <a:lnTo>
                  <a:pt x="522272" y="522400"/>
                </a:lnTo>
                <a:lnTo>
                  <a:pt x="520561" y="518434"/>
                </a:lnTo>
                <a:close/>
              </a:path>
              <a:path w="530860" h="884554">
                <a:moveTo>
                  <a:pt x="299645" y="211920"/>
                </a:moveTo>
                <a:lnTo>
                  <a:pt x="227260" y="211920"/>
                </a:lnTo>
                <a:lnTo>
                  <a:pt x="227260" y="336115"/>
                </a:lnTo>
                <a:lnTo>
                  <a:pt x="299645" y="336115"/>
                </a:lnTo>
                <a:lnTo>
                  <a:pt x="299645" y="211920"/>
                </a:lnTo>
                <a:close/>
              </a:path>
              <a:path w="530860" h="884554">
                <a:moveTo>
                  <a:pt x="485323" y="209805"/>
                </a:moveTo>
                <a:lnTo>
                  <a:pt x="299645" y="209805"/>
                </a:lnTo>
                <a:lnTo>
                  <a:pt x="320212" y="211920"/>
                </a:lnTo>
                <a:lnTo>
                  <a:pt x="319946" y="211920"/>
                </a:lnTo>
                <a:lnTo>
                  <a:pt x="360347" y="218429"/>
                </a:lnTo>
                <a:lnTo>
                  <a:pt x="403609" y="228529"/>
                </a:lnTo>
                <a:lnTo>
                  <a:pt x="447076" y="242538"/>
                </a:lnTo>
                <a:lnTo>
                  <a:pt x="468760" y="251029"/>
                </a:lnTo>
                <a:lnTo>
                  <a:pt x="485323" y="209805"/>
                </a:lnTo>
                <a:close/>
              </a:path>
            </a:pathLst>
          </a:custGeom>
          <a:solidFill>
            <a:srgbClr val="523183"/>
          </a:solidFill>
        </p:spPr>
        <p:txBody>
          <a:bodyPr wrap="square" lIns="0" tIns="0" rIns="0" bIns="0" rtlCol="0"/>
          <a:lstStyle/>
          <a:p>
            <a:endParaRPr/>
          </a:p>
        </p:txBody>
      </p:sp>
      <p:sp>
        <p:nvSpPr>
          <p:cNvPr id="31" name="object 31"/>
          <p:cNvSpPr/>
          <p:nvPr/>
        </p:nvSpPr>
        <p:spPr>
          <a:xfrm>
            <a:off x="3362160" y="7809774"/>
            <a:ext cx="1919605" cy="590550"/>
          </a:xfrm>
          <a:custGeom>
            <a:avLst/>
            <a:gdLst/>
            <a:ahLst/>
            <a:cxnLst/>
            <a:rect l="l" t="t" r="r" b="b"/>
            <a:pathLst>
              <a:path w="1919604" h="590550">
                <a:moveTo>
                  <a:pt x="1771820" y="589982"/>
                </a:moveTo>
                <a:lnTo>
                  <a:pt x="147629" y="589982"/>
                </a:lnTo>
                <a:lnTo>
                  <a:pt x="100965" y="582456"/>
                </a:lnTo>
                <a:lnTo>
                  <a:pt x="60439" y="561499"/>
                </a:lnTo>
                <a:lnTo>
                  <a:pt x="28482" y="529542"/>
                </a:lnTo>
                <a:lnTo>
                  <a:pt x="7525" y="489016"/>
                </a:lnTo>
                <a:lnTo>
                  <a:pt x="0" y="442353"/>
                </a:lnTo>
                <a:lnTo>
                  <a:pt x="0" y="147639"/>
                </a:lnTo>
                <a:lnTo>
                  <a:pt x="7525" y="100974"/>
                </a:lnTo>
                <a:lnTo>
                  <a:pt x="28482" y="60446"/>
                </a:lnTo>
                <a:lnTo>
                  <a:pt x="60439" y="28486"/>
                </a:lnTo>
                <a:lnTo>
                  <a:pt x="100965" y="7526"/>
                </a:lnTo>
                <a:lnTo>
                  <a:pt x="147629" y="0"/>
                </a:lnTo>
                <a:lnTo>
                  <a:pt x="1771820" y="0"/>
                </a:lnTo>
                <a:lnTo>
                  <a:pt x="1818483" y="7526"/>
                </a:lnTo>
                <a:lnTo>
                  <a:pt x="1859009" y="28486"/>
                </a:lnTo>
                <a:lnTo>
                  <a:pt x="1890966" y="60446"/>
                </a:lnTo>
                <a:lnTo>
                  <a:pt x="1911923" y="100974"/>
                </a:lnTo>
                <a:lnTo>
                  <a:pt x="1919449" y="147639"/>
                </a:lnTo>
                <a:lnTo>
                  <a:pt x="1919449" y="442353"/>
                </a:lnTo>
                <a:lnTo>
                  <a:pt x="1911923" y="489016"/>
                </a:lnTo>
                <a:lnTo>
                  <a:pt x="1890966" y="529542"/>
                </a:lnTo>
                <a:lnTo>
                  <a:pt x="1859009" y="561499"/>
                </a:lnTo>
                <a:lnTo>
                  <a:pt x="1818483" y="582456"/>
                </a:lnTo>
                <a:lnTo>
                  <a:pt x="1771820" y="589982"/>
                </a:lnTo>
                <a:close/>
              </a:path>
            </a:pathLst>
          </a:custGeom>
          <a:ln w="17214">
            <a:solidFill>
              <a:srgbClr val="241B54"/>
            </a:solidFill>
          </a:ln>
        </p:spPr>
        <p:txBody>
          <a:bodyPr wrap="square" lIns="0" tIns="0" rIns="0" bIns="0" rtlCol="0"/>
          <a:lstStyle/>
          <a:p>
            <a:endParaRPr/>
          </a:p>
        </p:txBody>
      </p:sp>
      <p:sp>
        <p:nvSpPr>
          <p:cNvPr id="32" name="object 32"/>
          <p:cNvSpPr/>
          <p:nvPr/>
        </p:nvSpPr>
        <p:spPr>
          <a:xfrm>
            <a:off x="5613539" y="7809774"/>
            <a:ext cx="1919605" cy="590550"/>
          </a:xfrm>
          <a:custGeom>
            <a:avLst/>
            <a:gdLst/>
            <a:ahLst/>
            <a:cxnLst/>
            <a:rect l="l" t="t" r="r" b="b"/>
            <a:pathLst>
              <a:path w="1919604" h="590550">
                <a:moveTo>
                  <a:pt x="1771820" y="589982"/>
                </a:moveTo>
                <a:lnTo>
                  <a:pt x="147629" y="589982"/>
                </a:lnTo>
                <a:lnTo>
                  <a:pt x="100965" y="582456"/>
                </a:lnTo>
                <a:lnTo>
                  <a:pt x="60439" y="561499"/>
                </a:lnTo>
                <a:lnTo>
                  <a:pt x="28482" y="529542"/>
                </a:lnTo>
                <a:lnTo>
                  <a:pt x="7525" y="489016"/>
                </a:lnTo>
                <a:lnTo>
                  <a:pt x="0" y="442353"/>
                </a:lnTo>
                <a:lnTo>
                  <a:pt x="0" y="147639"/>
                </a:lnTo>
                <a:lnTo>
                  <a:pt x="7525" y="100974"/>
                </a:lnTo>
                <a:lnTo>
                  <a:pt x="28482" y="60446"/>
                </a:lnTo>
                <a:lnTo>
                  <a:pt x="60439" y="28486"/>
                </a:lnTo>
                <a:lnTo>
                  <a:pt x="100965" y="7526"/>
                </a:lnTo>
                <a:lnTo>
                  <a:pt x="147629" y="0"/>
                </a:lnTo>
                <a:lnTo>
                  <a:pt x="1771820" y="0"/>
                </a:lnTo>
                <a:lnTo>
                  <a:pt x="1818483" y="7526"/>
                </a:lnTo>
                <a:lnTo>
                  <a:pt x="1859009" y="28486"/>
                </a:lnTo>
                <a:lnTo>
                  <a:pt x="1890966" y="60446"/>
                </a:lnTo>
                <a:lnTo>
                  <a:pt x="1911923" y="100974"/>
                </a:lnTo>
                <a:lnTo>
                  <a:pt x="1919449" y="147639"/>
                </a:lnTo>
                <a:lnTo>
                  <a:pt x="1919449" y="442353"/>
                </a:lnTo>
                <a:lnTo>
                  <a:pt x="1911923" y="489016"/>
                </a:lnTo>
                <a:lnTo>
                  <a:pt x="1890966" y="529542"/>
                </a:lnTo>
                <a:lnTo>
                  <a:pt x="1859009" y="561499"/>
                </a:lnTo>
                <a:lnTo>
                  <a:pt x="1818483" y="582456"/>
                </a:lnTo>
                <a:lnTo>
                  <a:pt x="1771820" y="589982"/>
                </a:lnTo>
                <a:close/>
              </a:path>
            </a:pathLst>
          </a:custGeom>
          <a:ln w="17214">
            <a:solidFill>
              <a:srgbClr val="241B54"/>
            </a:solidFill>
          </a:ln>
        </p:spPr>
        <p:txBody>
          <a:bodyPr wrap="square" lIns="0" tIns="0" rIns="0" bIns="0" rtlCol="0"/>
          <a:lstStyle/>
          <a:p>
            <a:endParaRPr/>
          </a:p>
        </p:txBody>
      </p:sp>
      <p:sp>
        <p:nvSpPr>
          <p:cNvPr id="33" name="object 33"/>
          <p:cNvSpPr/>
          <p:nvPr/>
        </p:nvSpPr>
        <p:spPr>
          <a:xfrm>
            <a:off x="7864920" y="7809774"/>
            <a:ext cx="1919605" cy="590550"/>
          </a:xfrm>
          <a:custGeom>
            <a:avLst/>
            <a:gdLst/>
            <a:ahLst/>
            <a:cxnLst/>
            <a:rect l="l" t="t" r="r" b="b"/>
            <a:pathLst>
              <a:path w="1919604" h="590550">
                <a:moveTo>
                  <a:pt x="1771820" y="589982"/>
                </a:moveTo>
                <a:lnTo>
                  <a:pt x="147629" y="589982"/>
                </a:lnTo>
                <a:lnTo>
                  <a:pt x="100965" y="582456"/>
                </a:lnTo>
                <a:lnTo>
                  <a:pt x="60439" y="561499"/>
                </a:lnTo>
                <a:lnTo>
                  <a:pt x="28482" y="529542"/>
                </a:lnTo>
                <a:lnTo>
                  <a:pt x="7525" y="489016"/>
                </a:lnTo>
                <a:lnTo>
                  <a:pt x="0" y="442353"/>
                </a:lnTo>
                <a:lnTo>
                  <a:pt x="0" y="147639"/>
                </a:lnTo>
                <a:lnTo>
                  <a:pt x="7525" y="100974"/>
                </a:lnTo>
                <a:lnTo>
                  <a:pt x="28482" y="60446"/>
                </a:lnTo>
                <a:lnTo>
                  <a:pt x="60439" y="28486"/>
                </a:lnTo>
                <a:lnTo>
                  <a:pt x="100965" y="7526"/>
                </a:lnTo>
                <a:lnTo>
                  <a:pt x="147629" y="0"/>
                </a:lnTo>
                <a:lnTo>
                  <a:pt x="1771820" y="0"/>
                </a:lnTo>
                <a:lnTo>
                  <a:pt x="1818483" y="7526"/>
                </a:lnTo>
                <a:lnTo>
                  <a:pt x="1859009" y="28486"/>
                </a:lnTo>
                <a:lnTo>
                  <a:pt x="1890966" y="60446"/>
                </a:lnTo>
                <a:lnTo>
                  <a:pt x="1911923" y="100974"/>
                </a:lnTo>
                <a:lnTo>
                  <a:pt x="1919449" y="147639"/>
                </a:lnTo>
                <a:lnTo>
                  <a:pt x="1919449" y="442353"/>
                </a:lnTo>
                <a:lnTo>
                  <a:pt x="1911923" y="489016"/>
                </a:lnTo>
                <a:lnTo>
                  <a:pt x="1890966" y="529542"/>
                </a:lnTo>
                <a:lnTo>
                  <a:pt x="1859009" y="561499"/>
                </a:lnTo>
                <a:lnTo>
                  <a:pt x="1818483" y="582456"/>
                </a:lnTo>
                <a:lnTo>
                  <a:pt x="1771820" y="589982"/>
                </a:lnTo>
                <a:close/>
              </a:path>
            </a:pathLst>
          </a:custGeom>
          <a:ln w="17214">
            <a:solidFill>
              <a:srgbClr val="241B54"/>
            </a:solidFill>
          </a:ln>
        </p:spPr>
        <p:txBody>
          <a:bodyPr wrap="square" lIns="0" tIns="0" rIns="0" bIns="0" rtlCol="0"/>
          <a:lstStyle/>
          <a:p>
            <a:endParaRPr/>
          </a:p>
        </p:txBody>
      </p:sp>
      <p:sp>
        <p:nvSpPr>
          <p:cNvPr id="34" name="object 34"/>
          <p:cNvSpPr txBox="1"/>
          <p:nvPr/>
        </p:nvSpPr>
        <p:spPr>
          <a:xfrm>
            <a:off x="4105466" y="7955957"/>
            <a:ext cx="433070" cy="252729"/>
          </a:xfrm>
          <a:prstGeom prst="rect">
            <a:avLst/>
          </a:prstGeom>
        </p:spPr>
        <p:txBody>
          <a:bodyPr vert="horz" wrap="square" lIns="0" tIns="11430" rIns="0" bIns="0" rtlCol="0">
            <a:spAutoFit/>
          </a:bodyPr>
          <a:lstStyle/>
          <a:p>
            <a:pPr marL="12700">
              <a:lnSpc>
                <a:spcPct val="100000"/>
              </a:lnSpc>
              <a:spcBef>
                <a:spcPts val="90"/>
              </a:spcBef>
            </a:pPr>
            <a:r>
              <a:rPr sz="1500" b="1" spc="-20" dirty="0">
                <a:solidFill>
                  <a:srgbClr val="523183"/>
                </a:solidFill>
                <a:latin typeface="Open Sans"/>
                <a:cs typeface="Open Sans"/>
              </a:rPr>
              <a:t>Unit</a:t>
            </a:r>
            <a:endParaRPr sz="1500">
              <a:latin typeface="Open Sans"/>
              <a:cs typeface="Open Sans"/>
            </a:endParaRPr>
          </a:p>
        </p:txBody>
      </p:sp>
      <p:sp>
        <p:nvSpPr>
          <p:cNvPr id="35" name="object 35"/>
          <p:cNvSpPr txBox="1"/>
          <p:nvPr/>
        </p:nvSpPr>
        <p:spPr>
          <a:xfrm>
            <a:off x="6013411" y="7955957"/>
            <a:ext cx="1080135" cy="252729"/>
          </a:xfrm>
          <a:prstGeom prst="rect">
            <a:avLst/>
          </a:prstGeom>
        </p:spPr>
        <p:txBody>
          <a:bodyPr vert="horz" wrap="square" lIns="0" tIns="11430" rIns="0" bIns="0" rtlCol="0">
            <a:spAutoFit/>
          </a:bodyPr>
          <a:lstStyle/>
          <a:p>
            <a:pPr marL="12700">
              <a:lnSpc>
                <a:spcPct val="100000"/>
              </a:lnSpc>
              <a:spcBef>
                <a:spcPts val="90"/>
              </a:spcBef>
            </a:pPr>
            <a:r>
              <a:rPr sz="1500" b="1" spc="-10" dirty="0">
                <a:solidFill>
                  <a:srgbClr val="523183"/>
                </a:solidFill>
                <a:latin typeface="Open Sans"/>
                <a:cs typeface="Open Sans"/>
              </a:rPr>
              <a:t>Settlement</a:t>
            </a:r>
            <a:endParaRPr sz="1500">
              <a:latin typeface="Open Sans"/>
              <a:cs typeface="Open Sans"/>
            </a:endParaRPr>
          </a:p>
        </p:txBody>
      </p:sp>
      <p:sp>
        <p:nvSpPr>
          <p:cNvPr id="36" name="object 36"/>
          <p:cNvSpPr txBox="1"/>
          <p:nvPr/>
        </p:nvSpPr>
        <p:spPr>
          <a:xfrm>
            <a:off x="8360573" y="7955957"/>
            <a:ext cx="848994" cy="252729"/>
          </a:xfrm>
          <a:prstGeom prst="rect">
            <a:avLst/>
          </a:prstGeom>
        </p:spPr>
        <p:txBody>
          <a:bodyPr vert="horz" wrap="square" lIns="0" tIns="11430" rIns="0" bIns="0" rtlCol="0">
            <a:spAutoFit/>
          </a:bodyPr>
          <a:lstStyle/>
          <a:p>
            <a:pPr marL="12700">
              <a:lnSpc>
                <a:spcPct val="100000"/>
              </a:lnSpc>
              <a:spcBef>
                <a:spcPts val="90"/>
              </a:spcBef>
            </a:pPr>
            <a:r>
              <a:rPr sz="1500" b="1" spc="-10" dirty="0">
                <a:solidFill>
                  <a:srgbClr val="523183"/>
                </a:solidFill>
                <a:latin typeface="Open Sans"/>
                <a:cs typeface="Open Sans"/>
              </a:rPr>
              <a:t>Issuance</a:t>
            </a:r>
            <a:endParaRPr sz="1500">
              <a:latin typeface="Open Sans"/>
              <a:cs typeface="Open Sans"/>
            </a:endParaRPr>
          </a:p>
        </p:txBody>
      </p:sp>
      <p:sp>
        <p:nvSpPr>
          <p:cNvPr id="37" name="object 37"/>
          <p:cNvSpPr/>
          <p:nvPr/>
        </p:nvSpPr>
        <p:spPr>
          <a:xfrm>
            <a:off x="1142635" y="9275267"/>
            <a:ext cx="8644890" cy="0"/>
          </a:xfrm>
          <a:custGeom>
            <a:avLst/>
            <a:gdLst/>
            <a:ahLst/>
            <a:cxnLst/>
            <a:rect l="l" t="t" r="r" b="b"/>
            <a:pathLst>
              <a:path w="8644890">
                <a:moveTo>
                  <a:pt x="8644605" y="0"/>
                </a:moveTo>
                <a:lnTo>
                  <a:pt x="0" y="0"/>
                </a:lnTo>
              </a:path>
            </a:pathLst>
          </a:custGeom>
          <a:ln w="17214">
            <a:solidFill>
              <a:srgbClr val="241B54"/>
            </a:solidFill>
          </a:ln>
        </p:spPr>
        <p:txBody>
          <a:bodyPr wrap="square" lIns="0" tIns="0" rIns="0" bIns="0" rtlCol="0"/>
          <a:lstStyle/>
          <a:p>
            <a:endParaRPr/>
          </a:p>
        </p:txBody>
      </p:sp>
      <p:sp>
        <p:nvSpPr>
          <p:cNvPr id="38" name="object 38"/>
          <p:cNvSpPr/>
          <p:nvPr/>
        </p:nvSpPr>
        <p:spPr>
          <a:xfrm>
            <a:off x="1345366" y="9592130"/>
            <a:ext cx="580390" cy="994410"/>
          </a:xfrm>
          <a:custGeom>
            <a:avLst/>
            <a:gdLst/>
            <a:ahLst/>
            <a:cxnLst/>
            <a:rect l="l" t="t" r="r" b="b"/>
            <a:pathLst>
              <a:path w="580389" h="994409">
                <a:moveTo>
                  <a:pt x="437254" y="899166"/>
                </a:moveTo>
                <a:lnTo>
                  <a:pt x="216621" y="899166"/>
                </a:lnTo>
                <a:lnTo>
                  <a:pt x="317330" y="899627"/>
                </a:lnTo>
                <a:lnTo>
                  <a:pt x="317099" y="932201"/>
                </a:lnTo>
                <a:lnTo>
                  <a:pt x="334357" y="976017"/>
                </a:lnTo>
                <a:lnTo>
                  <a:pt x="376637" y="993875"/>
                </a:lnTo>
                <a:lnTo>
                  <a:pt x="400006" y="989325"/>
                </a:lnTo>
                <a:lnTo>
                  <a:pt x="419154" y="976609"/>
                </a:lnTo>
                <a:lnTo>
                  <a:pt x="432138" y="957640"/>
                </a:lnTo>
                <a:lnTo>
                  <a:pt x="437012" y="934338"/>
                </a:lnTo>
                <a:lnTo>
                  <a:pt x="437251" y="899627"/>
                </a:lnTo>
                <a:lnTo>
                  <a:pt x="437254" y="899166"/>
                </a:lnTo>
                <a:close/>
              </a:path>
              <a:path w="580389" h="994409">
                <a:moveTo>
                  <a:pt x="70050" y="101986"/>
                </a:moveTo>
                <a:lnTo>
                  <a:pt x="44730" y="106913"/>
                </a:lnTo>
                <a:lnTo>
                  <a:pt x="23986" y="120690"/>
                </a:lnTo>
                <a:lnTo>
                  <a:pt x="9920" y="141239"/>
                </a:lnTo>
                <a:lnTo>
                  <a:pt x="4638" y="166487"/>
                </a:lnTo>
                <a:lnTo>
                  <a:pt x="9572" y="191806"/>
                </a:lnTo>
                <a:lnTo>
                  <a:pt x="23351" y="212551"/>
                </a:lnTo>
                <a:lnTo>
                  <a:pt x="43901" y="226616"/>
                </a:lnTo>
                <a:lnTo>
                  <a:pt x="69500" y="231971"/>
                </a:lnTo>
                <a:lnTo>
                  <a:pt x="79432" y="231971"/>
                </a:lnTo>
                <a:lnTo>
                  <a:pt x="75759" y="758884"/>
                </a:lnTo>
                <a:lnTo>
                  <a:pt x="75694" y="768269"/>
                </a:lnTo>
                <a:lnTo>
                  <a:pt x="65035" y="768269"/>
                </a:lnTo>
                <a:lnTo>
                  <a:pt x="40092" y="773124"/>
                </a:lnTo>
                <a:lnTo>
                  <a:pt x="19347" y="786900"/>
                </a:lnTo>
                <a:lnTo>
                  <a:pt x="5281" y="807449"/>
                </a:lnTo>
                <a:lnTo>
                  <a:pt x="0" y="832697"/>
                </a:lnTo>
                <a:lnTo>
                  <a:pt x="4927" y="858016"/>
                </a:lnTo>
                <a:lnTo>
                  <a:pt x="18703" y="878761"/>
                </a:lnTo>
                <a:lnTo>
                  <a:pt x="39253" y="892826"/>
                </a:lnTo>
                <a:lnTo>
                  <a:pt x="64500" y="898108"/>
                </a:lnTo>
                <a:lnTo>
                  <a:pt x="96709" y="898328"/>
                </a:lnTo>
                <a:lnTo>
                  <a:pt x="96468" y="932201"/>
                </a:lnTo>
                <a:lnTo>
                  <a:pt x="101018" y="955575"/>
                </a:lnTo>
                <a:lnTo>
                  <a:pt x="113736" y="974722"/>
                </a:lnTo>
                <a:lnTo>
                  <a:pt x="132707" y="987703"/>
                </a:lnTo>
                <a:lnTo>
                  <a:pt x="156016" y="992577"/>
                </a:lnTo>
                <a:lnTo>
                  <a:pt x="179385" y="988027"/>
                </a:lnTo>
                <a:lnTo>
                  <a:pt x="211516" y="956342"/>
                </a:lnTo>
                <a:lnTo>
                  <a:pt x="216618" y="899627"/>
                </a:lnTo>
                <a:lnTo>
                  <a:pt x="216621" y="899166"/>
                </a:lnTo>
                <a:lnTo>
                  <a:pt x="437254" y="899166"/>
                </a:lnTo>
                <a:lnTo>
                  <a:pt x="437379" y="880999"/>
                </a:lnTo>
                <a:lnTo>
                  <a:pt x="476137" y="859693"/>
                </a:lnTo>
                <a:lnTo>
                  <a:pt x="509961" y="831639"/>
                </a:lnTo>
                <a:lnTo>
                  <a:pt x="537935" y="797737"/>
                </a:lnTo>
                <a:lnTo>
                  <a:pt x="553129" y="769903"/>
                </a:lnTo>
                <a:lnTo>
                  <a:pt x="345392" y="769903"/>
                </a:lnTo>
                <a:lnTo>
                  <a:pt x="205606" y="769170"/>
                </a:lnTo>
                <a:lnTo>
                  <a:pt x="206937" y="577799"/>
                </a:lnTo>
                <a:lnTo>
                  <a:pt x="207019" y="565972"/>
                </a:lnTo>
                <a:lnTo>
                  <a:pt x="552646" y="565972"/>
                </a:lnTo>
                <a:lnTo>
                  <a:pt x="537086" y="537680"/>
                </a:lnTo>
                <a:lnTo>
                  <a:pt x="507806" y="502864"/>
                </a:lnTo>
                <a:lnTo>
                  <a:pt x="537568" y="468465"/>
                </a:lnTo>
                <a:lnTo>
                  <a:pt x="555569" y="436792"/>
                </a:lnTo>
                <a:lnTo>
                  <a:pt x="347717" y="436792"/>
                </a:lnTo>
                <a:lnTo>
                  <a:pt x="207930" y="436060"/>
                </a:lnTo>
                <a:lnTo>
                  <a:pt x="209128" y="263893"/>
                </a:lnTo>
                <a:lnTo>
                  <a:pt x="209241" y="247601"/>
                </a:lnTo>
                <a:lnTo>
                  <a:pt x="209344" y="232872"/>
                </a:lnTo>
                <a:lnTo>
                  <a:pt x="554926" y="232872"/>
                </a:lnTo>
                <a:lnTo>
                  <a:pt x="542037" y="208455"/>
                </a:lnTo>
                <a:lnTo>
                  <a:pt x="514540" y="174166"/>
                </a:lnTo>
                <a:lnTo>
                  <a:pt x="481112" y="145643"/>
                </a:lnTo>
                <a:lnTo>
                  <a:pt x="442656" y="123797"/>
                </a:lnTo>
                <a:lnTo>
                  <a:pt x="442773" y="106913"/>
                </a:lnTo>
                <a:lnTo>
                  <a:pt x="442796" y="103504"/>
                </a:lnTo>
                <a:lnTo>
                  <a:pt x="322880" y="103504"/>
                </a:lnTo>
                <a:lnTo>
                  <a:pt x="222171" y="103043"/>
                </a:lnTo>
                <a:lnTo>
                  <a:pt x="222177" y="102206"/>
                </a:lnTo>
                <a:lnTo>
                  <a:pt x="102258" y="102206"/>
                </a:lnTo>
                <a:lnTo>
                  <a:pt x="70050" y="101986"/>
                </a:lnTo>
                <a:close/>
              </a:path>
              <a:path w="580389" h="994409">
                <a:moveTo>
                  <a:pt x="552646" y="565972"/>
                </a:moveTo>
                <a:lnTo>
                  <a:pt x="207019" y="565972"/>
                </a:lnTo>
                <a:lnTo>
                  <a:pt x="346806" y="566705"/>
                </a:lnTo>
                <a:lnTo>
                  <a:pt x="386257" y="574975"/>
                </a:lnTo>
                <a:lnTo>
                  <a:pt x="418402" y="596994"/>
                </a:lnTo>
                <a:lnTo>
                  <a:pt x="439970" y="629447"/>
                </a:lnTo>
                <a:lnTo>
                  <a:pt x="447693" y="669016"/>
                </a:lnTo>
                <a:lnTo>
                  <a:pt x="439418" y="708467"/>
                </a:lnTo>
                <a:lnTo>
                  <a:pt x="417400" y="740612"/>
                </a:lnTo>
                <a:lnTo>
                  <a:pt x="384954" y="762180"/>
                </a:lnTo>
                <a:lnTo>
                  <a:pt x="345392" y="769903"/>
                </a:lnTo>
                <a:lnTo>
                  <a:pt x="553129" y="769903"/>
                </a:lnTo>
                <a:lnTo>
                  <a:pt x="559144" y="758884"/>
                </a:lnTo>
                <a:lnTo>
                  <a:pt x="572672" y="715977"/>
                </a:lnTo>
                <a:lnTo>
                  <a:pt x="577605" y="669916"/>
                </a:lnTo>
                <a:lnTo>
                  <a:pt x="572992" y="622213"/>
                </a:lnTo>
                <a:lnTo>
                  <a:pt x="559150" y="577799"/>
                </a:lnTo>
                <a:lnTo>
                  <a:pt x="552646" y="565972"/>
                </a:lnTo>
                <a:close/>
              </a:path>
              <a:path w="580389" h="994409">
                <a:moveTo>
                  <a:pt x="554926" y="232872"/>
                </a:moveTo>
                <a:lnTo>
                  <a:pt x="209344" y="232872"/>
                </a:lnTo>
                <a:lnTo>
                  <a:pt x="349130" y="233605"/>
                </a:lnTo>
                <a:lnTo>
                  <a:pt x="388581" y="241875"/>
                </a:lnTo>
                <a:lnTo>
                  <a:pt x="420725" y="263893"/>
                </a:lnTo>
                <a:lnTo>
                  <a:pt x="442290" y="296342"/>
                </a:lnTo>
                <a:lnTo>
                  <a:pt x="450007" y="335906"/>
                </a:lnTo>
                <a:lnTo>
                  <a:pt x="441737" y="375357"/>
                </a:lnTo>
                <a:lnTo>
                  <a:pt x="419720" y="407501"/>
                </a:lnTo>
                <a:lnTo>
                  <a:pt x="387274" y="429070"/>
                </a:lnTo>
                <a:lnTo>
                  <a:pt x="347717" y="436792"/>
                </a:lnTo>
                <a:lnTo>
                  <a:pt x="555569" y="436792"/>
                </a:lnTo>
                <a:lnTo>
                  <a:pt x="560189" y="428663"/>
                </a:lnTo>
                <a:lnTo>
                  <a:pt x="574647" y="384449"/>
                </a:lnTo>
                <a:lnTo>
                  <a:pt x="579919" y="336816"/>
                </a:lnTo>
                <a:lnTo>
                  <a:pt x="575629" y="290691"/>
                </a:lnTo>
                <a:lnTo>
                  <a:pt x="562701" y="247601"/>
                </a:lnTo>
                <a:lnTo>
                  <a:pt x="554926" y="232872"/>
                </a:lnTo>
                <a:close/>
              </a:path>
              <a:path w="580389" h="994409">
                <a:moveTo>
                  <a:pt x="383548" y="1298"/>
                </a:moveTo>
                <a:lnTo>
                  <a:pt x="341031" y="18564"/>
                </a:lnTo>
                <a:lnTo>
                  <a:pt x="323267" y="60385"/>
                </a:lnTo>
                <a:lnTo>
                  <a:pt x="322890" y="101986"/>
                </a:lnTo>
                <a:lnTo>
                  <a:pt x="322880" y="103504"/>
                </a:lnTo>
                <a:lnTo>
                  <a:pt x="442796" y="103504"/>
                </a:lnTo>
                <a:lnTo>
                  <a:pt x="443085" y="61673"/>
                </a:lnTo>
                <a:lnTo>
                  <a:pt x="438540" y="38304"/>
                </a:lnTo>
                <a:lnTo>
                  <a:pt x="425823" y="19156"/>
                </a:lnTo>
                <a:lnTo>
                  <a:pt x="406852" y="6173"/>
                </a:lnTo>
                <a:lnTo>
                  <a:pt x="383548" y="1298"/>
                </a:lnTo>
                <a:close/>
              </a:path>
              <a:path w="580389" h="994409">
                <a:moveTo>
                  <a:pt x="162926" y="0"/>
                </a:moveTo>
                <a:lnTo>
                  <a:pt x="120409" y="17267"/>
                </a:lnTo>
                <a:lnTo>
                  <a:pt x="102551" y="59547"/>
                </a:lnTo>
                <a:lnTo>
                  <a:pt x="102260" y="101986"/>
                </a:lnTo>
                <a:lnTo>
                  <a:pt x="102258" y="102206"/>
                </a:lnTo>
                <a:lnTo>
                  <a:pt x="222177" y="102206"/>
                </a:lnTo>
                <a:lnTo>
                  <a:pt x="222455" y="61673"/>
                </a:lnTo>
                <a:lnTo>
                  <a:pt x="222464" y="60385"/>
                </a:lnTo>
                <a:lnTo>
                  <a:pt x="218020" y="37532"/>
                </a:lnTo>
                <a:lnTo>
                  <a:pt x="217919" y="37010"/>
                </a:lnTo>
                <a:lnTo>
                  <a:pt x="205201" y="17859"/>
                </a:lnTo>
                <a:lnTo>
                  <a:pt x="186231" y="4875"/>
                </a:lnTo>
                <a:lnTo>
                  <a:pt x="162926" y="0"/>
                </a:lnTo>
                <a:close/>
              </a:path>
            </a:pathLst>
          </a:custGeom>
          <a:solidFill>
            <a:srgbClr val="523183"/>
          </a:solidFill>
        </p:spPr>
        <p:txBody>
          <a:bodyPr wrap="square" lIns="0" tIns="0" rIns="0" bIns="0" rtlCol="0"/>
          <a:lstStyle/>
          <a:p>
            <a:endParaRPr/>
          </a:p>
        </p:txBody>
      </p:sp>
      <p:grpSp>
        <p:nvGrpSpPr>
          <p:cNvPr id="39" name="object 39"/>
          <p:cNvGrpSpPr/>
          <p:nvPr/>
        </p:nvGrpSpPr>
        <p:grpSpPr>
          <a:xfrm>
            <a:off x="5894660" y="9651091"/>
            <a:ext cx="1167765" cy="848994"/>
            <a:chOff x="5894660" y="9651091"/>
            <a:chExt cx="1167765" cy="848994"/>
          </a:xfrm>
        </p:grpSpPr>
        <p:sp>
          <p:nvSpPr>
            <p:cNvPr id="40" name="object 40"/>
            <p:cNvSpPr/>
            <p:nvPr/>
          </p:nvSpPr>
          <p:spPr>
            <a:xfrm>
              <a:off x="5982581" y="9739019"/>
              <a:ext cx="991869" cy="673100"/>
            </a:xfrm>
            <a:custGeom>
              <a:avLst/>
              <a:gdLst/>
              <a:ahLst/>
              <a:cxnLst/>
              <a:rect l="l" t="t" r="r" b="b"/>
              <a:pathLst>
                <a:path w="991870" h="673100">
                  <a:moveTo>
                    <a:pt x="87924" y="672963"/>
                  </a:moveTo>
                  <a:lnTo>
                    <a:pt x="0" y="227940"/>
                  </a:lnTo>
                  <a:lnTo>
                    <a:pt x="341193" y="387129"/>
                  </a:lnTo>
                  <a:lnTo>
                    <a:pt x="703004" y="271352"/>
                  </a:lnTo>
                  <a:lnTo>
                    <a:pt x="991362" y="28941"/>
                  </a:lnTo>
                  <a:lnTo>
                    <a:pt x="991362" y="539093"/>
                  </a:lnTo>
                  <a:lnTo>
                    <a:pt x="703004" y="271352"/>
                  </a:lnTo>
                  <a:lnTo>
                    <a:pt x="586139" y="672963"/>
                  </a:lnTo>
                  <a:lnTo>
                    <a:pt x="87924" y="672963"/>
                  </a:lnTo>
                  <a:lnTo>
                    <a:pt x="341193" y="387129"/>
                  </a:lnTo>
                  <a:lnTo>
                    <a:pt x="341193" y="0"/>
                  </a:lnTo>
                  <a:lnTo>
                    <a:pt x="0" y="227940"/>
                  </a:lnTo>
                </a:path>
              </a:pathLst>
            </a:custGeom>
            <a:ln w="17214">
              <a:solidFill>
                <a:srgbClr val="241B54"/>
              </a:solidFill>
            </a:ln>
          </p:spPr>
          <p:txBody>
            <a:bodyPr wrap="square" lIns="0" tIns="0" rIns="0" bIns="0" rtlCol="0"/>
            <a:lstStyle/>
            <a:p>
              <a:endParaRPr/>
            </a:p>
          </p:txBody>
        </p:sp>
        <p:sp>
          <p:nvSpPr>
            <p:cNvPr id="41" name="object 41"/>
            <p:cNvSpPr/>
            <p:nvPr/>
          </p:nvSpPr>
          <p:spPr>
            <a:xfrm>
              <a:off x="6568720" y="10278113"/>
              <a:ext cx="405765" cy="133985"/>
            </a:xfrm>
            <a:custGeom>
              <a:avLst/>
              <a:gdLst/>
              <a:ahLst/>
              <a:cxnLst/>
              <a:rect l="l" t="t" r="r" b="b"/>
              <a:pathLst>
                <a:path w="405765" h="133984">
                  <a:moveTo>
                    <a:pt x="405223" y="0"/>
                  </a:moveTo>
                  <a:lnTo>
                    <a:pt x="0" y="133870"/>
                  </a:lnTo>
                </a:path>
              </a:pathLst>
            </a:custGeom>
            <a:ln w="17214">
              <a:solidFill>
                <a:srgbClr val="241B54"/>
              </a:solidFill>
            </a:ln>
          </p:spPr>
          <p:txBody>
            <a:bodyPr wrap="square" lIns="0" tIns="0" rIns="0" bIns="0" rtlCol="0"/>
            <a:lstStyle/>
            <a:p>
              <a:endParaRPr/>
            </a:p>
          </p:txBody>
        </p:sp>
        <p:sp>
          <p:nvSpPr>
            <p:cNvPr id="42" name="object 42"/>
            <p:cNvSpPr/>
            <p:nvPr/>
          </p:nvSpPr>
          <p:spPr>
            <a:xfrm>
              <a:off x="6323771" y="9739020"/>
              <a:ext cx="361950" cy="271780"/>
            </a:xfrm>
            <a:custGeom>
              <a:avLst/>
              <a:gdLst/>
              <a:ahLst/>
              <a:cxnLst/>
              <a:rect l="l" t="t" r="r" b="b"/>
              <a:pathLst>
                <a:path w="361950" h="271779">
                  <a:moveTo>
                    <a:pt x="361810" y="271352"/>
                  </a:moveTo>
                  <a:lnTo>
                    <a:pt x="0" y="0"/>
                  </a:lnTo>
                </a:path>
              </a:pathLst>
            </a:custGeom>
            <a:ln w="17214">
              <a:solidFill>
                <a:srgbClr val="241B54"/>
              </a:solidFill>
            </a:ln>
          </p:spPr>
          <p:txBody>
            <a:bodyPr wrap="square" lIns="0" tIns="0" rIns="0" bIns="0" rtlCol="0"/>
            <a:lstStyle/>
            <a:p>
              <a:endParaRPr/>
            </a:p>
          </p:txBody>
        </p:sp>
        <p:pic>
          <p:nvPicPr>
            <p:cNvPr id="43" name="object 43"/>
            <p:cNvPicPr/>
            <p:nvPr/>
          </p:nvPicPr>
          <p:blipFill>
            <a:blip r:embed="rId8" cstate="print"/>
            <a:stretch>
              <a:fillRect/>
            </a:stretch>
          </p:blipFill>
          <p:spPr>
            <a:xfrm>
              <a:off x="6597660" y="9922449"/>
              <a:ext cx="175848" cy="175848"/>
            </a:xfrm>
            <a:prstGeom prst="rect">
              <a:avLst/>
            </a:prstGeom>
          </p:spPr>
        </p:pic>
        <p:pic>
          <p:nvPicPr>
            <p:cNvPr id="44" name="object 44"/>
            <p:cNvPicPr/>
            <p:nvPr/>
          </p:nvPicPr>
          <p:blipFill>
            <a:blip r:embed="rId8" cstate="print"/>
            <a:stretch>
              <a:fillRect/>
            </a:stretch>
          </p:blipFill>
          <p:spPr>
            <a:xfrm>
              <a:off x="6235849" y="9651091"/>
              <a:ext cx="175848" cy="175848"/>
            </a:xfrm>
            <a:prstGeom prst="rect">
              <a:avLst/>
            </a:prstGeom>
          </p:spPr>
        </p:pic>
        <p:pic>
          <p:nvPicPr>
            <p:cNvPr id="45" name="object 45"/>
            <p:cNvPicPr/>
            <p:nvPr/>
          </p:nvPicPr>
          <p:blipFill>
            <a:blip r:embed="rId8" cstate="print"/>
            <a:stretch>
              <a:fillRect/>
            </a:stretch>
          </p:blipFill>
          <p:spPr>
            <a:xfrm>
              <a:off x="6235849" y="10038229"/>
              <a:ext cx="175848" cy="175848"/>
            </a:xfrm>
            <a:prstGeom prst="rect">
              <a:avLst/>
            </a:prstGeom>
          </p:spPr>
        </p:pic>
        <p:pic>
          <p:nvPicPr>
            <p:cNvPr id="46" name="object 46"/>
            <p:cNvPicPr/>
            <p:nvPr/>
          </p:nvPicPr>
          <p:blipFill>
            <a:blip r:embed="rId8" cstate="print"/>
            <a:stretch>
              <a:fillRect/>
            </a:stretch>
          </p:blipFill>
          <p:spPr>
            <a:xfrm>
              <a:off x="5982582" y="10324059"/>
              <a:ext cx="175848" cy="175848"/>
            </a:xfrm>
            <a:prstGeom prst="rect">
              <a:avLst/>
            </a:prstGeom>
          </p:spPr>
        </p:pic>
        <p:pic>
          <p:nvPicPr>
            <p:cNvPr id="47" name="object 47"/>
            <p:cNvPicPr/>
            <p:nvPr/>
          </p:nvPicPr>
          <p:blipFill>
            <a:blip r:embed="rId8" cstate="print"/>
            <a:stretch>
              <a:fillRect/>
            </a:stretch>
          </p:blipFill>
          <p:spPr>
            <a:xfrm>
              <a:off x="5894660" y="9879032"/>
              <a:ext cx="175848" cy="175848"/>
            </a:xfrm>
            <a:prstGeom prst="rect">
              <a:avLst/>
            </a:prstGeom>
          </p:spPr>
        </p:pic>
        <p:pic>
          <p:nvPicPr>
            <p:cNvPr id="48" name="object 48"/>
            <p:cNvPicPr/>
            <p:nvPr/>
          </p:nvPicPr>
          <p:blipFill>
            <a:blip r:embed="rId8" cstate="print"/>
            <a:stretch>
              <a:fillRect/>
            </a:stretch>
          </p:blipFill>
          <p:spPr>
            <a:xfrm>
              <a:off x="6480793" y="10324059"/>
              <a:ext cx="175848" cy="175848"/>
            </a:xfrm>
            <a:prstGeom prst="rect">
              <a:avLst/>
            </a:prstGeom>
          </p:spPr>
        </p:pic>
        <p:pic>
          <p:nvPicPr>
            <p:cNvPr id="49" name="object 49"/>
            <p:cNvPicPr/>
            <p:nvPr/>
          </p:nvPicPr>
          <p:blipFill>
            <a:blip r:embed="rId8" cstate="print"/>
            <a:stretch>
              <a:fillRect/>
            </a:stretch>
          </p:blipFill>
          <p:spPr>
            <a:xfrm>
              <a:off x="6886021" y="9680036"/>
              <a:ext cx="175848" cy="175848"/>
            </a:xfrm>
            <a:prstGeom prst="rect">
              <a:avLst/>
            </a:prstGeom>
          </p:spPr>
        </p:pic>
        <p:pic>
          <p:nvPicPr>
            <p:cNvPr id="50" name="object 50"/>
            <p:cNvPicPr/>
            <p:nvPr/>
          </p:nvPicPr>
          <p:blipFill>
            <a:blip r:embed="rId8" cstate="print"/>
            <a:stretch>
              <a:fillRect/>
            </a:stretch>
          </p:blipFill>
          <p:spPr>
            <a:xfrm>
              <a:off x="6886021" y="10190189"/>
              <a:ext cx="175848" cy="175848"/>
            </a:xfrm>
            <a:prstGeom prst="rect">
              <a:avLst/>
            </a:prstGeom>
          </p:spPr>
        </p:pic>
      </p:grpSp>
      <p:grpSp>
        <p:nvGrpSpPr>
          <p:cNvPr id="51" name="object 51"/>
          <p:cNvGrpSpPr/>
          <p:nvPr/>
        </p:nvGrpSpPr>
        <p:grpSpPr>
          <a:xfrm>
            <a:off x="8146044" y="9695054"/>
            <a:ext cx="1278255" cy="761365"/>
            <a:chOff x="8146044" y="9695054"/>
            <a:chExt cx="1278255" cy="761365"/>
          </a:xfrm>
        </p:grpSpPr>
        <p:sp>
          <p:nvSpPr>
            <p:cNvPr id="52" name="object 52"/>
            <p:cNvSpPr/>
            <p:nvPr/>
          </p:nvSpPr>
          <p:spPr>
            <a:xfrm>
              <a:off x="8146048" y="9695054"/>
              <a:ext cx="1278255" cy="761365"/>
            </a:xfrm>
            <a:custGeom>
              <a:avLst/>
              <a:gdLst/>
              <a:ahLst/>
              <a:cxnLst/>
              <a:rect l="l" t="t" r="r" b="b"/>
              <a:pathLst>
                <a:path w="1278254" h="761365">
                  <a:moveTo>
                    <a:pt x="1138625" y="0"/>
                  </a:moveTo>
                  <a:lnTo>
                    <a:pt x="139220" y="0"/>
                  </a:lnTo>
                  <a:lnTo>
                    <a:pt x="95200" y="7094"/>
                  </a:lnTo>
                  <a:lnTo>
                    <a:pt x="56981" y="26853"/>
                  </a:lnTo>
                  <a:lnTo>
                    <a:pt x="26850" y="56988"/>
                  </a:lnTo>
                  <a:lnTo>
                    <a:pt x="7093" y="95210"/>
                  </a:lnTo>
                  <a:lnTo>
                    <a:pt x="0" y="139231"/>
                  </a:lnTo>
                  <a:lnTo>
                    <a:pt x="0" y="621656"/>
                  </a:lnTo>
                  <a:lnTo>
                    <a:pt x="7093" y="665633"/>
                  </a:lnTo>
                  <a:lnTo>
                    <a:pt x="26850" y="703849"/>
                  </a:lnTo>
                  <a:lnTo>
                    <a:pt x="56981" y="734000"/>
                  </a:lnTo>
                  <a:lnTo>
                    <a:pt x="95200" y="753781"/>
                  </a:lnTo>
                  <a:lnTo>
                    <a:pt x="139220" y="760887"/>
                  </a:lnTo>
                  <a:lnTo>
                    <a:pt x="1138625" y="760887"/>
                  </a:lnTo>
                  <a:lnTo>
                    <a:pt x="1182596" y="753781"/>
                  </a:lnTo>
                  <a:lnTo>
                    <a:pt x="1220810" y="734000"/>
                  </a:lnTo>
                  <a:lnTo>
                    <a:pt x="1250959" y="703849"/>
                  </a:lnTo>
                  <a:lnTo>
                    <a:pt x="1270740" y="665633"/>
                  </a:lnTo>
                  <a:lnTo>
                    <a:pt x="1277845" y="621656"/>
                  </a:lnTo>
                  <a:lnTo>
                    <a:pt x="1277845" y="139231"/>
                  </a:lnTo>
                  <a:lnTo>
                    <a:pt x="1270740" y="95210"/>
                  </a:lnTo>
                  <a:lnTo>
                    <a:pt x="1250959" y="56988"/>
                  </a:lnTo>
                  <a:lnTo>
                    <a:pt x="1220810" y="26853"/>
                  </a:lnTo>
                  <a:lnTo>
                    <a:pt x="1182596" y="7094"/>
                  </a:lnTo>
                  <a:lnTo>
                    <a:pt x="1138625" y="0"/>
                  </a:lnTo>
                  <a:close/>
                </a:path>
              </a:pathLst>
            </a:custGeom>
            <a:solidFill>
              <a:srgbClr val="523183"/>
            </a:solidFill>
          </p:spPr>
          <p:txBody>
            <a:bodyPr wrap="square" lIns="0" tIns="0" rIns="0" bIns="0" rtlCol="0"/>
            <a:lstStyle/>
            <a:p>
              <a:endParaRPr/>
            </a:p>
          </p:txBody>
        </p:sp>
        <p:pic>
          <p:nvPicPr>
            <p:cNvPr id="53" name="object 53"/>
            <p:cNvPicPr/>
            <p:nvPr/>
          </p:nvPicPr>
          <p:blipFill>
            <a:blip r:embed="rId9" cstate="print"/>
            <a:stretch>
              <a:fillRect/>
            </a:stretch>
          </p:blipFill>
          <p:spPr>
            <a:xfrm>
              <a:off x="8146044" y="9695066"/>
              <a:ext cx="1277845" cy="243196"/>
            </a:xfrm>
            <a:prstGeom prst="rect">
              <a:avLst/>
            </a:prstGeom>
          </p:spPr>
        </p:pic>
        <p:pic>
          <p:nvPicPr>
            <p:cNvPr id="54" name="object 54"/>
            <p:cNvPicPr/>
            <p:nvPr/>
          </p:nvPicPr>
          <p:blipFill>
            <a:blip r:embed="rId10" cstate="print"/>
            <a:stretch>
              <a:fillRect/>
            </a:stretch>
          </p:blipFill>
          <p:spPr>
            <a:xfrm>
              <a:off x="8226753" y="9780568"/>
              <a:ext cx="72186" cy="72186"/>
            </a:xfrm>
            <a:prstGeom prst="rect">
              <a:avLst/>
            </a:prstGeom>
          </p:spPr>
        </p:pic>
        <p:pic>
          <p:nvPicPr>
            <p:cNvPr id="55" name="object 55"/>
            <p:cNvPicPr/>
            <p:nvPr/>
          </p:nvPicPr>
          <p:blipFill>
            <a:blip r:embed="rId10" cstate="print"/>
            <a:stretch>
              <a:fillRect/>
            </a:stretch>
          </p:blipFill>
          <p:spPr>
            <a:xfrm>
              <a:off x="8326789" y="9780568"/>
              <a:ext cx="72186" cy="72186"/>
            </a:xfrm>
            <a:prstGeom prst="rect">
              <a:avLst/>
            </a:prstGeom>
          </p:spPr>
        </p:pic>
        <p:pic>
          <p:nvPicPr>
            <p:cNvPr id="56" name="object 56"/>
            <p:cNvPicPr/>
            <p:nvPr/>
          </p:nvPicPr>
          <p:blipFill>
            <a:blip r:embed="rId11" cstate="print"/>
            <a:stretch>
              <a:fillRect/>
            </a:stretch>
          </p:blipFill>
          <p:spPr>
            <a:xfrm>
              <a:off x="8432172" y="9780568"/>
              <a:ext cx="72186" cy="72186"/>
            </a:xfrm>
            <a:prstGeom prst="rect">
              <a:avLst/>
            </a:prstGeom>
          </p:spPr>
        </p:pic>
        <p:sp>
          <p:nvSpPr>
            <p:cNvPr id="57" name="object 57"/>
            <p:cNvSpPr/>
            <p:nvPr/>
          </p:nvSpPr>
          <p:spPr>
            <a:xfrm>
              <a:off x="8510475" y="10061832"/>
              <a:ext cx="134620" cy="267970"/>
            </a:xfrm>
            <a:custGeom>
              <a:avLst/>
              <a:gdLst/>
              <a:ahLst/>
              <a:cxnLst/>
              <a:rect l="l" t="t" r="r" b="b"/>
              <a:pathLst>
                <a:path w="134620" h="267970">
                  <a:moveTo>
                    <a:pt x="134194" y="0"/>
                  </a:moveTo>
                  <a:lnTo>
                    <a:pt x="0" y="134194"/>
                  </a:lnTo>
                  <a:lnTo>
                    <a:pt x="133472" y="267656"/>
                  </a:lnTo>
                </a:path>
              </a:pathLst>
            </a:custGeom>
            <a:ln w="35129">
              <a:solidFill>
                <a:srgbClr val="FFFFFF"/>
              </a:solidFill>
            </a:ln>
          </p:spPr>
          <p:txBody>
            <a:bodyPr wrap="square" lIns="0" tIns="0" rIns="0" bIns="0" rtlCol="0"/>
            <a:lstStyle/>
            <a:p>
              <a:endParaRPr/>
            </a:p>
          </p:txBody>
        </p:sp>
        <p:sp>
          <p:nvSpPr>
            <p:cNvPr id="58" name="object 58"/>
            <p:cNvSpPr/>
            <p:nvPr/>
          </p:nvSpPr>
          <p:spPr>
            <a:xfrm>
              <a:off x="8925267" y="10061832"/>
              <a:ext cx="134620" cy="267970"/>
            </a:xfrm>
            <a:custGeom>
              <a:avLst/>
              <a:gdLst/>
              <a:ahLst/>
              <a:cxnLst/>
              <a:rect l="l" t="t" r="r" b="b"/>
              <a:pathLst>
                <a:path w="134620" h="267970">
                  <a:moveTo>
                    <a:pt x="0" y="0"/>
                  </a:moveTo>
                  <a:lnTo>
                    <a:pt x="134194" y="134194"/>
                  </a:lnTo>
                  <a:lnTo>
                    <a:pt x="722" y="267656"/>
                  </a:lnTo>
                </a:path>
              </a:pathLst>
            </a:custGeom>
            <a:ln w="35129">
              <a:solidFill>
                <a:srgbClr val="FFFFFF"/>
              </a:solidFill>
            </a:ln>
          </p:spPr>
          <p:txBody>
            <a:bodyPr wrap="square" lIns="0" tIns="0" rIns="0" bIns="0" rtlCol="0"/>
            <a:lstStyle/>
            <a:p>
              <a:endParaRPr/>
            </a:p>
          </p:txBody>
        </p:sp>
        <p:sp>
          <p:nvSpPr>
            <p:cNvPr id="59" name="object 59"/>
            <p:cNvSpPr/>
            <p:nvPr/>
          </p:nvSpPr>
          <p:spPr>
            <a:xfrm>
              <a:off x="8704794" y="10061832"/>
              <a:ext cx="178435" cy="267970"/>
            </a:xfrm>
            <a:custGeom>
              <a:avLst/>
              <a:gdLst/>
              <a:ahLst/>
              <a:cxnLst/>
              <a:rect l="l" t="t" r="r" b="b"/>
              <a:pathLst>
                <a:path w="178434" h="267970">
                  <a:moveTo>
                    <a:pt x="178402" y="0"/>
                  </a:moveTo>
                  <a:lnTo>
                    <a:pt x="0" y="267656"/>
                  </a:lnTo>
                </a:path>
              </a:pathLst>
            </a:custGeom>
            <a:ln w="35129">
              <a:solidFill>
                <a:srgbClr val="FFFFFF"/>
              </a:solidFill>
            </a:ln>
          </p:spPr>
          <p:txBody>
            <a:bodyPr wrap="square" lIns="0" tIns="0" rIns="0" bIns="0" rtlCol="0"/>
            <a:lstStyle/>
            <a:p>
              <a:endParaRPr/>
            </a:p>
          </p:txBody>
        </p:sp>
      </p:grpSp>
      <p:grpSp>
        <p:nvGrpSpPr>
          <p:cNvPr id="60" name="object 60"/>
          <p:cNvGrpSpPr/>
          <p:nvPr/>
        </p:nvGrpSpPr>
        <p:grpSpPr>
          <a:xfrm>
            <a:off x="8256275" y="8521565"/>
            <a:ext cx="1137285" cy="604520"/>
            <a:chOff x="8256275" y="8521565"/>
            <a:chExt cx="1137285" cy="604520"/>
          </a:xfrm>
        </p:grpSpPr>
        <p:pic>
          <p:nvPicPr>
            <p:cNvPr id="61" name="object 61"/>
            <p:cNvPicPr/>
            <p:nvPr/>
          </p:nvPicPr>
          <p:blipFill>
            <a:blip r:embed="rId12" cstate="print"/>
            <a:stretch>
              <a:fillRect/>
            </a:stretch>
          </p:blipFill>
          <p:spPr>
            <a:xfrm>
              <a:off x="8731393" y="8521565"/>
              <a:ext cx="186507" cy="186496"/>
            </a:xfrm>
            <a:prstGeom prst="rect">
              <a:avLst/>
            </a:prstGeom>
          </p:spPr>
        </p:pic>
        <p:pic>
          <p:nvPicPr>
            <p:cNvPr id="62" name="object 62"/>
            <p:cNvPicPr/>
            <p:nvPr/>
          </p:nvPicPr>
          <p:blipFill>
            <a:blip r:embed="rId13" cstate="print"/>
            <a:stretch>
              <a:fillRect/>
            </a:stretch>
          </p:blipFill>
          <p:spPr>
            <a:xfrm>
              <a:off x="8416121" y="8565969"/>
              <a:ext cx="186507" cy="186496"/>
            </a:xfrm>
            <a:prstGeom prst="rect">
              <a:avLst/>
            </a:prstGeom>
          </p:spPr>
        </p:pic>
        <p:pic>
          <p:nvPicPr>
            <p:cNvPr id="63" name="object 63"/>
            <p:cNvPicPr/>
            <p:nvPr/>
          </p:nvPicPr>
          <p:blipFill>
            <a:blip r:embed="rId13" cstate="print"/>
            <a:stretch>
              <a:fillRect/>
            </a:stretch>
          </p:blipFill>
          <p:spPr>
            <a:xfrm>
              <a:off x="9046664" y="8565969"/>
              <a:ext cx="186507" cy="186496"/>
            </a:xfrm>
            <a:prstGeom prst="rect">
              <a:avLst/>
            </a:prstGeom>
          </p:spPr>
        </p:pic>
        <p:sp>
          <p:nvSpPr>
            <p:cNvPr id="64" name="object 64"/>
            <p:cNvSpPr/>
            <p:nvPr/>
          </p:nvSpPr>
          <p:spPr>
            <a:xfrm>
              <a:off x="8256270" y="8716956"/>
              <a:ext cx="1137285" cy="408940"/>
            </a:xfrm>
            <a:custGeom>
              <a:avLst/>
              <a:gdLst/>
              <a:ahLst/>
              <a:cxnLst/>
              <a:rect l="l" t="t" r="r" b="b"/>
              <a:pathLst>
                <a:path w="1137284" h="408940">
                  <a:moveTo>
                    <a:pt x="88798" y="26644"/>
                  </a:moveTo>
                  <a:lnTo>
                    <a:pt x="86702" y="16268"/>
                  </a:lnTo>
                  <a:lnTo>
                    <a:pt x="81000" y="7797"/>
                  </a:lnTo>
                  <a:lnTo>
                    <a:pt x="72529" y="2082"/>
                  </a:lnTo>
                  <a:lnTo>
                    <a:pt x="62166" y="0"/>
                  </a:lnTo>
                  <a:lnTo>
                    <a:pt x="26631" y="0"/>
                  </a:lnTo>
                  <a:lnTo>
                    <a:pt x="16268" y="2082"/>
                  </a:lnTo>
                  <a:lnTo>
                    <a:pt x="7797" y="7797"/>
                  </a:lnTo>
                  <a:lnTo>
                    <a:pt x="2095" y="16268"/>
                  </a:lnTo>
                  <a:lnTo>
                    <a:pt x="0" y="26644"/>
                  </a:lnTo>
                  <a:lnTo>
                    <a:pt x="0" y="381876"/>
                  </a:lnTo>
                  <a:lnTo>
                    <a:pt x="2095" y="392252"/>
                  </a:lnTo>
                  <a:lnTo>
                    <a:pt x="7797" y="400710"/>
                  </a:lnTo>
                  <a:lnTo>
                    <a:pt x="16268" y="406425"/>
                  </a:lnTo>
                  <a:lnTo>
                    <a:pt x="26631" y="408520"/>
                  </a:lnTo>
                  <a:lnTo>
                    <a:pt x="82829" y="408520"/>
                  </a:lnTo>
                  <a:lnTo>
                    <a:pt x="88798" y="402551"/>
                  </a:lnTo>
                  <a:lnTo>
                    <a:pt x="88798" y="26644"/>
                  </a:lnTo>
                  <a:close/>
                </a:path>
                <a:path w="1137284" h="408940">
                  <a:moveTo>
                    <a:pt x="497522" y="286651"/>
                  </a:moveTo>
                  <a:lnTo>
                    <a:pt x="474306" y="242316"/>
                  </a:lnTo>
                  <a:lnTo>
                    <a:pt x="343585" y="231965"/>
                  </a:lnTo>
                  <a:lnTo>
                    <a:pt x="338086" y="226250"/>
                  </a:lnTo>
                  <a:lnTo>
                    <a:pt x="335305" y="187045"/>
                  </a:lnTo>
                  <a:lnTo>
                    <a:pt x="325983" y="144018"/>
                  </a:lnTo>
                  <a:lnTo>
                    <a:pt x="305943" y="100495"/>
                  </a:lnTo>
                  <a:lnTo>
                    <a:pt x="271157" y="66802"/>
                  </a:lnTo>
                  <a:lnTo>
                    <a:pt x="217576" y="53276"/>
                  </a:lnTo>
                  <a:lnTo>
                    <a:pt x="191300" y="55321"/>
                  </a:lnTo>
                  <a:lnTo>
                    <a:pt x="142113" y="72580"/>
                  </a:lnTo>
                  <a:lnTo>
                    <a:pt x="115443" y="93700"/>
                  </a:lnTo>
                  <a:lnTo>
                    <a:pt x="115443" y="97688"/>
                  </a:lnTo>
                  <a:lnTo>
                    <a:pt x="115443" y="402551"/>
                  </a:lnTo>
                  <a:lnTo>
                    <a:pt x="121412" y="408508"/>
                  </a:lnTo>
                  <a:lnTo>
                    <a:pt x="242697" y="408508"/>
                  </a:lnTo>
                  <a:lnTo>
                    <a:pt x="248653" y="402551"/>
                  </a:lnTo>
                  <a:lnTo>
                    <a:pt x="248653" y="346341"/>
                  </a:lnTo>
                  <a:lnTo>
                    <a:pt x="252857" y="325615"/>
                  </a:lnTo>
                  <a:lnTo>
                    <a:pt x="264287" y="308686"/>
                  </a:lnTo>
                  <a:lnTo>
                    <a:pt x="281216" y="297268"/>
                  </a:lnTo>
                  <a:lnTo>
                    <a:pt x="301942" y="293065"/>
                  </a:lnTo>
                  <a:lnTo>
                    <a:pt x="483997" y="293065"/>
                  </a:lnTo>
                  <a:lnTo>
                    <a:pt x="491553" y="292900"/>
                  </a:lnTo>
                  <a:lnTo>
                    <a:pt x="497522" y="286651"/>
                  </a:lnTo>
                  <a:close/>
                </a:path>
                <a:path w="1137284" h="408940">
                  <a:moveTo>
                    <a:pt x="746036" y="202336"/>
                  </a:moveTo>
                  <a:lnTo>
                    <a:pt x="739673" y="141312"/>
                  </a:lnTo>
                  <a:lnTo>
                    <a:pt x="721766" y="98882"/>
                  </a:lnTo>
                  <a:lnTo>
                    <a:pt x="693991" y="62941"/>
                  </a:lnTo>
                  <a:lnTo>
                    <a:pt x="658050" y="35166"/>
                  </a:lnTo>
                  <a:lnTo>
                    <a:pt x="615619" y="17259"/>
                  </a:lnTo>
                  <a:lnTo>
                    <a:pt x="568401" y="10909"/>
                  </a:lnTo>
                  <a:lnTo>
                    <a:pt x="521182" y="17259"/>
                  </a:lnTo>
                  <a:lnTo>
                    <a:pt x="478751" y="35166"/>
                  </a:lnTo>
                  <a:lnTo>
                    <a:pt x="442810" y="62941"/>
                  </a:lnTo>
                  <a:lnTo>
                    <a:pt x="415036" y="98882"/>
                  </a:lnTo>
                  <a:lnTo>
                    <a:pt x="397129" y="141312"/>
                  </a:lnTo>
                  <a:lnTo>
                    <a:pt x="390753" y="188556"/>
                  </a:lnTo>
                  <a:lnTo>
                    <a:pt x="390740" y="202374"/>
                  </a:lnTo>
                  <a:lnTo>
                    <a:pt x="396278" y="208229"/>
                  </a:lnTo>
                  <a:lnTo>
                    <a:pt x="461060" y="211823"/>
                  </a:lnTo>
                  <a:lnTo>
                    <a:pt x="485775" y="218071"/>
                  </a:lnTo>
                  <a:lnTo>
                    <a:pt x="505739" y="232549"/>
                  </a:lnTo>
                  <a:lnTo>
                    <a:pt x="519087" y="253288"/>
                  </a:lnTo>
                  <a:lnTo>
                    <a:pt x="523963" y="278307"/>
                  </a:lnTo>
                  <a:lnTo>
                    <a:pt x="523265" y="285711"/>
                  </a:lnTo>
                  <a:lnTo>
                    <a:pt x="528701" y="292303"/>
                  </a:lnTo>
                  <a:lnTo>
                    <a:pt x="537286" y="293065"/>
                  </a:lnTo>
                  <a:lnTo>
                    <a:pt x="606907" y="293014"/>
                  </a:lnTo>
                  <a:lnTo>
                    <a:pt x="612889" y="286931"/>
                  </a:lnTo>
                  <a:lnTo>
                    <a:pt x="612775" y="278307"/>
                  </a:lnTo>
                  <a:lnTo>
                    <a:pt x="617651" y="253276"/>
                  </a:lnTo>
                  <a:lnTo>
                    <a:pt x="630999" y="232524"/>
                  </a:lnTo>
                  <a:lnTo>
                    <a:pt x="650976" y="218046"/>
                  </a:lnTo>
                  <a:lnTo>
                    <a:pt x="675703" y="211810"/>
                  </a:lnTo>
                  <a:lnTo>
                    <a:pt x="740498" y="208191"/>
                  </a:lnTo>
                  <a:lnTo>
                    <a:pt x="746036" y="202336"/>
                  </a:lnTo>
                  <a:close/>
                </a:path>
                <a:path w="1137284" h="408940">
                  <a:moveTo>
                    <a:pt x="861441" y="346354"/>
                  </a:moveTo>
                  <a:lnTo>
                    <a:pt x="859345" y="335978"/>
                  </a:lnTo>
                  <a:lnTo>
                    <a:pt x="853643" y="327507"/>
                  </a:lnTo>
                  <a:lnTo>
                    <a:pt x="845172" y="321805"/>
                  </a:lnTo>
                  <a:lnTo>
                    <a:pt x="834796" y="319709"/>
                  </a:lnTo>
                  <a:lnTo>
                    <a:pt x="301955" y="319709"/>
                  </a:lnTo>
                  <a:lnTo>
                    <a:pt x="291579" y="321805"/>
                  </a:lnTo>
                  <a:lnTo>
                    <a:pt x="283108" y="327507"/>
                  </a:lnTo>
                  <a:lnTo>
                    <a:pt x="277393" y="335978"/>
                  </a:lnTo>
                  <a:lnTo>
                    <a:pt x="275297" y="346354"/>
                  </a:lnTo>
                  <a:lnTo>
                    <a:pt x="275297" y="402551"/>
                  </a:lnTo>
                  <a:lnTo>
                    <a:pt x="281266" y="408508"/>
                  </a:lnTo>
                  <a:lnTo>
                    <a:pt x="855472" y="408508"/>
                  </a:lnTo>
                  <a:lnTo>
                    <a:pt x="861441" y="402551"/>
                  </a:lnTo>
                  <a:lnTo>
                    <a:pt x="861441" y="395198"/>
                  </a:lnTo>
                  <a:lnTo>
                    <a:pt x="861441" y="346354"/>
                  </a:lnTo>
                  <a:close/>
                </a:path>
                <a:path w="1137284" h="408940">
                  <a:moveTo>
                    <a:pt x="1021295" y="93700"/>
                  </a:moveTo>
                  <a:lnTo>
                    <a:pt x="970788" y="61810"/>
                  </a:lnTo>
                  <a:lnTo>
                    <a:pt x="919162" y="53276"/>
                  </a:lnTo>
                  <a:lnTo>
                    <a:pt x="865581" y="66802"/>
                  </a:lnTo>
                  <a:lnTo>
                    <a:pt x="830795" y="100495"/>
                  </a:lnTo>
                  <a:lnTo>
                    <a:pt x="810755" y="144018"/>
                  </a:lnTo>
                  <a:lnTo>
                    <a:pt x="801433" y="187045"/>
                  </a:lnTo>
                  <a:lnTo>
                    <a:pt x="798652" y="226250"/>
                  </a:lnTo>
                  <a:lnTo>
                    <a:pt x="793153" y="231965"/>
                  </a:lnTo>
                  <a:lnTo>
                    <a:pt x="677176" y="238404"/>
                  </a:lnTo>
                  <a:lnTo>
                    <a:pt x="642505" y="263385"/>
                  </a:lnTo>
                  <a:lnTo>
                    <a:pt x="638810" y="285826"/>
                  </a:lnTo>
                  <a:lnTo>
                    <a:pt x="644410" y="292417"/>
                  </a:lnTo>
                  <a:lnTo>
                    <a:pt x="652741" y="293065"/>
                  </a:lnTo>
                  <a:lnTo>
                    <a:pt x="834796" y="293065"/>
                  </a:lnTo>
                  <a:lnTo>
                    <a:pt x="855535" y="297268"/>
                  </a:lnTo>
                  <a:lnTo>
                    <a:pt x="872464" y="308686"/>
                  </a:lnTo>
                  <a:lnTo>
                    <a:pt x="883881" y="325615"/>
                  </a:lnTo>
                  <a:lnTo>
                    <a:pt x="888085" y="346341"/>
                  </a:lnTo>
                  <a:lnTo>
                    <a:pt x="888085" y="402551"/>
                  </a:lnTo>
                  <a:lnTo>
                    <a:pt x="894041" y="408508"/>
                  </a:lnTo>
                  <a:lnTo>
                    <a:pt x="1015326" y="408508"/>
                  </a:lnTo>
                  <a:lnTo>
                    <a:pt x="1021295" y="402551"/>
                  </a:lnTo>
                  <a:lnTo>
                    <a:pt x="1021295" y="97688"/>
                  </a:lnTo>
                  <a:lnTo>
                    <a:pt x="1021295" y="93700"/>
                  </a:lnTo>
                  <a:close/>
                </a:path>
                <a:path w="1137284" h="408940">
                  <a:moveTo>
                    <a:pt x="1136738" y="26631"/>
                  </a:moveTo>
                  <a:lnTo>
                    <a:pt x="1134656" y="16268"/>
                  </a:lnTo>
                  <a:lnTo>
                    <a:pt x="1128941" y="7797"/>
                  </a:lnTo>
                  <a:lnTo>
                    <a:pt x="1120470" y="2082"/>
                  </a:lnTo>
                  <a:lnTo>
                    <a:pt x="1110107" y="0"/>
                  </a:lnTo>
                  <a:lnTo>
                    <a:pt x="1074572" y="0"/>
                  </a:lnTo>
                  <a:lnTo>
                    <a:pt x="1064209" y="2082"/>
                  </a:lnTo>
                  <a:lnTo>
                    <a:pt x="1055738" y="7797"/>
                  </a:lnTo>
                  <a:lnTo>
                    <a:pt x="1050036" y="16268"/>
                  </a:lnTo>
                  <a:lnTo>
                    <a:pt x="1047940" y="26631"/>
                  </a:lnTo>
                  <a:lnTo>
                    <a:pt x="1047940" y="402551"/>
                  </a:lnTo>
                  <a:lnTo>
                    <a:pt x="1053909" y="408520"/>
                  </a:lnTo>
                  <a:lnTo>
                    <a:pt x="1130782" y="408520"/>
                  </a:lnTo>
                  <a:lnTo>
                    <a:pt x="1136738" y="402551"/>
                  </a:lnTo>
                  <a:lnTo>
                    <a:pt x="1136738" y="26631"/>
                  </a:lnTo>
                  <a:close/>
                </a:path>
              </a:pathLst>
            </a:custGeom>
            <a:solidFill>
              <a:srgbClr val="523183"/>
            </a:solidFill>
          </p:spPr>
          <p:txBody>
            <a:bodyPr wrap="square" lIns="0" tIns="0" rIns="0" bIns="0" rtlCol="0"/>
            <a:lstStyle/>
            <a:p>
              <a:endParaRPr/>
            </a:p>
          </p:txBody>
        </p:sp>
      </p:grpSp>
      <p:pic>
        <p:nvPicPr>
          <p:cNvPr id="65" name="object 65"/>
          <p:cNvPicPr/>
          <p:nvPr/>
        </p:nvPicPr>
        <p:blipFill>
          <a:blip r:embed="rId14" cstate="print"/>
          <a:stretch>
            <a:fillRect/>
          </a:stretch>
        </p:blipFill>
        <p:spPr>
          <a:xfrm>
            <a:off x="14694222" y="6471939"/>
            <a:ext cx="4001762" cy="4055530"/>
          </a:xfrm>
          <a:prstGeom prst="rect">
            <a:avLst/>
          </a:prstGeom>
        </p:spPr>
      </p:pic>
      <p:sp>
        <p:nvSpPr>
          <p:cNvPr id="66" name="object 66"/>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66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829729" y="10656764"/>
            <a:ext cx="143513" cy="143534"/>
          </a:xfrm>
          <a:prstGeom prst="rect">
            <a:avLst/>
          </a:prstGeom>
        </p:spPr>
      </p:pic>
      <p:sp>
        <p:nvSpPr>
          <p:cNvPr id="3" name="object 3"/>
          <p:cNvSpPr txBox="1"/>
          <p:nvPr/>
        </p:nvSpPr>
        <p:spPr>
          <a:xfrm>
            <a:off x="1125861" y="6666059"/>
            <a:ext cx="3363589" cy="4004814"/>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As</a:t>
            </a:r>
            <a:r>
              <a:rPr sz="1700" spc="50" dirty="0">
                <a:solidFill>
                  <a:srgbClr val="57585B"/>
                </a:solidFill>
                <a:latin typeface="Open Sans"/>
                <a:cs typeface="Open Sans"/>
              </a:rPr>
              <a:t> </a:t>
            </a:r>
            <a:r>
              <a:rPr sz="1700" dirty="0">
                <a:solidFill>
                  <a:srgbClr val="57585B"/>
                </a:solidFill>
                <a:latin typeface="Open Sans"/>
                <a:cs typeface="Open Sans"/>
              </a:rPr>
              <a:t>you</a:t>
            </a:r>
            <a:r>
              <a:rPr sz="1700" spc="55" dirty="0">
                <a:solidFill>
                  <a:srgbClr val="57585B"/>
                </a:solidFill>
                <a:latin typeface="Open Sans"/>
                <a:cs typeface="Open Sans"/>
              </a:rPr>
              <a:t> </a:t>
            </a:r>
            <a:r>
              <a:rPr sz="1700" dirty="0">
                <a:solidFill>
                  <a:srgbClr val="57585B"/>
                </a:solidFill>
                <a:latin typeface="Open Sans"/>
                <a:cs typeface="Open Sans"/>
              </a:rPr>
              <a:t>read</a:t>
            </a:r>
            <a:r>
              <a:rPr sz="1700" spc="55" dirty="0">
                <a:solidFill>
                  <a:srgbClr val="57585B"/>
                </a:solidFill>
                <a:latin typeface="Open Sans"/>
                <a:cs typeface="Open Sans"/>
              </a:rPr>
              <a:t> </a:t>
            </a:r>
            <a:r>
              <a:rPr sz="1700" dirty="0">
                <a:solidFill>
                  <a:srgbClr val="57585B"/>
                </a:solidFill>
                <a:latin typeface="Open Sans"/>
                <a:cs typeface="Open Sans"/>
              </a:rPr>
              <a:t>in</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previous</a:t>
            </a:r>
            <a:r>
              <a:rPr sz="1700" spc="55" dirty="0">
                <a:solidFill>
                  <a:srgbClr val="57585B"/>
                </a:solidFill>
                <a:latin typeface="Open Sans"/>
                <a:cs typeface="Open Sans"/>
              </a:rPr>
              <a:t> </a:t>
            </a:r>
            <a:r>
              <a:rPr sz="1700" spc="-10" dirty="0">
                <a:solidFill>
                  <a:srgbClr val="57585B"/>
                </a:solidFill>
                <a:latin typeface="Open Sans"/>
                <a:cs typeface="Open Sans"/>
              </a:rPr>
              <a:t>chapter, </a:t>
            </a:r>
            <a:r>
              <a:rPr sz="1700" dirty="0">
                <a:solidFill>
                  <a:srgbClr val="57585B"/>
                </a:solidFill>
                <a:latin typeface="Open Sans"/>
                <a:cs typeface="Open Sans"/>
              </a:rPr>
              <a:t>multiple</a:t>
            </a:r>
            <a:r>
              <a:rPr sz="1700" spc="75" dirty="0">
                <a:solidFill>
                  <a:srgbClr val="57585B"/>
                </a:solidFill>
                <a:latin typeface="Open Sans"/>
                <a:cs typeface="Open Sans"/>
              </a:rPr>
              <a:t> </a:t>
            </a:r>
            <a:r>
              <a:rPr lang="en-US" sz="1700" spc="75" dirty="0">
                <a:solidFill>
                  <a:srgbClr val="57585B"/>
                </a:solidFill>
                <a:latin typeface="Open Sans"/>
                <a:cs typeface="Open Sans"/>
              </a:rPr>
              <a:t>C</a:t>
            </a:r>
            <a:r>
              <a:rPr sz="1700" dirty="0">
                <a:solidFill>
                  <a:srgbClr val="57585B"/>
                </a:solidFill>
                <a:latin typeface="Open Sans"/>
                <a:cs typeface="Open Sans"/>
              </a:rPr>
              <a:t>ypherpunks</a:t>
            </a:r>
            <a:r>
              <a:rPr sz="1700" spc="80" dirty="0">
                <a:solidFill>
                  <a:srgbClr val="57585B"/>
                </a:solidFill>
                <a:latin typeface="Open Sans"/>
                <a:cs typeface="Open Sans"/>
              </a:rPr>
              <a:t> </a:t>
            </a:r>
            <a:r>
              <a:rPr sz="1700" dirty="0">
                <a:solidFill>
                  <a:srgbClr val="57585B"/>
                </a:solidFill>
                <a:latin typeface="Open Sans"/>
                <a:cs typeface="Open Sans"/>
              </a:rPr>
              <a:t>attempted</a:t>
            </a:r>
            <a:r>
              <a:rPr sz="1700" spc="80" dirty="0">
                <a:solidFill>
                  <a:srgbClr val="57585B"/>
                </a:solidFill>
                <a:latin typeface="Open Sans"/>
                <a:cs typeface="Open Sans"/>
              </a:rPr>
              <a:t> </a:t>
            </a:r>
            <a:r>
              <a:rPr sz="1700" dirty="0">
                <a:solidFill>
                  <a:srgbClr val="57585B"/>
                </a:solidFill>
                <a:latin typeface="Open Sans"/>
                <a:cs typeface="Open Sans"/>
              </a:rPr>
              <a:t>to</a:t>
            </a:r>
            <a:r>
              <a:rPr sz="1700" spc="80" dirty="0">
                <a:solidFill>
                  <a:srgbClr val="57585B"/>
                </a:solidFill>
                <a:latin typeface="Open Sans"/>
                <a:cs typeface="Open Sans"/>
              </a:rPr>
              <a:t> </a:t>
            </a:r>
            <a:r>
              <a:rPr sz="1700" dirty="0">
                <a:solidFill>
                  <a:srgbClr val="57585B"/>
                </a:solidFill>
                <a:latin typeface="Open Sans"/>
                <a:cs typeface="Open Sans"/>
              </a:rPr>
              <a:t>create</a:t>
            </a:r>
            <a:r>
              <a:rPr sz="1700" spc="80" dirty="0">
                <a:solidFill>
                  <a:srgbClr val="57585B"/>
                </a:solidFill>
                <a:latin typeface="Open Sans"/>
                <a:cs typeface="Open Sans"/>
              </a:rPr>
              <a:t> </a:t>
            </a:r>
            <a:r>
              <a:rPr sz="1700" spc="-25" dirty="0">
                <a:solidFill>
                  <a:srgbClr val="57585B"/>
                </a:solidFill>
                <a:latin typeface="Open Sans"/>
                <a:cs typeface="Open Sans"/>
              </a:rPr>
              <a:t>an </a:t>
            </a:r>
            <a:r>
              <a:rPr sz="1700" dirty="0">
                <a:solidFill>
                  <a:srgbClr val="57585B"/>
                </a:solidFill>
                <a:latin typeface="Open Sans"/>
                <a:cs typeface="Open Sans"/>
              </a:rPr>
              <a:t>alternative</a:t>
            </a:r>
            <a:r>
              <a:rPr sz="1700" spc="45" dirty="0">
                <a:solidFill>
                  <a:srgbClr val="57585B"/>
                </a:solidFill>
                <a:latin typeface="Open Sans"/>
                <a:cs typeface="Open Sans"/>
              </a:rPr>
              <a:t> </a:t>
            </a:r>
            <a:r>
              <a:rPr sz="1700" dirty="0">
                <a:solidFill>
                  <a:srgbClr val="57585B"/>
                </a:solidFill>
                <a:latin typeface="Open Sans"/>
                <a:cs typeface="Open Sans"/>
              </a:rPr>
              <a:t>money</a:t>
            </a:r>
            <a:r>
              <a:rPr sz="1700" spc="45" dirty="0">
                <a:solidFill>
                  <a:srgbClr val="57585B"/>
                </a:solidFill>
                <a:latin typeface="Open Sans"/>
                <a:cs typeface="Open Sans"/>
              </a:rPr>
              <a:t> </a:t>
            </a:r>
            <a:r>
              <a:rPr sz="1700" dirty="0">
                <a:solidFill>
                  <a:srgbClr val="57585B"/>
                </a:solidFill>
                <a:latin typeface="Open Sans"/>
                <a:cs typeface="Open Sans"/>
              </a:rPr>
              <a:t>system.</a:t>
            </a:r>
            <a:r>
              <a:rPr sz="1700" spc="50" dirty="0">
                <a:solidFill>
                  <a:srgbClr val="57585B"/>
                </a:solidFill>
                <a:latin typeface="Open Sans"/>
                <a:cs typeface="Open Sans"/>
              </a:rPr>
              <a:t> </a:t>
            </a:r>
            <a:r>
              <a:rPr sz="1700" dirty="0">
                <a:solidFill>
                  <a:srgbClr val="57585B"/>
                </a:solidFill>
                <a:latin typeface="Open Sans"/>
                <a:cs typeface="Open Sans"/>
              </a:rPr>
              <a:t>This</a:t>
            </a:r>
            <a:r>
              <a:rPr sz="1700" spc="45" dirty="0">
                <a:solidFill>
                  <a:srgbClr val="57585B"/>
                </a:solidFill>
                <a:latin typeface="Open Sans"/>
                <a:cs typeface="Open Sans"/>
              </a:rPr>
              <a:t> </a:t>
            </a:r>
            <a:r>
              <a:rPr sz="1700" spc="-10" dirty="0">
                <a:solidFill>
                  <a:srgbClr val="57585B"/>
                </a:solidFill>
                <a:latin typeface="Open Sans"/>
                <a:cs typeface="Open Sans"/>
              </a:rPr>
              <a:t>chapter </a:t>
            </a:r>
            <a:r>
              <a:rPr sz="1700" dirty="0">
                <a:solidFill>
                  <a:srgbClr val="57585B"/>
                </a:solidFill>
                <a:latin typeface="Open Sans"/>
                <a:cs typeface="Open Sans"/>
              </a:rPr>
              <a:t>continues</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story</a:t>
            </a:r>
            <a:r>
              <a:rPr sz="1700" spc="45"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dirty="0">
                <a:solidFill>
                  <a:srgbClr val="57585B"/>
                </a:solidFill>
                <a:latin typeface="Open Sans"/>
                <a:cs typeface="Open Sans"/>
              </a:rPr>
              <a:t>one</a:t>
            </a:r>
            <a:r>
              <a:rPr sz="1700" spc="50"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dirty="0">
                <a:solidFill>
                  <a:srgbClr val="57585B"/>
                </a:solidFill>
                <a:latin typeface="Open Sans"/>
                <a:cs typeface="Open Sans"/>
              </a:rPr>
              <a:t>them:</a:t>
            </a:r>
            <a:r>
              <a:rPr sz="1700" spc="50" dirty="0">
                <a:solidFill>
                  <a:srgbClr val="57585B"/>
                </a:solidFill>
                <a:latin typeface="Open Sans"/>
                <a:cs typeface="Open Sans"/>
              </a:rPr>
              <a:t> </a:t>
            </a:r>
            <a:r>
              <a:rPr sz="1700" dirty="0">
                <a:solidFill>
                  <a:srgbClr val="57585B"/>
                </a:solidFill>
                <a:latin typeface="Open Sans"/>
                <a:cs typeface="Open Sans"/>
              </a:rPr>
              <a:t>a</a:t>
            </a:r>
            <a:r>
              <a:rPr sz="1700" spc="50" dirty="0">
                <a:solidFill>
                  <a:srgbClr val="57585B"/>
                </a:solidFill>
                <a:latin typeface="Open Sans"/>
                <a:cs typeface="Open Sans"/>
              </a:rPr>
              <a:t> </a:t>
            </a:r>
            <a:r>
              <a:rPr sz="1700" spc="-10" dirty="0">
                <a:solidFill>
                  <a:srgbClr val="57585B"/>
                </a:solidFill>
                <a:latin typeface="Open Sans"/>
                <a:cs typeface="Open Sans"/>
              </a:rPr>
              <a:t>visionary </a:t>
            </a:r>
            <a:r>
              <a:rPr sz="1700" dirty="0">
                <a:solidFill>
                  <a:srgbClr val="57585B"/>
                </a:solidFill>
                <a:latin typeface="Open Sans"/>
                <a:cs typeface="Open Sans"/>
              </a:rPr>
              <a:t>mind</a:t>
            </a:r>
            <a:r>
              <a:rPr sz="1700" spc="50" dirty="0">
                <a:solidFill>
                  <a:srgbClr val="57585B"/>
                </a:solidFill>
                <a:latin typeface="Open Sans"/>
                <a:cs typeface="Open Sans"/>
              </a:rPr>
              <a:t> </a:t>
            </a:r>
            <a:r>
              <a:rPr sz="1700" dirty="0">
                <a:solidFill>
                  <a:srgbClr val="57585B"/>
                </a:solidFill>
                <a:latin typeface="Open Sans"/>
                <a:cs typeface="Open Sans"/>
              </a:rPr>
              <a:t>by</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name</a:t>
            </a:r>
            <a:r>
              <a:rPr lang="en-US" sz="1700" dirty="0">
                <a:solidFill>
                  <a:srgbClr val="57585B"/>
                </a:solidFill>
                <a:latin typeface="Open Sans"/>
                <a:cs typeface="Open Sans"/>
              </a:rPr>
              <a:t> of</a:t>
            </a:r>
            <a:r>
              <a:rPr sz="1700" spc="55" dirty="0">
                <a:solidFill>
                  <a:srgbClr val="57585B"/>
                </a:solidFill>
                <a:latin typeface="Open Sans"/>
                <a:cs typeface="Open Sans"/>
              </a:rPr>
              <a:t> </a:t>
            </a:r>
            <a:r>
              <a:rPr sz="1700" dirty="0">
                <a:solidFill>
                  <a:srgbClr val="57585B"/>
                </a:solidFill>
                <a:latin typeface="Open Sans"/>
                <a:cs typeface="Open Sans"/>
              </a:rPr>
              <a:t>“Satoshi</a:t>
            </a:r>
            <a:r>
              <a:rPr sz="1700" spc="55" dirty="0">
                <a:solidFill>
                  <a:srgbClr val="57585B"/>
                </a:solidFill>
                <a:latin typeface="Open Sans"/>
                <a:cs typeface="Open Sans"/>
              </a:rPr>
              <a:t> </a:t>
            </a:r>
            <a:r>
              <a:rPr sz="1700" dirty="0">
                <a:solidFill>
                  <a:srgbClr val="57585B"/>
                </a:solidFill>
                <a:latin typeface="Open Sans"/>
                <a:cs typeface="Open Sans"/>
              </a:rPr>
              <a:t>Nakamoto.”</a:t>
            </a:r>
            <a:r>
              <a:rPr sz="1700" spc="55" dirty="0">
                <a:solidFill>
                  <a:srgbClr val="57585B"/>
                </a:solidFill>
                <a:latin typeface="Open Sans"/>
                <a:cs typeface="Open Sans"/>
              </a:rPr>
              <a:t> </a:t>
            </a:r>
            <a:r>
              <a:rPr sz="1700" spc="-20" dirty="0">
                <a:solidFill>
                  <a:srgbClr val="57585B"/>
                </a:solidFill>
                <a:latin typeface="Open Sans"/>
                <a:cs typeface="Open Sans"/>
              </a:rPr>
              <a:t>This </a:t>
            </a:r>
            <a:r>
              <a:rPr sz="1700" dirty="0">
                <a:solidFill>
                  <a:srgbClr val="57585B"/>
                </a:solidFill>
                <a:latin typeface="Open Sans"/>
                <a:cs typeface="Open Sans"/>
              </a:rPr>
              <a:t>anonymous</a:t>
            </a:r>
            <a:r>
              <a:rPr sz="1700" spc="40" dirty="0">
                <a:solidFill>
                  <a:srgbClr val="57585B"/>
                </a:solidFill>
                <a:latin typeface="Open Sans"/>
                <a:cs typeface="Open Sans"/>
              </a:rPr>
              <a:t> </a:t>
            </a:r>
            <a:r>
              <a:rPr sz="1700" dirty="0">
                <a:solidFill>
                  <a:srgbClr val="57585B"/>
                </a:solidFill>
                <a:latin typeface="Open Sans"/>
                <a:cs typeface="Open Sans"/>
              </a:rPr>
              <a:t>person</a:t>
            </a:r>
            <a:r>
              <a:rPr sz="1700" spc="45" dirty="0">
                <a:solidFill>
                  <a:srgbClr val="57585B"/>
                </a:solidFill>
                <a:latin typeface="Open Sans"/>
                <a:cs typeface="Open Sans"/>
              </a:rPr>
              <a:t> </a:t>
            </a:r>
            <a:r>
              <a:rPr sz="1700" dirty="0">
                <a:solidFill>
                  <a:srgbClr val="57585B"/>
                </a:solidFill>
                <a:latin typeface="Open Sans"/>
                <a:cs typeface="Open Sans"/>
              </a:rPr>
              <a:t>(man,</a:t>
            </a:r>
            <a:r>
              <a:rPr sz="1700" spc="40" dirty="0">
                <a:solidFill>
                  <a:srgbClr val="57585B"/>
                </a:solidFill>
                <a:latin typeface="Open Sans"/>
                <a:cs typeface="Open Sans"/>
              </a:rPr>
              <a:t> </a:t>
            </a:r>
            <a:r>
              <a:rPr sz="1700" dirty="0">
                <a:solidFill>
                  <a:srgbClr val="57585B"/>
                </a:solidFill>
                <a:latin typeface="Open Sans"/>
                <a:cs typeface="Open Sans"/>
              </a:rPr>
              <a:t>woman,</a:t>
            </a:r>
            <a:r>
              <a:rPr sz="1700" spc="45" dirty="0">
                <a:solidFill>
                  <a:srgbClr val="57585B"/>
                </a:solidFill>
                <a:latin typeface="Open Sans"/>
                <a:cs typeface="Open Sans"/>
              </a:rPr>
              <a:t> </a:t>
            </a:r>
            <a:r>
              <a:rPr sz="1700" dirty="0">
                <a:solidFill>
                  <a:srgbClr val="57585B"/>
                </a:solidFill>
                <a:latin typeface="Open Sans"/>
                <a:cs typeface="Open Sans"/>
              </a:rPr>
              <a:t>or</a:t>
            </a:r>
            <a:r>
              <a:rPr sz="1700" spc="45" dirty="0">
                <a:solidFill>
                  <a:srgbClr val="57585B"/>
                </a:solidFill>
                <a:latin typeface="Open Sans"/>
                <a:cs typeface="Open Sans"/>
              </a:rPr>
              <a:t> </a:t>
            </a:r>
            <a:r>
              <a:rPr sz="1700" spc="-10" dirty="0">
                <a:solidFill>
                  <a:srgbClr val="57585B"/>
                </a:solidFill>
                <a:latin typeface="Open Sans"/>
                <a:cs typeface="Open Sans"/>
              </a:rPr>
              <a:t>group), </a:t>
            </a:r>
            <a:r>
              <a:rPr sz="1700" dirty="0">
                <a:solidFill>
                  <a:srgbClr val="57585B"/>
                </a:solidFill>
                <a:latin typeface="Open Sans"/>
                <a:cs typeface="Open Sans"/>
              </a:rPr>
              <a:t>long</a:t>
            </a:r>
            <a:r>
              <a:rPr sz="1700" spc="50" dirty="0">
                <a:solidFill>
                  <a:srgbClr val="57585B"/>
                </a:solidFill>
                <a:latin typeface="Open Sans"/>
                <a:cs typeface="Open Sans"/>
              </a:rPr>
              <a:t> </a:t>
            </a:r>
            <a:r>
              <a:rPr sz="1700" dirty="0">
                <a:solidFill>
                  <a:srgbClr val="57585B"/>
                </a:solidFill>
                <a:latin typeface="Open Sans"/>
                <a:cs typeface="Open Sans"/>
              </a:rPr>
              <a:t>before</a:t>
            </a:r>
            <a:r>
              <a:rPr sz="1700" spc="50" dirty="0">
                <a:solidFill>
                  <a:srgbClr val="57585B"/>
                </a:solidFill>
                <a:latin typeface="Open Sans"/>
                <a:cs typeface="Open Sans"/>
              </a:rPr>
              <a:t> </a:t>
            </a:r>
            <a:r>
              <a:rPr sz="1700" dirty="0">
                <a:solidFill>
                  <a:srgbClr val="57585B"/>
                </a:solidFill>
                <a:latin typeface="Open Sans"/>
                <a:cs typeface="Open Sans"/>
              </a:rPr>
              <a:t>Bitcoin,</a:t>
            </a:r>
            <a:r>
              <a:rPr sz="1700" spc="50" dirty="0">
                <a:solidFill>
                  <a:srgbClr val="57585B"/>
                </a:solidFill>
                <a:latin typeface="Open Sans"/>
                <a:cs typeface="Open Sans"/>
              </a:rPr>
              <a:t> </a:t>
            </a:r>
            <a:r>
              <a:rPr sz="1700" dirty="0">
                <a:solidFill>
                  <a:srgbClr val="57585B"/>
                </a:solidFill>
                <a:latin typeface="Open Sans"/>
                <a:cs typeface="Open Sans"/>
              </a:rPr>
              <a:t>was</a:t>
            </a:r>
            <a:r>
              <a:rPr sz="1700" spc="50" dirty="0">
                <a:solidFill>
                  <a:srgbClr val="57585B"/>
                </a:solidFill>
                <a:latin typeface="Open Sans"/>
                <a:cs typeface="Open Sans"/>
              </a:rPr>
              <a:t> </a:t>
            </a:r>
            <a:r>
              <a:rPr lang="en-US" sz="1700" spc="50" dirty="0">
                <a:solidFill>
                  <a:srgbClr val="57585B"/>
                </a:solidFill>
                <a:latin typeface="Open Sans"/>
                <a:cs typeface="Open Sans"/>
              </a:rPr>
              <a:t>one of the</a:t>
            </a:r>
            <a:r>
              <a:rPr sz="1700" spc="50" dirty="0">
                <a:solidFill>
                  <a:srgbClr val="57585B"/>
                </a:solidFill>
                <a:latin typeface="Open Sans"/>
                <a:cs typeface="Open Sans"/>
              </a:rPr>
              <a:t> </a:t>
            </a:r>
            <a:r>
              <a:rPr sz="1700" spc="-10" dirty="0">
                <a:solidFill>
                  <a:srgbClr val="57585B"/>
                </a:solidFill>
                <a:latin typeface="Open Sans"/>
                <a:cs typeface="Open Sans"/>
              </a:rPr>
              <a:t>cryptography </a:t>
            </a:r>
            <a:r>
              <a:rPr sz="1700" dirty="0">
                <a:solidFill>
                  <a:srgbClr val="57585B"/>
                </a:solidFill>
                <a:latin typeface="Open Sans"/>
                <a:cs typeface="Open Sans"/>
              </a:rPr>
              <a:t>enthusiasts</a:t>
            </a:r>
            <a:r>
              <a:rPr sz="1700" spc="85" dirty="0">
                <a:solidFill>
                  <a:srgbClr val="57585B"/>
                </a:solidFill>
                <a:latin typeface="Open Sans"/>
                <a:cs typeface="Open Sans"/>
              </a:rPr>
              <a:t> </a:t>
            </a:r>
            <a:r>
              <a:rPr sz="1700" dirty="0">
                <a:solidFill>
                  <a:srgbClr val="57585B"/>
                </a:solidFill>
                <a:latin typeface="Open Sans"/>
                <a:cs typeface="Open Sans"/>
              </a:rPr>
              <a:t>like</a:t>
            </a:r>
            <a:r>
              <a:rPr sz="1700" spc="85" dirty="0">
                <a:solidFill>
                  <a:srgbClr val="57585B"/>
                </a:solidFill>
                <a:latin typeface="Open Sans"/>
                <a:cs typeface="Open Sans"/>
              </a:rPr>
              <a:t> </a:t>
            </a:r>
            <a:r>
              <a:rPr sz="1700" dirty="0">
                <a:solidFill>
                  <a:srgbClr val="57585B"/>
                </a:solidFill>
                <a:latin typeface="Open Sans"/>
                <a:cs typeface="Open Sans"/>
              </a:rPr>
              <a:t>computer</a:t>
            </a:r>
            <a:r>
              <a:rPr sz="1700" spc="85" dirty="0">
                <a:solidFill>
                  <a:srgbClr val="57585B"/>
                </a:solidFill>
                <a:latin typeface="Open Sans"/>
                <a:cs typeface="Open Sans"/>
              </a:rPr>
              <a:t> </a:t>
            </a:r>
            <a:r>
              <a:rPr sz="1700" dirty="0">
                <a:solidFill>
                  <a:srgbClr val="57585B"/>
                </a:solidFill>
                <a:latin typeface="Open Sans"/>
                <a:cs typeface="Open Sans"/>
              </a:rPr>
              <a:t>scientists</a:t>
            </a:r>
            <a:r>
              <a:rPr sz="1700" spc="85"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hackers,</a:t>
            </a:r>
            <a:r>
              <a:rPr sz="1700" spc="55" dirty="0">
                <a:solidFill>
                  <a:srgbClr val="57585B"/>
                </a:solidFill>
                <a:latin typeface="Open Sans"/>
                <a:cs typeface="Open Sans"/>
              </a:rPr>
              <a:t> </a:t>
            </a:r>
            <a:r>
              <a:rPr sz="1700" dirty="0">
                <a:solidFill>
                  <a:srgbClr val="57585B"/>
                </a:solidFill>
                <a:latin typeface="Open Sans"/>
                <a:cs typeface="Open Sans"/>
              </a:rPr>
              <a:t>engaging</a:t>
            </a:r>
            <a:r>
              <a:rPr sz="1700" spc="60" dirty="0">
                <a:solidFill>
                  <a:srgbClr val="57585B"/>
                </a:solidFill>
                <a:latin typeface="Open Sans"/>
                <a:cs typeface="Open Sans"/>
              </a:rPr>
              <a:t> </a:t>
            </a:r>
            <a:r>
              <a:rPr sz="1700" dirty="0">
                <a:solidFill>
                  <a:srgbClr val="57585B"/>
                </a:solidFill>
                <a:latin typeface="Open Sans"/>
                <a:cs typeface="Open Sans"/>
              </a:rPr>
              <a:t>in</a:t>
            </a:r>
            <a:r>
              <a:rPr sz="1700" spc="60" dirty="0">
                <a:solidFill>
                  <a:srgbClr val="57585B"/>
                </a:solidFill>
                <a:latin typeface="Open Sans"/>
                <a:cs typeface="Open Sans"/>
              </a:rPr>
              <a:t> </a:t>
            </a:r>
            <a:r>
              <a:rPr sz="1700" dirty="0">
                <a:solidFill>
                  <a:srgbClr val="57585B"/>
                </a:solidFill>
                <a:latin typeface="Open Sans"/>
                <a:cs typeface="Open Sans"/>
              </a:rPr>
              <a:t>discussions</a:t>
            </a:r>
            <a:r>
              <a:rPr sz="1700" spc="60" dirty="0">
                <a:solidFill>
                  <a:srgbClr val="57585B"/>
                </a:solidFill>
                <a:latin typeface="Open Sans"/>
                <a:cs typeface="Open Sans"/>
              </a:rPr>
              <a:t> </a:t>
            </a:r>
            <a:r>
              <a:rPr sz="1700" dirty="0">
                <a:solidFill>
                  <a:srgbClr val="57585B"/>
                </a:solidFill>
                <a:latin typeface="Open Sans"/>
                <a:cs typeface="Open Sans"/>
              </a:rPr>
              <a:t>to</a:t>
            </a:r>
            <a:r>
              <a:rPr sz="1700" spc="60" dirty="0">
                <a:solidFill>
                  <a:srgbClr val="57585B"/>
                </a:solidFill>
                <a:latin typeface="Open Sans"/>
                <a:cs typeface="Open Sans"/>
              </a:rPr>
              <a:t> </a:t>
            </a:r>
            <a:r>
              <a:rPr sz="1700" spc="-25" dirty="0">
                <a:solidFill>
                  <a:srgbClr val="57585B"/>
                </a:solidFill>
                <a:latin typeface="Open Sans"/>
                <a:cs typeface="Open Sans"/>
              </a:rPr>
              <a:t>ﬁnd </a:t>
            </a:r>
            <a:r>
              <a:rPr sz="1700" dirty="0">
                <a:solidFill>
                  <a:srgbClr val="57585B"/>
                </a:solidFill>
                <a:latin typeface="Open Sans"/>
                <a:cs typeface="Open Sans"/>
              </a:rPr>
              <a:t>practical</a:t>
            </a:r>
            <a:r>
              <a:rPr sz="1700" spc="50" dirty="0">
                <a:solidFill>
                  <a:srgbClr val="57585B"/>
                </a:solidFill>
                <a:latin typeface="Open Sans"/>
                <a:cs typeface="Open Sans"/>
              </a:rPr>
              <a:t> </a:t>
            </a:r>
            <a:r>
              <a:rPr sz="1700" dirty="0">
                <a:solidFill>
                  <a:srgbClr val="57585B"/>
                </a:solidFill>
                <a:latin typeface="Open Sans"/>
                <a:cs typeface="Open Sans"/>
              </a:rPr>
              <a:t>solutions</a:t>
            </a:r>
            <a:r>
              <a:rPr sz="1700" spc="50" dirty="0">
                <a:solidFill>
                  <a:srgbClr val="57585B"/>
                </a:solidFill>
                <a:latin typeface="Open Sans"/>
                <a:cs typeface="Open Sans"/>
              </a:rPr>
              <a:t> </a:t>
            </a:r>
            <a:r>
              <a:rPr sz="1700" dirty="0">
                <a:solidFill>
                  <a:srgbClr val="57585B"/>
                </a:solidFill>
                <a:latin typeface="Open Sans"/>
                <a:cs typeface="Open Sans"/>
              </a:rPr>
              <a:t>to</a:t>
            </a:r>
            <a:r>
              <a:rPr sz="1700" spc="55" dirty="0">
                <a:solidFill>
                  <a:srgbClr val="57585B"/>
                </a:solidFill>
                <a:latin typeface="Open Sans"/>
                <a:cs typeface="Open Sans"/>
              </a:rPr>
              <a:t> </a:t>
            </a:r>
            <a:r>
              <a:rPr sz="1700" dirty="0">
                <a:solidFill>
                  <a:srgbClr val="57585B"/>
                </a:solidFill>
                <a:latin typeface="Open Sans"/>
                <a:cs typeface="Open Sans"/>
              </a:rPr>
              <a:t>replace</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ﬁat</a:t>
            </a:r>
            <a:r>
              <a:rPr sz="1700" spc="50" dirty="0">
                <a:solidFill>
                  <a:srgbClr val="57585B"/>
                </a:solidFill>
                <a:latin typeface="Open Sans"/>
                <a:cs typeface="Open Sans"/>
              </a:rPr>
              <a:t> </a:t>
            </a:r>
            <a:r>
              <a:rPr sz="1700" spc="-10" dirty="0">
                <a:solidFill>
                  <a:srgbClr val="57585B"/>
                </a:solidFill>
                <a:latin typeface="Open Sans"/>
                <a:cs typeface="Open Sans"/>
              </a:rPr>
              <a:t>system.</a:t>
            </a:r>
            <a:endParaRPr sz="1700" dirty="0">
              <a:latin typeface="Open Sans"/>
              <a:cs typeface="Open Sans"/>
            </a:endParaRPr>
          </a:p>
        </p:txBody>
      </p:sp>
      <p:pic>
        <p:nvPicPr>
          <p:cNvPr id="4" name="object 4"/>
          <p:cNvPicPr/>
          <p:nvPr/>
        </p:nvPicPr>
        <p:blipFill>
          <a:blip r:embed="rId3" cstate="print"/>
          <a:stretch>
            <a:fillRect/>
          </a:stretch>
        </p:blipFill>
        <p:spPr>
          <a:xfrm>
            <a:off x="0" y="0"/>
            <a:ext cx="20104099" cy="1867793"/>
          </a:xfrm>
          <a:prstGeom prst="rect">
            <a:avLst/>
          </a:prstGeom>
        </p:spPr>
      </p:pic>
      <p:sp>
        <p:nvSpPr>
          <p:cNvPr id="5" name="object 5"/>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#6</a:t>
            </a:r>
            <a:endParaRPr sz="2600">
              <a:latin typeface="Ubuntu Light"/>
              <a:cs typeface="Ubuntu Light"/>
            </a:endParaRPr>
          </a:p>
        </p:txBody>
      </p:sp>
      <p:pic>
        <p:nvPicPr>
          <p:cNvPr id="6" name="object 6"/>
          <p:cNvPicPr/>
          <p:nvPr/>
        </p:nvPicPr>
        <p:blipFill>
          <a:blip r:embed="rId4" cstate="print"/>
          <a:stretch>
            <a:fillRect/>
          </a:stretch>
        </p:blipFill>
        <p:spPr>
          <a:xfrm>
            <a:off x="17700071" y="593899"/>
            <a:ext cx="1273721" cy="678795"/>
          </a:xfrm>
          <a:prstGeom prst="rect">
            <a:avLst/>
          </a:prstGeom>
        </p:spPr>
      </p:pic>
      <p:sp>
        <p:nvSpPr>
          <p:cNvPr id="7" name="object 7"/>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An</a:t>
            </a:r>
            <a:r>
              <a:rPr spc="-140" dirty="0"/>
              <a:t> </a:t>
            </a:r>
            <a:r>
              <a:rPr dirty="0"/>
              <a:t>Introduction</a:t>
            </a:r>
            <a:r>
              <a:rPr spc="-140" dirty="0"/>
              <a:t> </a:t>
            </a:r>
            <a:r>
              <a:rPr dirty="0"/>
              <a:t>to</a:t>
            </a:r>
            <a:r>
              <a:rPr spc="-135" dirty="0"/>
              <a:t> </a:t>
            </a:r>
            <a:r>
              <a:rPr spc="-10" dirty="0"/>
              <a:t>Bitcoin</a:t>
            </a:r>
          </a:p>
        </p:txBody>
      </p:sp>
      <p:sp>
        <p:nvSpPr>
          <p:cNvPr id="8" name="object 8"/>
          <p:cNvSpPr txBox="1"/>
          <p:nvPr/>
        </p:nvSpPr>
        <p:spPr>
          <a:xfrm>
            <a:off x="1118155" y="2498129"/>
            <a:ext cx="8285808" cy="1081405"/>
          </a:xfrm>
          <a:prstGeom prst="rect">
            <a:avLst/>
          </a:prstGeom>
        </p:spPr>
        <p:txBody>
          <a:bodyPr vert="horz" wrap="square" lIns="0" tIns="13970" rIns="0" bIns="0" rtlCol="0">
            <a:spAutoFit/>
          </a:bodyPr>
          <a:lstStyle/>
          <a:p>
            <a:pPr marL="12700">
              <a:lnSpc>
                <a:spcPct val="100000"/>
              </a:lnSpc>
              <a:spcBef>
                <a:spcPts val="110"/>
              </a:spcBef>
            </a:pPr>
            <a:r>
              <a:rPr sz="3450" b="1" i="1" dirty="0">
                <a:solidFill>
                  <a:srgbClr val="241B54"/>
                </a:solidFill>
                <a:latin typeface="Open Sans"/>
                <a:cs typeface="Open Sans"/>
              </a:rPr>
              <a:t>6.0 </a:t>
            </a:r>
            <a:r>
              <a:rPr sz="3450" b="1" i="1" spc="-10" dirty="0">
                <a:solidFill>
                  <a:srgbClr val="241B54"/>
                </a:solidFill>
                <a:latin typeface="Open Sans"/>
                <a:cs typeface="Open Sans"/>
              </a:rPr>
              <a:t>Satoshi</a:t>
            </a:r>
            <a:r>
              <a:rPr lang="en-US" sz="3450" b="1" i="1" spc="-10" dirty="0">
                <a:solidFill>
                  <a:srgbClr val="241B54"/>
                </a:solidFill>
                <a:latin typeface="Open Sans"/>
                <a:cs typeface="Open Sans"/>
              </a:rPr>
              <a:t> </a:t>
            </a:r>
            <a:r>
              <a:rPr sz="3450" b="1" i="1" dirty="0">
                <a:solidFill>
                  <a:srgbClr val="241B54"/>
                </a:solidFill>
                <a:latin typeface="Open Sans"/>
                <a:cs typeface="Open Sans"/>
              </a:rPr>
              <a:t>Nakamoto</a:t>
            </a:r>
            <a:r>
              <a:rPr sz="3450" b="1" i="1" spc="-5" dirty="0">
                <a:solidFill>
                  <a:srgbClr val="241B54"/>
                </a:solidFill>
                <a:latin typeface="Open Sans"/>
                <a:cs typeface="Open Sans"/>
              </a:rPr>
              <a:t> </a:t>
            </a:r>
            <a:r>
              <a:rPr sz="3450" b="1" i="1" dirty="0">
                <a:solidFill>
                  <a:srgbClr val="241B54"/>
                </a:solidFill>
                <a:latin typeface="Open Sans"/>
                <a:cs typeface="Open Sans"/>
              </a:rPr>
              <a:t>and</a:t>
            </a:r>
            <a:r>
              <a:rPr sz="3450" b="1" i="1" spc="-5" dirty="0">
                <a:solidFill>
                  <a:srgbClr val="241B54"/>
                </a:solidFill>
                <a:latin typeface="Open Sans"/>
                <a:cs typeface="Open Sans"/>
              </a:rPr>
              <a:t> </a:t>
            </a:r>
            <a:r>
              <a:rPr sz="3450" b="1" i="1" dirty="0">
                <a:solidFill>
                  <a:srgbClr val="241B54"/>
                </a:solidFill>
                <a:latin typeface="Open Sans"/>
                <a:cs typeface="Open Sans"/>
              </a:rPr>
              <a:t>the</a:t>
            </a:r>
            <a:r>
              <a:rPr sz="3450" b="1" i="1" spc="-5" dirty="0">
                <a:solidFill>
                  <a:srgbClr val="241B54"/>
                </a:solidFill>
                <a:latin typeface="Open Sans"/>
                <a:cs typeface="Open Sans"/>
              </a:rPr>
              <a:t> </a:t>
            </a:r>
            <a:r>
              <a:rPr sz="3450" b="1" i="1" dirty="0">
                <a:solidFill>
                  <a:srgbClr val="241B54"/>
                </a:solidFill>
                <a:latin typeface="Open Sans"/>
                <a:cs typeface="Open Sans"/>
              </a:rPr>
              <a:t>Creation</a:t>
            </a:r>
            <a:r>
              <a:rPr sz="3450" b="1" i="1" spc="-5" dirty="0">
                <a:solidFill>
                  <a:srgbClr val="241B54"/>
                </a:solidFill>
                <a:latin typeface="Open Sans"/>
                <a:cs typeface="Open Sans"/>
              </a:rPr>
              <a:t> </a:t>
            </a:r>
            <a:r>
              <a:rPr sz="3450" b="1" i="1" dirty="0">
                <a:solidFill>
                  <a:srgbClr val="241B54"/>
                </a:solidFill>
                <a:latin typeface="Open Sans"/>
                <a:cs typeface="Open Sans"/>
              </a:rPr>
              <a:t>of</a:t>
            </a:r>
            <a:r>
              <a:rPr sz="3450" b="1" i="1" spc="-5" dirty="0">
                <a:solidFill>
                  <a:srgbClr val="241B54"/>
                </a:solidFill>
                <a:latin typeface="Open Sans"/>
                <a:cs typeface="Open Sans"/>
              </a:rPr>
              <a:t> </a:t>
            </a:r>
            <a:r>
              <a:rPr sz="3450" b="1" i="1" spc="-10" dirty="0">
                <a:solidFill>
                  <a:srgbClr val="241B54"/>
                </a:solidFill>
                <a:latin typeface="Open Sans"/>
                <a:cs typeface="Open Sans"/>
              </a:rPr>
              <a:t>Bitcoin</a:t>
            </a:r>
            <a:endParaRPr sz="3450" dirty="0">
              <a:latin typeface="Open Sans"/>
              <a:cs typeface="Open Sans"/>
            </a:endParaRPr>
          </a:p>
        </p:txBody>
      </p:sp>
      <p:pic>
        <p:nvPicPr>
          <p:cNvPr id="9" name="object 9"/>
          <p:cNvPicPr/>
          <p:nvPr/>
        </p:nvPicPr>
        <p:blipFill>
          <a:blip r:embed="rId5" cstate="print"/>
          <a:stretch>
            <a:fillRect/>
          </a:stretch>
        </p:blipFill>
        <p:spPr>
          <a:xfrm>
            <a:off x="1143515" y="3979480"/>
            <a:ext cx="8643726" cy="2266527"/>
          </a:xfrm>
          <a:prstGeom prst="rect">
            <a:avLst/>
          </a:prstGeom>
        </p:spPr>
      </p:pic>
      <p:sp>
        <p:nvSpPr>
          <p:cNvPr id="10" name="object 10"/>
          <p:cNvSpPr txBox="1"/>
          <p:nvPr/>
        </p:nvSpPr>
        <p:spPr>
          <a:xfrm>
            <a:off x="1493133" y="4418826"/>
            <a:ext cx="7910830" cy="1521460"/>
          </a:xfrm>
          <a:prstGeom prst="rect">
            <a:avLst/>
          </a:prstGeom>
        </p:spPr>
        <p:txBody>
          <a:bodyPr vert="horz" wrap="square" lIns="0" tIns="12065" rIns="0" bIns="0" rtlCol="0">
            <a:spAutoFit/>
          </a:bodyPr>
          <a:lstStyle/>
          <a:p>
            <a:pPr marL="12065" marR="5080" algn="ctr">
              <a:lnSpc>
                <a:spcPct val="101800"/>
              </a:lnSpc>
              <a:spcBef>
                <a:spcPts val="95"/>
              </a:spcBef>
            </a:pPr>
            <a:r>
              <a:rPr sz="1700" dirty="0">
                <a:solidFill>
                  <a:srgbClr val="FFFFFF"/>
                </a:solidFill>
                <a:latin typeface="Open Sans"/>
                <a:cs typeface="Open Sans"/>
              </a:rPr>
              <a:t>A</a:t>
            </a:r>
            <a:r>
              <a:rPr sz="1700" spc="55" dirty="0">
                <a:solidFill>
                  <a:srgbClr val="FFFFFF"/>
                </a:solidFill>
                <a:latin typeface="Open Sans"/>
                <a:cs typeface="Open Sans"/>
              </a:rPr>
              <a:t> </a:t>
            </a:r>
            <a:r>
              <a:rPr sz="1700" dirty="0">
                <a:solidFill>
                  <a:srgbClr val="FFFFFF"/>
                </a:solidFill>
                <a:latin typeface="Open Sans"/>
                <a:cs typeface="Open Sans"/>
              </a:rPr>
              <a:t>lot</a:t>
            </a:r>
            <a:r>
              <a:rPr sz="1700" spc="55" dirty="0">
                <a:solidFill>
                  <a:srgbClr val="FFFFFF"/>
                </a:solidFill>
                <a:latin typeface="Open Sans"/>
                <a:cs typeface="Open Sans"/>
              </a:rPr>
              <a:t> </a:t>
            </a:r>
            <a:r>
              <a:rPr sz="1700" dirty="0">
                <a:solidFill>
                  <a:srgbClr val="FFFFFF"/>
                </a:solidFill>
                <a:latin typeface="Open Sans"/>
                <a:cs typeface="Open Sans"/>
              </a:rPr>
              <a:t>of</a:t>
            </a:r>
            <a:r>
              <a:rPr sz="1700" spc="55" dirty="0">
                <a:solidFill>
                  <a:srgbClr val="FFFFFF"/>
                </a:solidFill>
                <a:latin typeface="Open Sans"/>
                <a:cs typeface="Open Sans"/>
              </a:rPr>
              <a:t> </a:t>
            </a:r>
            <a:r>
              <a:rPr sz="1700" dirty="0">
                <a:solidFill>
                  <a:srgbClr val="FFFFFF"/>
                </a:solidFill>
                <a:latin typeface="Open Sans"/>
                <a:cs typeface="Open Sans"/>
              </a:rPr>
              <a:t>people</a:t>
            </a:r>
            <a:r>
              <a:rPr sz="1700" spc="55" dirty="0">
                <a:solidFill>
                  <a:srgbClr val="FFFFFF"/>
                </a:solidFill>
                <a:latin typeface="Open Sans"/>
                <a:cs typeface="Open Sans"/>
              </a:rPr>
              <a:t> </a:t>
            </a:r>
            <a:r>
              <a:rPr sz="1700" dirty="0">
                <a:solidFill>
                  <a:srgbClr val="FFFFFF"/>
                </a:solidFill>
                <a:latin typeface="Open Sans"/>
                <a:cs typeface="Open Sans"/>
              </a:rPr>
              <a:t>automatically</a:t>
            </a:r>
            <a:r>
              <a:rPr sz="1700" spc="60" dirty="0">
                <a:solidFill>
                  <a:srgbClr val="FFFFFF"/>
                </a:solidFill>
                <a:latin typeface="Open Sans"/>
                <a:cs typeface="Open Sans"/>
              </a:rPr>
              <a:t> </a:t>
            </a:r>
            <a:r>
              <a:rPr sz="1700" dirty="0">
                <a:solidFill>
                  <a:srgbClr val="FFFFFF"/>
                </a:solidFill>
                <a:latin typeface="Open Sans"/>
                <a:cs typeface="Open Sans"/>
              </a:rPr>
              <a:t>dismiss</a:t>
            </a:r>
            <a:r>
              <a:rPr sz="1700" spc="55" dirty="0">
                <a:solidFill>
                  <a:srgbClr val="FFFFFF"/>
                </a:solidFill>
                <a:latin typeface="Open Sans"/>
                <a:cs typeface="Open Sans"/>
              </a:rPr>
              <a:t> </a:t>
            </a:r>
            <a:r>
              <a:rPr sz="1700" dirty="0">
                <a:solidFill>
                  <a:srgbClr val="FFFFFF"/>
                </a:solidFill>
                <a:latin typeface="Open Sans"/>
                <a:cs typeface="Open Sans"/>
              </a:rPr>
              <a:t>e-currency</a:t>
            </a:r>
            <a:r>
              <a:rPr sz="1700" spc="55" dirty="0">
                <a:solidFill>
                  <a:srgbClr val="FFFFFF"/>
                </a:solidFill>
                <a:latin typeface="Open Sans"/>
                <a:cs typeface="Open Sans"/>
              </a:rPr>
              <a:t> </a:t>
            </a:r>
            <a:r>
              <a:rPr sz="1700" dirty="0">
                <a:solidFill>
                  <a:srgbClr val="FFFFFF"/>
                </a:solidFill>
                <a:latin typeface="Open Sans"/>
                <a:cs typeface="Open Sans"/>
              </a:rPr>
              <a:t>as</a:t>
            </a:r>
            <a:r>
              <a:rPr sz="1700" spc="55" dirty="0">
                <a:solidFill>
                  <a:srgbClr val="FFFFFF"/>
                </a:solidFill>
                <a:latin typeface="Open Sans"/>
                <a:cs typeface="Open Sans"/>
              </a:rPr>
              <a:t> </a:t>
            </a:r>
            <a:r>
              <a:rPr sz="1700" dirty="0">
                <a:solidFill>
                  <a:srgbClr val="FFFFFF"/>
                </a:solidFill>
                <a:latin typeface="Open Sans"/>
                <a:cs typeface="Open Sans"/>
              </a:rPr>
              <a:t>a</a:t>
            </a:r>
            <a:r>
              <a:rPr sz="1700" spc="60" dirty="0">
                <a:solidFill>
                  <a:srgbClr val="FFFFFF"/>
                </a:solidFill>
                <a:latin typeface="Open Sans"/>
                <a:cs typeface="Open Sans"/>
              </a:rPr>
              <a:t> </a:t>
            </a:r>
            <a:r>
              <a:rPr sz="1700" dirty="0">
                <a:solidFill>
                  <a:srgbClr val="FFFFFF"/>
                </a:solidFill>
                <a:latin typeface="Open Sans"/>
                <a:cs typeface="Open Sans"/>
              </a:rPr>
              <a:t>lost</a:t>
            </a:r>
            <a:r>
              <a:rPr sz="1700" spc="55" dirty="0">
                <a:solidFill>
                  <a:srgbClr val="FFFFFF"/>
                </a:solidFill>
                <a:latin typeface="Open Sans"/>
                <a:cs typeface="Open Sans"/>
              </a:rPr>
              <a:t> </a:t>
            </a:r>
            <a:r>
              <a:rPr sz="1700" dirty="0">
                <a:solidFill>
                  <a:srgbClr val="FFFFFF"/>
                </a:solidFill>
                <a:latin typeface="Open Sans"/>
                <a:cs typeface="Open Sans"/>
              </a:rPr>
              <a:t>cause</a:t>
            </a:r>
            <a:r>
              <a:rPr sz="1700" spc="55" dirty="0">
                <a:solidFill>
                  <a:srgbClr val="FFFFFF"/>
                </a:solidFill>
                <a:latin typeface="Open Sans"/>
                <a:cs typeface="Open Sans"/>
              </a:rPr>
              <a:t> </a:t>
            </a:r>
            <a:r>
              <a:rPr sz="1700" dirty="0">
                <a:solidFill>
                  <a:srgbClr val="FFFFFF"/>
                </a:solidFill>
                <a:latin typeface="Open Sans"/>
                <a:cs typeface="Open Sans"/>
              </a:rPr>
              <a:t>because</a:t>
            </a:r>
            <a:r>
              <a:rPr sz="1700" spc="55" dirty="0">
                <a:solidFill>
                  <a:srgbClr val="FFFFFF"/>
                </a:solidFill>
                <a:latin typeface="Open Sans"/>
                <a:cs typeface="Open Sans"/>
              </a:rPr>
              <a:t> </a:t>
            </a:r>
            <a:r>
              <a:rPr sz="1700" dirty="0">
                <a:solidFill>
                  <a:srgbClr val="FFFFFF"/>
                </a:solidFill>
                <a:latin typeface="Open Sans"/>
                <a:cs typeface="Open Sans"/>
              </a:rPr>
              <a:t>of</a:t>
            </a:r>
            <a:r>
              <a:rPr sz="1700" spc="55" dirty="0">
                <a:solidFill>
                  <a:srgbClr val="FFFFFF"/>
                </a:solidFill>
                <a:latin typeface="Open Sans"/>
                <a:cs typeface="Open Sans"/>
              </a:rPr>
              <a:t> </a:t>
            </a:r>
            <a:r>
              <a:rPr sz="1700" spc="-25" dirty="0">
                <a:solidFill>
                  <a:srgbClr val="FFFFFF"/>
                </a:solidFill>
                <a:latin typeface="Open Sans"/>
                <a:cs typeface="Open Sans"/>
              </a:rPr>
              <a:t>all </a:t>
            </a:r>
            <a:r>
              <a:rPr sz="1700" dirty="0">
                <a:solidFill>
                  <a:srgbClr val="FFFFFF"/>
                </a:solidFill>
                <a:latin typeface="Open Sans"/>
                <a:cs typeface="Open Sans"/>
              </a:rPr>
              <a:t>the</a:t>
            </a:r>
            <a:r>
              <a:rPr sz="1700" spc="55" dirty="0">
                <a:solidFill>
                  <a:srgbClr val="FFFFFF"/>
                </a:solidFill>
                <a:latin typeface="Open Sans"/>
                <a:cs typeface="Open Sans"/>
              </a:rPr>
              <a:t> </a:t>
            </a:r>
            <a:r>
              <a:rPr sz="1700" dirty="0">
                <a:solidFill>
                  <a:srgbClr val="FFFFFF"/>
                </a:solidFill>
                <a:latin typeface="Open Sans"/>
                <a:cs typeface="Open Sans"/>
              </a:rPr>
              <a:t>companies</a:t>
            </a:r>
            <a:r>
              <a:rPr sz="1700" spc="60" dirty="0">
                <a:solidFill>
                  <a:srgbClr val="FFFFFF"/>
                </a:solidFill>
                <a:latin typeface="Open Sans"/>
                <a:cs typeface="Open Sans"/>
              </a:rPr>
              <a:t> </a:t>
            </a:r>
            <a:r>
              <a:rPr sz="1700" dirty="0">
                <a:solidFill>
                  <a:srgbClr val="FFFFFF"/>
                </a:solidFill>
                <a:latin typeface="Open Sans"/>
                <a:cs typeface="Open Sans"/>
              </a:rPr>
              <a:t>that</a:t>
            </a:r>
            <a:r>
              <a:rPr sz="1700" spc="60" dirty="0">
                <a:solidFill>
                  <a:srgbClr val="FFFFFF"/>
                </a:solidFill>
                <a:latin typeface="Open Sans"/>
                <a:cs typeface="Open Sans"/>
              </a:rPr>
              <a:t> </a:t>
            </a:r>
            <a:r>
              <a:rPr sz="1700" dirty="0">
                <a:solidFill>
                  <a:srgbClr val="FFFFFF"/>
                </a:solidFill>
                <a:latin typeface="Open Sans"/>
                <a:cs typeface="Open Sans"/>
              </a:rPr>
              <a:t>failed</a:t>
            </a:r>
            <a:r>
              <a:rPr sz="1700" spc="55" dirty="0">
                <a:solidFill>
                  <a:srgbClr val="FFFFFF"/>
                </a:solidFill>
                <a:latin typeface="Open Sans"/>
                <a:cs typeface="Open Sans"/>
              </a:rPr>
              <a:t> </a:t>
            </a:r>
            <a:r>
              <a:rPr sz="1700" dirty="0">
                <a:solidFill>
                  <a:srgbClr val="FFFFFF"/>
                </a:solidFill>
                <a:latin typeface="Open Sans"/>
                <a:cs typeface="Open Sans"/>
              </a:rPr>
              <a:t>since</a:t>
            </a:r>
            <a:r>
              <a:rPr sz="1700" spc="60" dirty="0">
                <a:solidFill>
                  <a:srgbClr val="FFFFFF"/>
                </a:solidFill>
                <a:latin typeface="Open Sans"/>
                <a:cs typeface="Open Sans"/>
              </a:rPr>
              <a:t> </a:t>
            </a:r>
            <a:r>
              <a:rPr sz="1700" dirty="0">
                <a:solidFill>
                  <a:srgbClr val="FFFFFF"/>
                </a:solidFill>
                <a:latin typeface="Open Sans"/>
                <a:cs typeface="Open Sans"/>
              </a:rPr>
              <a:t>the</a:t>
            </a:r>
            <a:r>
              <a:rPr sz="1700" spc="60" dirty="0">
                <a:solidFill>
                  <a:srgbClr val="FFFFFF"/>
                </a:solidFill>
                <a:latin typeface="Open Sans"/>
                <a:cs typeface="Open Sans"/>
              </a:rPr>
              <a:t> </a:t>
            </a:r>
            <a:r>
              <a:rPr sz="1700" dirty="0">
                <a:solidFill>
                  <a:srgbClr val="FFFFFF"/>
                </a:solidFill>
                <a:latin typeface="Open Sans"/>
                <a:cs typeface="Open Sans"/>
              </a:rPr>
              <a:t>1990s.</a:t>
            </a:r>
            <a:r>
              <a:rPr sz="1700" spc="55" dirty="0">
                <a:solidFill>
                  <a:srgbClr val="FFFFFF"/>
                </a:solidFill>
                <a:latin typeface="Open Sans"/>
                <a:cs typeface="Open Sans"/>
              </a:rPr>
              <a:t> </a:t>
            </a:r>
            <a:r>
              <a:rPr sz="1700" dirty="0">
                <a:solidFill>
                  <a:srgbClr val="FFFFFF"/>
                </a:solidFill>
                <a:latin typeface="Open Sans"/>
                <a:cs typeface="Open Sans"/>
              </a:rPr>
              <a:t>I</a:t>
            </a:r>
            <a:r>
              <a:rPr sz="1700" spc="60" dirty="0">
                <a:solidFill>
                  <a:srgbClr val="FFFFFF"/>
                </a:solidFill>
                <a:latin typeface="Open Sans"/>
                <a:cs typeface="Open Sans"/>
              </a:rPr>
              <a:t> </a:t>
            </a:r>
            <a:r>
              <a:rPr sz="1700" dirty="0">
                <a:solidFill>
                  <a:srgbClr val="FFFFFF"/>
                </a:solidFill>
                <a:latin typeface="Open Sans"/>
                <a:cs typeface="Open Sans"/>
              </a:rPr>
              <a:t>hope</a:t>
            </a:r>
            <a:r>
              <a:rPr sz="1700" spc="60" dirty="0">
                <a:solidFill>
                  <a:srgbClr val="FFFFFF"/>
                </a:solidFill>
                <a:latin typeface="Open Sans"/>
                <a:cs typeface="Open Sans"/>
              </a:rPr>
              <a:t> </a:t>
            </a:r>
            <a:r>
              <a:rPr sz="1700" dirty="0">
                <a:solidFill>
                  <a:srgbClr val="FFFFFF"/>
                </a:solidFill>
                <a:latin typeface="Open Sans"/>
                <a:cs typeface="Open Sans"/>
              </a:rPr>
              <a:t>it's</a:t>
            </a:r>
            <a:r>
              <a:rPr sz="1700" spc="55" dirty="0">
                <a:solidFill>
                  <a:srgbClr val="FFFFFF"/>
                </a:solidFill>
                <a:latin typeface="Open Sans"/>
                <a:cs typeface="Open Sans"/>
              </a:rPr>
              <a:t> </a:t>
            </a:r>
            <a:r>
              <a:rPr sz="1700" dirty="0">
                <a:solidFill>
                  <a:srgbClr val="FFFFFF"/>
                </a:solidFill>
                <a:latin typeface="Open Sans"/>
                <a:cs typeface="Open Sans"/>
              </a:rPr>
              <a:t>obvious</a:t>
            </a:r>
            <a:r>
              <a:rPr sz="1700" spc="60" dirty="0">
                <a:solidFill>
                  <a:srgbClr val="FFFFFF"/>
                </a:solidFill>
                <a:latin typeface="Open Sans"/>
                <a:cs typeface="Open Sans"/>
              </a:rPr>
              <a:t> </a:t>
            </a:r>
            <a:r>
              <a:rPr sz="1700" dirty="0">
                <a:solidFill>
                  <a:srgbClr val="FFFFFF"/>
                </a:solidFill>
                <a:latin typeface="Open Sans"/>
                <a:cs typeface="Open Sans"/>
              </a:rPr>
              <a:t>it</a:t>
            </a:r>
            <a:r>
              <a:rPr sz="1700" spc="60" dirty="0">
                <a:solidFill>
                  <a:srgbClr val="FFFFFF"/>
                </a:solidFill>
                <a:latin typeface="Open Sans"/>
                <a:cs typeface="Open Sans"/>
              </a:rPr>
              <a:t> </a:t>
            </a:r>
            <a:r>
              <a:rPr sz="1700" dirty="0">
                <a:solidFill>
                  <a:srgbClr val="FFFFFF"/>
                </a:solidFill>
                <a:latin typeface="Open Sans"/>
                <a:cs typeface="Open Sans"/>
              </a:rPr>
              <a:t>was</a:t>
            </a:r>
            <a:r>
              <a:rPr sz="1700" spc="55" dirty="0">
                <a:solidFill>
                  <a:srgbClr val="FFFFFF"/>
                </a:solidFill>
                <a:latin typeface="Open Sans"/>
                <a:cs typeface="Open Sans"/>
              </a:rPr>
              <a:t> </a:t>
            </a:r>
            <a:r>
              <a:rPr sz="1700" dirty="0">
                <a:solidFill>
                  <a:srgbClr val="FFFFFF"/>
                </a:solidFill>
                <a:latin typeface="Open Sans"/>
                <a:cs typeface="Open Sans"/>
              </a:rPr>
              <a:t>only</a:t>
            </a:r>
            <a:r>
              <a:rPr sz="1700" spc="60" dirty="0">
                <a:solidFill>
                  <a:srgbClr val="FFFFFF"/>
                </a:solidFill>
                <a:latin typeface="Open Sans"/>
                <a:cs typeface="Open Sans"/>
              </a:rPr>
              <a:t> </a:t>
            </a:r>
            <a:r>
              <a:rPr sz="1700" spc="-25" dirty="0">
                <a:solidFill>
                  <a:srgbClr val="FFFFFF"/>
                </a:solidFill>
                <a:latin typeface="Open Sans"/>
                <a:cs typeface="Open Sans"/>
              </a:rPr>
              <a:t>the </a:t>
            </a:r>
            <a:r>
              <a:rPr sz="1700" dirty="0">
                <a:solidFill>
                  <a:srgbClr val="FFFFFF"/>
                </a:solidFill>
                <a:latin typeface="Open Sans"/>
                <a:cs typeface="Open Sans"/>
              </a:rPr>
              <a:t>centrally</a:t>
            </a:r>
            <a:r>
              <a:rPr sz="1700" spc="70" dirty="0">
                <a:solidFill>
                  <a:srgbClr val="FFFFFF"/>
                </a:solidFill>
                <a:latin typeface="Open Sans"/>
                <a:cs typeface="Open Sans"/>
              </a:rPr>
              <a:t> </a:t>
            </a:r>
            <a:r>
              <a:rPr sz="1700" dirty="0">
                <a:solidFill>
                  <a:srgbClr val="FFFFFF"/>
                </a:solidFill>
                <a:latin typeface="Open Sans"/>
                <a:cs typeface="Open Sans"/>
              </a:rPr>
              <a:t>controlled</a:t>
            </a:r>
            <a:r>
              <a:rPr sz="1700" spc="75" dirty="0">
                <a:solidFill>
                  <a:srgbClr val="FFFFFF"/>
                </a:solidFill>
                <a:latin typeface="Open Sans"/>
                <a:cs typeface="Open Sans"/>
              </a:rPr>
              <a:t> </a:t>
            </a:r>
            <a:r>
              <a:rPr sz="1700" dirty="0">
                <a:solidFill>
                  <a:srgbClr val="FFFFFF"/>
                </a:solidFill>
                <a:latin typeface="Open Sans"/>
                <a:cs typeface="Open Sans"/>
              </a:rPr>
              <a:t>nature</a:t>
            </a:r>
            <a:r>
              <a:rPr sz="1700" spc="75" dirty="0">
                <a:solidFill>
                  <a:srgbClr val="FFFFFF"/>
                </a:solidFill>
                <a:latin typeface="Open Sans"/>
                <a:cs typeface="Open Sans"/>
              </a:rPr>
              <a:t> </a:t>
            </a:r>
            <a:r>
              <a:rPr sz="1700" dirty="0">
                <a:solidFill>
                  <a:srgbClr val="FFFFFF"/>
                </a:solidFill>
                <a:latin typeface="Open Sans"/>
                <a:cs typeface="Open Sans"/>
              </a:rPr>
              <a:t>of</a:t>
            </a:r>
            <a:r>
              <a:rPr sz="1700" spc="75" dirty="0">
                <a:solidFill>
                  <a:srgbClr val="FFFFFF"/>
                </a:solidFill>
                <a:latin typeface="Open Sans"/>
                <a:cs typeface="Open Sans"/>
              </a:rPr>
              <a:t> </a:t>
            </a:r>
            <a:r>
              <a:rPr sz="1700" dirty="0">
                <a:solidFill>
                  <a:srgbClr val="FFFFFF"/>
                </a:solidFill>
                <a:latin typeface="Open Sans"/>
                <a:cs typeface="Open Sans"/>
              </a:rPr>
              <a:t>those</a:t>
            </a:r>
            <a:r>
              <a:rPr sz="1700" spc="70" dirty="0">
                <a:solidFill>
                  <a:srgbClr val="FFFFFF"/>
                </a:solidFill>
                <a:latin typeface="Open Sans"/>
                <a:cs typeface="Open Sans"/>
              </a:rPr>
              <a:t> </a:t>
            </a:r>
            <a:r>
              <a:rPr sz="1700" dirty="0">
                <a:solidFill>
                  <a:srgbClr val="FFFFFF"/>
                </a:solidFill>
                <a:latin typeface="Open Sans"/>
                <a:cs typeface="Open Sans"/>
              </a:rPr>
              <a:t>systems</a:t>
            </a:r>
            <a:r>
              <a:rPr sz="1700" spc="75" dirty="0">
                <a:solidFill>
                  <a:srgbClr val="FFFFFF"/>
                </a:solidFill>
                <a:latin typeface="Open Sans"/>
                <a:cs typeface="Open Sans"/>
              </a:rPr>
              <a:t> </a:t>
            </a:r>
            <a:r>
              <a:rPr sz="1700" dirty="0">
                <a:solidFill>
                  <a:srgbClr val="FFFFFF"/>
                </a:solidFill>
                <a:latin typeface="Open Sans"/>
                <a:cs typeface="Open Sans"/>
              </a:rPr>
              <a:t>that</a:t>
            </a:r>
            <a:r>
              <a:rPr sz="1700" spc="75" dirty="0">
                <a:solidFill>
                  <a:srgbClr val="FFFFFF"/>
                </a:solidFill>
                <a:latin typeface="Open Sans"/>
                <a:cs typeface="Open Sans"/>
              </a:rPr>
              <a:t> </a:t>
            </a:r>
            <a:r>
              <a:rPr sz="1700" dirty="0">
                <a:solidFill>
                  <a:srgbClr val="FFFFFF"/>
                </a:solidFill>
                <a:latin typeface="Open Sans"/>
                <a:cs typeface="Open Sans"/>
              </a:rPr>
              <a:t>doomed</a:t>
            </a:r>
            <a:r>
              <a:rPr sz="1700" spc="75" dirty="0">
                <a:solidFill>
                  <a:srgbClr val="FFFFFF"/>
                </a:solidFill>
                <a:latin typeface="Open Sans"/>
                <a:cs typeface="Open Sans"/>
              </a:rPr>
              <a:t> </a:t>
            </a:r>
            <a:r>
              <a:rPr sz="1700" dirty="0">
                <a:solidFill>
                  <a:srgbClr val="FFFFFF"/>
                </a:solidFill>
                <a:latin typeface="Open Sans"/>
                <a:cs typeface="Open Sans"/>
              </a:rPr>
              <a:t>them.</a:t>
            </a:r>
            <a:r>
              <a:rPr sz="1700" spc="75" dirty="0">
                <a:solidFill>
                  <a:srgbClr val="FFFFFF"/>
                </a:solidFill>
                <a:latin typeface="Open Sans"/>
                <a:cs typeface="Open Sans"/>
              </a:rPr>
              <a:t> </a:t>
            </a:r>
            <a:r>
              <a:rPr sz="1700" dirty="0">
                <a:solidFill>
                  <a:srgbClr val="FFFFFF"/>
                </a:solidFill>
                <a:latin typeface="Open Sans"/>
                <a:cs typeface="Open Sans"/>
              </a:rPr>
              <a:t>I</a:t>
            </a:r>
            <a:r>
              <a:rPr sz="1700" spc="70" dirty="0">
                <a:solidFill>
                  <a:srgbClr val="FFFFFF"/>
                </a:solidFill>
                <a:latin typeface="Open Sans"/>
                <a:cs typeface="Open Sans"/>
              </a:rPr>
              <a:t> </a:t>
            </a:r>
            <a:r>
              <a:rPr sz="1700" dirty="0">
                <a:solidFill>
                  <a:srgbClr val="FFFFFF"/>
                </a:solidFill>
                <a:latin typeface="Open Sans"/>
                <a:cs typeface="Open Sans"/>
              </a:rPr>
              <a:t>think</a:t>
            </a:r>
            <a:r>
              <a:rPr sz="1700" spc="75" dirty="0">
                <a:solidFill>
                  <a:srgbClr val="FFFFFF"/>
                </a:solidFill>
                <a:latin typeface="Open Sans"/>
                <a:cs typeface="Open Sans"/>
              </a:rPr>
              <a:t> </a:t>
            </a:r>
            <a:r>
              <a:rPr sz="1700" dirty="0">
                <a:solidFill>
                  <a:srgbClr val="FFFFFF"/>
                </a:solidFill>
                <a:latin typeface="Open Sans"/>
                <a:cs typeface="Open Sans"/>
              </a:rPr>
              <a:t>this</a:t>
            </a:r>
            <a:r>
              <a:rPr sz="1700" spc="75" dirty="0">
                <a:solidFill>
                  <a:srgbClr val="FFFFFF"/>
                </a:solidFill>
                <a:latin typeface="Open Sans"/>
                <a:cs typeface="Open Sans"/>
              </a:rPr>
              <a:t> </a:t>
            </a:r>
            <a:r>
              <a:rPr sz="1700" spc="-25" dirty="0">
                <a:solidFill>
                  <a:srgbClr val="FFFFFF"/>
                </a:solidFill>
                <a:latin typeface="Open Sans"/>
                <a:cs typeface="Open Sans"/>
              </a:rPr>
              <a:t>is </a:t>
            </a:r>
            <a:r>
              <a:rPr sz="1700" dirty="0">
                <a:solidFill>
                  <a:srgbClr val="FFFFFF"/>
                </a:solidFill>
                <a:latin typeface="Open Sans"/>
                <a:cs typeface="Open Sans"/>
              </a:rPr>
              <a:t>the</a:t>
            </a:r>
            <a:r>
              <a:rPr sz="1700" spc="80" dirty="0">
                <a:solidFill>
                  <a:srgbClr val="FFFFFF"/>
                </a:solidFill>
                <a:latin typeface="Open Sans"/>
                <a:cs typeface="Open Sans"/>
              </a:rPr>
              <a:t> </a:t>
            </a:r>
            <a:r>
              <a:rPr sz="1700" dirty="0">
                <a:solidFill>
                  <a:srgbClr val="FFFFFF"/>
                </a:solidFill>
                <a:latin typeface="Open Sans"/>
                <a:cs typeface="Open Sans"/>
              </a:rPr>
              <a:t>ﬁrst</a:t>
            </a:r>
            <a:r>
              <a:rPr sz="1700" spc="80" dirty="0">
                <a:solidFill>
                  <a:srgbClr val="FFFFFF"/>
                </a:solidFill>
                <a:latin typeface="Open Sans"/>
                <a:cs typeface="Open Sans"/>
              </a:rPr>
              <a:t> </a:t>
            </a:r>
            <a:r>
              <a:rPr sz="1700" dirty="0">
                <a:solidFill>
                  <a:srgbClr val="FFFFFF"/>
                </a:solidFill>
                <a:latin typeface="Open Sans"/>
                <a:cs typeface="Open Sans"/>
              </a:rPr>
              <a:t>time</a:t>
            </a:r>
            <a:r>
              <a:rPr sz="1700" spc="80" dirty="0">
                <a:solidFill>
                  <a:srgbClr val="FFFFFF"/>
                </a:solidFill>
                <a:latin typeface="Open Sans"/>
                <a:cs typeface="Open Sans"/>
              </a:rPr>
              <a:t> </a:t>
            </a:r>
            <a:r>
              <a:rPr sz="1700" dirty="0">
                <a:solidFill>
                  <a:srgbClr val="FFFFFF"/>
                </a:solidFill>
                <a:latin typeface="Open Sans"/>
                <a:cs typeface="Open Sans"/>
              </a:rPr>
              <a:t>we’re</a:t>
            </a:r>
            <a:r>
              <a:rPr sz="1700" spc="80" dirty="0">
                <a:solidFill>
                  <a:srgbClr val="FFFFFF"/>
                </a:solidFill>
                <a:latin typeface="Open Sans"/>
                <a:cs typeface="Open Sans"/>
              </a:rPr>
              <a:t> </a:t>
            </a:r>
            <a:r>
              <a:rPr sz="1700" dirty="0">
                <a:solidFill>
                  <a:srgbClr val="FFFFFF"/>
                </a:solidFill>
                <a:latin typeface="Open Sans"/>
                <a:cs typeface="Open Sans"/>
              </a:rPr>
              <a:t>trying</a:t>
            </a:r>
            <a:r>
              <a:rPr sz="1700" spc="80" dirty="0">
                <a:solidFill>
                  <a:srgbClr val="FFFFFF"/>
                </a:solidFill>
                <a:latin typeface="Open Sans"/>
                <a:cs typeface="Open Sans"/>
              </a:rPr>
              <a:t> </a:t>
            </a:r>
            <a:r>
              <a:rPr sz="1700" dirty="0">
                <a:solidFill>
                  <a:srgbClr val="FFFFFF"/>
                </a:solidFill>
                <a:latin typeface="Open Sans"/>
                <a:cs typeface="Open Sans"/>
              </a:rPr>
              <a:t>a</a:t>
            </a:r>
            <a:r>
              <a:rPr sz="1700" spc="80" dirty="0">
                <a:solidFill>
                  <a:srgbClr val="FFFFFF"/>
                </a:solidFill>
                <a:latin typeface="Open Sans"/>
                <a:cs typeface="Open Sans"/>
              </a:rPr>
              <a:t> </a:t>
            </a:r>
            <a:r>
              <a:rPr sz="1700" dirty="0">
                <a:solidFill>
                  <a:srgbClr val="FFFFFF"/>
                </a:solidFill>
                <a:latin typeface="Open Sans"/>
                <a:cs typeface="Open Sans"/>
              </a:rPr>
              <a:t>decentralized</a:t>
            </a:r>
            <a:r>
              <a:rPr sz="1700" spc="80" dirty="0">
                <a:solidFill>
                  <a:srgbClr val="FFFFFF"/>
                </a:solidFill>
                <a:latin typeface="Open Sans"/>
                <a:cs typeface="Open Sans"/>
              </a:rPr>
              <a:t> </a:t>
            </a:r>
            <a:r>
              <a:rPr sz="1700" dirty="0">
                <a:solidFill>
                  <a:srgbClr val="FFFFFF"/>
                </a:solidFill>
                <a:latin typeface="Open Sans"/>
                <a:cs typeface="Open Sans"/>
              </a:rPr>
              <a:t>non-trust-based</a:t>
            </a:r>
            <a:r>
              <a:rPr sz="1700" spc="80" dirty="0">
                <a:solidFill>
                  <a:srgbClr val="FFFFFF"/>
                </a:solidFill>
                <a:latin typeface="Open Sans"/>
                <a:cs typeface="Open Sans"/>
              </a:rPr>
              <a:t> </a:t>
            </a:r>
            <a:r>
              <a:rPr sz="1700" spc="-10" dirty="0">
                <a:solidFill>
                  <a:srgbClr val="FFFFFF"/>
                </a:solidFill>
                <a:latin typeface="Open Sans"/>
                <a:cs typeface="Open Sans"/>
              </a:rPr>
              <a:t>system.</a:t>
            </a:r>
            <a:endParaRPr sz="1700">
              <a:latin typeface="Open Sans"/>
              <a:cs typeface="Open Sans"/>
            </a:endParaRPr>
          </a:p>
          <a:p>
            <a:pPr marL="33020" algn="ctr">
              <a:lnSpc>
                <a:spcPct val="100000"/>
              </a:lnSpc>
              <a:spcBef>
                <a:spcPts val="1375"/>
              </a:spcBef>
            </a:pPr>
            <a:r>
              <a:rPr sz="1750" b="1" dirty="0">
                <a:solidFill>
                  <a:srgbClr val="FAAF40"/>
                </a:solidFill>
                <a:latin typeface="Open Sans"/>
                <a:cs typeface="Open Sans"/>
              </a:rPr>
              <a:t>Satoshi</a:t>
            </a:r>
            <a:r>
              <a:rPr sz="1750" b="1" spc="150" dirty="0">
                <a:solidFill>
                  <a:srgbClr val="FAAF40"/>
                </a:solidFill>
                <a:latin typeface="Open Sans"/>
                <a:cs typeface="Open Sans"/>
              </a:rPr>
              <a:t> </a:t>
            </a:r>
            <a:r>
              <a:rPr sz="1750" b="1" spc="-10" dirty="0">
                <a:solidFill>
                  <a:srgbClr val="FAAF40"/>
                </a:solidFill>
                <a:latin typeface="Open Sans"/>
                <a:cs typeface="Open Sans"/>
              </a:rPr>
              <a:t>Nakamoto</a:t>
            </a:r>
            <a:endParaRPr sz="1750">
              <a:latin typeface="Open Sans"/>
              <a:cs typeface="Open Sans"/>
            </a:endParaRPr>
          </a:p>
        </p:txBody>
      </p:sp>
      <p:grpSp>
        <p:nvGrpSpPr>
          <p:cNvPr id="11" name="object 11"/>
          <p:cNvGrpSpPr/>
          <p:nvPr/>
        </p:nvGrpSpPr>
        <p:grpSpPr>
          <a:xfrm>
            <a:off x="1855051" y="3811783"/>
            <a:ext cx="7221220" cy="2629535"/>
            <a:chOff x="1855051" y="3811783"/>
            <a:chExt cx="7221220" cy="2629535"/>
          </a:xfrm>
        </p:grpSpPr>
        <p:sp>
          <p:nvSpPr>
            <p:cNvPr id="12" name="object 12"/>
            <p:cNvSpPr/>
            <p:nvPr/>
          </p:nvSpPr>
          <p:spPr>
            <a:xfrm>
              <a:off x="8441944" y="6051010"/>
              <a:ext cx="634365" cy="389890"/>
            </a:xfrm>
            <a:custGeom>
              <a:avLst/>
              <a:gdLst/>
              <a:ahLst/>
              <a:cxnLst/>
              <a:rect l="l" t="t" r="r" b="b"/>
              <a:pathLst>
                <a:path w="634365" h="389889">
                  <a:moveTo>
                    <a:pt x="287248" y="143624"/>
                  </a:moveTo>
                  <a:lnTo>
                    <a:pt x="279920" y="98221"/>
                  </a:lnTo>
                  <a:lnTo>
                    <a:pt x="259537" y="58801"/>
                  </a:lnTo>
                  <a:lnTo>
                    <a:pt x="228447" y="27711"/>
                  </a:lnTo>
                  <a:lnTo>
                    <a:pt x="189014" y="7327"/>
                  </a:lnTo>
                  <a:lnTo>
                    <a:pt x="143624" y="0"/>
                  </a:lnTo>
                  <a:lnTo>
                    <a:pt x="98221" y="7327"/>
                  </a:lnTo>
                  <a:lnTo>
                    <a:pt x="58801" y="27711"/>
                  </a:lnTo>
                  <a:lnTo>
                    <a:pt x="27711" y="58801"/>
                  </a:lnTo>
                  <a:lnTo>
                    <a:pt x="7315" y="98221"/>
                  </a:lnTo>
                  <a:lnTo>
                    <a:pt x="0" y="143624"/>
                  </a:lnTo>
                  <a:lnTo>
                    <a:pt x="8801" y="193230"/>
                  </a:lnTo>
                  <a:lnTo>
                    <a:pt x="33108" y="235343"/>
                  </a:lnTo>
                  <a:lnTo>
                    <a:pt x="69786" y="266814"/>
                  </a:lnTo>
                  <a:lnTo>
                    <a:pt x="115684" y="284505"/>
                  </a:lnTo>
                  <a:lnTo>
                    <a:pt x="112776" y="301612"/>
                  </a:lnTo>
                  <a:lnTo>
                    <a:pt x="107442" y="317792"/>
                  </a:lnTo>
                  <a:lnTo>
                    <a:pt x="100723" y="332409"/>
                  </a:lnTo>
                  <a:lnTo>
                    <a:pt x="93675" y="344868"/>
                  </a:lnTo>
                  <a:lnTo>
                    <a:pt x="90030" y="353923"/>
                  </a:lnTo>
                  <a:lnTo>
                    <a:pt x="113995" y="389559"/>
                  </a:lnTo>
                  <a:lnTo>
                    <a:pt x="123317" y="389712"/>
                  </a:lnTo>
                  <a:lnTo>
                    <a:pt x="132397" y="386803"/>
                  </a:lnTo>
                  <a:lnTo>
                    <a:pt x="186156" y="350735"/>
                  </a:lnTo>
                  <a:lnTo>
                    <a:pt x="225780" y="308406"/>
                  </a:lnTo>
                  <a:lnTo>
                    <a:pt x="253428" y="263842"/>
                  </a:lnTo>
                  <a:lnTo>
                    <a:pt x="271246" y="221107"/>
                  </a:lnTo>
                  <a:lnTo>
                    <a:pt x="281393" y="184226"/>
                  </a:lnTo>
                  <a:lnTo>
                    <a:pt x="286867" y="154101"/>
                  </a:lnTo>
                  <a:lnTo>
                    <a:pt x="287248" y="143624"/>
                  </a:lnTo>
                  <a:close/>
                </a:path>
                <a:path w="634365" h="389889">
                  <a:moveTo>
                    <a:pt x="633755" y="144805"/>
                  </a:moveTo>
                  <a:lnTo>
                    <a:pt x="626808" y="99352"/>
                  </a:lnTo>
                  <a:lnTo>
                    <a:pt x="606742" y="59753"/>
                  </a:lnTo>
                  <a:lnTo>
                    <a:pt x="575906" y="28409"/>
                  </a:lnTo>
                  <a:lnTo>
                    <a:pt x="536651" y="7696"/>
                  </a:lnTo>
                  <a:lnTo>
                    <a:pt x="491324" y="0"/>
                  </a:lnTo>
                  <a:lnTo>
                    <a:pt x="445858" y="6946"/>
                  </a:lnTo>
                  <a:lnTo>
                    <a:pt x="406273" y="27012"/>
                  </a:lnTo>
                  <a:lnTo>
                    <a:pt x="374929" y="57848"/>
                  </a:lnTo>
                  <a:lnTo>
                    <a:pt x="354215" y="97104"/>
                  </a:lnTo>
                  <a:lnTo>
                    <a:pt x="346519" y="142443"/>
                  </a:lnTo>
                  <a:lnTo>
                    <a:pt x="354914" y="192125"/>
                  </a:lnTo>
                  <a:lnTo>
                    <a:pt x="378879" y="234442"/>
                  </a:lnTo>
                  <a:lnTo>
                    <a:pt x="415290" y="266217"/>
                  </a:lnTo>
                  <a:lnTo>
                    <a:pt x="461048" y="284276"/>
                  </a:lnTo>
                  <a:lnTo>
                    <a:pt x="457987" y="301358"/>
                  </a:lnTo>
                  <a:lnTo>
                    <a:pt x="452526" y="317487"/>
                  </a:lnTo>
                  <a:lnTo>
                    <a:pt x="445693" y="332054"/>
                  </a:lnTo>
                  <a:lnTo>
                    <a:pt x="438531" y="344449"/>
                  </a:lnTo>
                  <a:lnTo>
                    <a:pt x="434809" y="353479"/>
                  </a:lnTo>
                  <a:lnTo>
                    <a:pt x="458482" y="389305"/>
                  </a:lnTo>
                  <a:lnTo>
                    <a:pt x="467804" y="389534"/>
                  </a:lnTo>
                  <a:lnTo>
                    <a:pt x="476923" y="386715"/>
                  </a:lnTo>
                  <a:lnTo>
                    <a:pt x="530974" y="351091"/>
                  </a:lnTo>
                  <a:lnTo>
                    <a:pt x="570941" y="309079"/>
                  </a:lnTo>
                  <a:lnTo>
                    <a:pt x="598957" y="264744"/>
                  </a:lnTo>
                  <a:lnTo>
                    <a:pt x="617131" y="222148"/>
                  </a:lnTo>
                  <a:lnTo>
                    <a:pt x="627570" y="185356"/>
                  </a:lnTo>
                  <a:lnTo>
                    <a:pt x="633285" y="155282"/>
                  </a:lnTo>
                  <a:lnTo>
                    <a:pt x="633755" y="144805"/>
                  </a:lnTo>
                  <a:close/>
                </a:path>
              </a:pathLst>
            </a:custGeom>
            <a:solidFill>
              <a:srgbClr val="673B94"/>
            </a:solidFill>
          </p:spPr>
          <p:txBody>
            <a:bodyPr wrap="square" lIns="0" tIns="0" rIns="0" bIns="0" rtlCol="0"/>
            <a:lstStyle/>
            <a:p>
              <a:endParaRPr/>
            </a:p>
          </p:txBody>
        </p:sp>
        <p:sp>
          <p:nvSpPr>
            <p:cNvPr id="13" name="object 13"/>
            <p:cNvSpPr/>
            <p:nvPr/>
          </p:nvSpPr>
          <p:spPr>
            <a:xfrm>
              <a:off x="1855050" y="3811784"/>
              <a:ext cx="634365" cy="389890"/>
            </a:xfrm>
            <a:custGeom>
              <a:avLst/>
              <a:gdLst/>
              <a:ahLst/>
              <a:cxnLst/>
              <a:rect l="l" t="t" r="r" b="b"/>
              <a:pathLst>
                <a:path w="634364" h="389889">
                  <a:moveTo>
                    <a:pt x="287235" y="142455"/>
                  </a:moveTo>
                  <a:lnTo>
                    <a:pt x="279539" y="97116"/>
                  </a:lnTo>
                  <a:lnTo>
                    <a:pt x="258826" y="57848"/>
                  </a:lnTo>
                  <a:lnTo>
                    <a:pt x="227482" y="27025"/>
                  </a:lnTo>
                  <a:lnTo>
                    <a:pt x="187883" y="6959"/>
                  </a:lnTo>
                  <a:lnTo>
                    <a:pt x="142430" y="0"/>
                  </a:lnTo>
                  <a:lnTo>
                    <a:pt x="97091" y="7708"/>
                  </a:lnTo>
                  <a:lnTo>
                    <a:pt x="57835" y="28422"/>
                  </a:lnTo>
                  <a:lnTo>
                    <a:pt x="27012" y="59766"/>
                  </a:lnTo>
                  <a:lnTo>
                    <a:pt x="6946" y="99352"/>
                  </a:lnTo>
                  <a:lnTo>
                    <a:pt x="0" y="144805"/>
                  </a:lnTo>
                  <a:lnTo>
                    <a:pt x="457" y="155282"/>
                  </a:lnTo>
                  <a:lnTo>
                    <a:pt x="16624" y="222161"/>
                  </a:lnTo>
                  <a:lnTo>
                    <a:pt x="34798" y="264756"/>
                  </a:lnTo>
                  <a:lnTo>
                    <a:pt x="62801" y="309092"/>
                  </a:lnTo>
                  <a:lnTo>
                    <a:pt x="102781" y="351091"/>
                  </a:lnTo>
                  <a:lnTo>
                    <a:pt x="156832" y="386715"/>
                  </a:lnTo>
                  <a:lnTo>
                    <a:pt x="165938" y="389547"/>
                  </a:lnTo>
                  <a:lnTo>
                    <a:pt x="175260" y="389305"/>
                  </a:lnTo>
                  <a:lnTo>
                    <a:pt x="198945" y="353479"/>
                  </a:lnTo>
                  <a:lnTo>
                    <a:pt x="188061" y="332054"/>
                  </a:lnTo>
                  <a:lnTo>
                    <a:pt x="181229" y="317487"/>
                  </a:lnTo>
                  <a:lnTo>
                    <a:pt x="175755" y="301358"/>
                  </a:lnTo>
                  <a:lnTo>
                    <a:pt x="172694" y="284276"/>
                  </a:lnTo>
                  <a:lnTo>
                    <a:pt x="218452" y="266217"/>
                  </a:lnTo>
                  <a:lnTo>
                    <a:pt x="254876" y="234442"/>
                  </a:lnTo>
                  <a:lnTo>
                    <a:pt x="278841" y="192138"/>
                  </a:lnTo>
                  <a:lnTo>
                    <a:pt x="287235" y="142455"/>
                  </a:lnTo>
                  <a:close/>
                </a:path>
                <a:path w="634364" h="389889">
                  <a:moveTo>
                    <a:pt x="633755" y="143624"/>
                  </a:moveTo>
                  <a:lnTo>
                    <a:pt x="626427" y="98234"/>
                  </a:lnTo>
                  <a:lnTo>
                    <a:pt x="606044" y="58801"/>
                  </a:lnTo>
                  <a:lnTo>
                    <a:pt x="574954" y="27711"/>
                  </a:lnTo>
                  <a:lnTo>
                    <a:pt x="535520" y="7327"/>
                  </a:lnTo>
                  <a:lnTo>
                    <a:pt x="490118" y="12"/>
                  </a:lnTo>
                  <a:lnTo>
                    <a:pt x="444728" y="7327"/>
                  </a:lnTo>
                  <a:lnTo>
                    <a:pt x="405307" y="27711"/>
                  </a:lnTo>
                  <a:lnTo>
                    <a:pt x="374218" y="58801"/>
                  </a:lnTo>
                  <a:lnTo>
                    <a:pt x="353822" y="98234"/>
                  </a:lnTo>
                  <a:lnTo>
                    <a:pt x="346506" y="143624"/>
                  </a:lnTo>
                  <a:lnTo>
                    <a:pt x="346887" y="154114"/>
                  </a:lnTo>
                  <a:lnTo>
                    <a:pt x="362496" y="221107"/>
                  </a:lnTo>
                  <a:lnTo>
                    <a:pt x="380314" y="263855"/>
                  </a:lnTo>
                  <a:lnTo>
                    <a:pt x="407962" y="308406"/>
                  </a:lnTo>
                  <a:lnTo>
                    <a:pt x="447598" y="350748"/>
                  </a:lnTo>
                  <a:lnTo>
                    <a:pt x="501345" y="386816"/>
                  </a:lnTo>
                  <a:lnTo>
                    <a:pt x="510438" y="389712"/>
                  </a:lnTo>
                  <a:lnTo>
                    <a:pt x="519760" y="389559"/>
                  </a:lnTo>
                  <a:lnTo>
                    <a:pt x="543725" y="353923"/>
                  </a:lnTo>
                  <a:lnTo>
                    <a:pt x="533019" y="332409"/>
                  </a:lnTo>
                  <a:lnTo>
                    <a:pt x="526313" y="317792"/>
                  </a:lnTo>
                  <a:lnTo>
                    <a:pt x="520979" y="301625"/>
                  </a:lnTo>
                  <a:lnTo>
                    <a:pt x="518058" y="284505"/>
                  </a:lnTo>
                  <a:lnTo>
                    <a:pt x="563956" y="266827"/>
                  </a:lnTo>
                  <a:lnTo>
                    <a:pt x="600633" y="235356"/>
                  </a:lnTo>
                  <a:lnTo>
                    <a:pt x="624941" y="193243"/>
                  </a:lnTo>
                  <a:lnTo>
                    <a:pt x="633755" y="143624"/>
                  </a:lnTo>
                  <a:close/>
                </a:path>
              </a:pathLst>
            </a:custGeom>
            <a:solidFill>
              <a:srgbClr val="241B54"/>
            </a:solidFill>
          </p:spPr>
          <p:txBody>
            <a:bodyPr wrap="square" lIns="0" tIns="0" rIns="0" bIns="0" rtlCol="0"/>
            <a:lstStyle/>
            <a:p>
              <a:endParaRPr/>
            </a:p>
          </p:txBody>
        </p:sp>
      </p:grpSp>
      <p:pic>
        <p:nvPicPr>
          <p:cNvPr id="14" name="object 14"/>
          <p:cNvPicPr/>
          <p:nvPr/>
        </p:nvPicPr>
        <p:blipFill>
          <a:blip r:embed="rId6" cstate="print"/>
          <a:stretch>
            <a:fillRect/>
          </a:stretch>
        </p:blipFill>
        <p:spPr>
          <a:xfrm>
            <a:off x="10192450" y="2563221"/>
            <a:ext cx="9232199" cy="7773589"/>
          </a:xfrm>
          <a:prstGeom prst="rect">
            <a:avLst/>
          </a:prstGeom>
        </p:spPr>
      </p:pic>
      <p:pic>
        <p:nvPicPr>
          <p:cNvPr id="15" name="object 15"/>
          <p:cNvPicPr/>
          <p:nvPr/>
        </p:nvPicPr>
        <p:blipFill>
          <a:blip r:embed="rId7" cstate="print"/>
          <a:stretch>
            <a:fillRect/>
          </a:stretch>
        </p:blipFill>
        <p:spPr>
          <a:xfrm>
            <a:off x="4489450" y="6710195"/>
            <a:ext cx="5422202" cy="3880338"/>
          </a:xfrm>
          <a:prstGeom prst="rect">
            <a:avLst/>
          </a:prstGeom>
        </p:spPr>
      </p:pic>
      <p:sp>
        <p:nvSpPr>
          <p:cNvPr id="16" name="object 16"/>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54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#6</a:t>
            </a:r>
            <a:endParaRPr sz="2600">
              <a:latin typeface="Ubuntu Light"/>
              <a:cs typeface="Ubuntu Light"/>
            </a:endParaRPr>
          </a:p>
        </p:txBody>
      </p:sp>
      <p:pic>
        <p:nvPicPr>
          <p:cNvPr id="3" name="object 3"/>
          <p:cNvPicPr/>
          <p:nvPr/>
        </p:nvPicPr>
        <p:blipFill>
          <a:blip r:embed="rId2" cstate="print"/>
          <a:stretch>
            <a:fillRect/>
          </a:stretch>
        </p:blipFill>
        <p:spPr>
          <a:xfrm>
            <a:off x="17700071" y="593899"/>
            <a:ext cx="1273721" cy="678795"/>
          </a:xfrm>
          <a:prstGeom prst="rect">
            <a:avLst/>
          </a:prstGeom>
        </p:spPr>
      </p:pic>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An</a:t>
            </a:r>
            <a:r>
              <a:rPr spc="-140" dirty="0"/>
              <a:t> </a:t>
            </a:r>
            <a:r>
              <a:rPr dirty="0"/>
              <a:t>Introduction</a:t>
            </a:r>
            <a:r>
              <a:rPr spc="-140" dirty="0"/>
              <a:t> </a:t>
            </a:r>
            <a:r>
              <a:rPr dirty="0"/>
              <a:t>to</a:t>
            </a:r>
            <a:r>
              <a:rPr spc="-135" dirty="0"/>
              <a:t> </a:t>
            </a:r>
            <a:r>
              <a:rPr spc="-10" dirty="0"/>
              <a:t>Bitcoin</a:t>
            </a:r>
          </a:p>
        </p:txBody>
      </p:sp>
      <p:pic>
        <p:nvPicPr>
          <p:cNvPr id="5" name="object 5"/>
          <p:cNvPicPr/>
          <p:nvPr/>
        </p:nvPicPr>
        <p:blipFill>
          <a:blip r:embed="rId3" cstate="print"/>
          <a:stretch>
            <a:fillRect/>
          </a:stretch>
        </p:blipFill>
        <p:spPr>
          <a:xfrm>
            <a:off x="6206137" y="2731791"/>
            <a:ext cx="3534514" cy="2863189"/>
          </a:xfrm>
          <a:prstGeom prst="rect">
            <a:avLst/>
          </a:prstGeom>
        </p:spPr>
      </p:pic>
      <p:pic>
        <p:nvPicPr>
          <p:cNvPr id="6" name="object 6"/>
          <p:cNvPicPr/>
          <p:nvPr/>
        </p:nvPicPr>
        <p:blipFill>
          <a:blip r:embed="rId4" cstate="print"/>
          <a:stretch>
            <a:fillRect/>
          </a:stretch>
        </p:blipFill>
        <p:spPr>
          <a:xfrm>
            <a:off x="18829729" y="10656764"/>
            <a:ext cx="143513" cy="143534"/>
          </a:xfrm>
          <a:prstGeom prst="rect">
            <a:avLst/>
          </a:prstGeom>
        </p:spPr>
      </p:pic>
      <p:sp>
        <p:nvSpPr>
          <p:cNvPr id="7" name="object 7"/>
          <p:cNvSpPr txBox="1"/>
          <p:nvPr/>
        </p:nvSpPr>
        <p:spPr>
          <a:xfrm>
            <a:off x="10320210" y="2636806"/>
            <a:ext cx="8601710" cy="6160276"/>
          </a:xfrm>
          <a:prstGeom prst="rect">
            <a:avLst/>
          </a:prstGeom>
        </p:spPr>
        <p:txBody>
          <a:bodyPr vert="horz" wrap="square" lIns="0" tIns="12065" rIns="0" bIns="0" rtlCol="0">
            <a:spAutoFit/>
          </a:bodyPr>
          <a:lstStyle/>
          <a:p>
            <a:pPr marL="12700" marR="28575">
              <a:lnSpc>
                <a:spcPct val="101800"/>
              </a:lnSpc>
              <a:spcBef>
                <a:spcPts val="95"/>
              </a:spcBef>
            </a:pPr>
            <a:r>
              <a:rPr sz="1700" dirty="0">
                <a:solidFill>
                  <a:srgbClr val="57585B"/>
                </a:solidFill>
                <a:latin typeface="Open Sans"/>
                <a:cs typeface="Open Sans"/>
              </a:rPr>
              <a:t>Although</a:t>
            </a:r>
            <a:r>
              <a:rPr sz="1700" spc="60" dirty="0">
                <a:solidFill>
                  <a:srgbClr val="57585B"/>
                </a:solidFill>
                <a:latin typeface="Open Sans"/>
                <a:cs typeface="Open Sans"/>
              </a:rPr>
              <a:t> </a:t>
            </a:r>
            <a:r>
              <a:rPr sz="1700" dirty="0">
                <a:solidFill>
                  <a:srgbClr val="57585B"/>
                </a:solidFill>
                <a:latin typeface="Open Sans"/>
                <a:cs typeface="Open Sans"/>
              </a:rPr>
              <a:t>Nakamoto’s</a:t>
            </a:r>
            <a:r>
              <a:rPr sz="1700" spc="60" dirty="0">
                <a:solidFill>
                  <a:srgbClr val="57585B"/>
                </a:solidFill>
                <a:latin typeface="Open Sans"/>
                <a:cs typeface="Open Sans"/>
              </a:rPr>
              <a:t> </a:t>
            </a:r>
            <a:r>
              <a:rPr sz="1700" dirty="0">
                <a:solidFill>
                  <a:srgbClr val="57585B"/>
                </a:solidFill>
                <a:latin typeface="Open Sans"/>
                <a:cs typeface="Open Sans"/>
              </a:rPr>
              <a:t>identity</a:t>
            </a:r>
            <a:r>
              <a:rPr sz="1700" spc="60" dirty="0">
                <a:solidFill>
                  <a:srgbClr val="57585B"/>
                </a:solidFill>
                <a:latin typeface="Open Sans"/>
                <a:cs typeface="Open Sans"/>
              </a:rPr>
              <a:t> </a:t>
            </a:r>
            <a:r>
              <a:rPr sz="1700" dirty="0">
                <a:solidFill>
                  <a:srgbClr val="57585B"/>
                </a:solidFill>
                <a:latin typeface="Open Sans"/>
                <a:cs typeface="Open Sans"/>
              </a:rPr>
              <a:t>remains</a:t>
            </a:r>
            <a:r>
              <a:rPr sz="1700" spc="60" dirty="0">
                <a:solidFill>
                  <a:srgbClr val="57585B"/>
                </a:solidFill>
                <a:latin typeface="Open Sans"/>
                <a:cs typeface="Open Sans"/>
              </a:rPr>
              <a:t> </a:t>
            </a:r>
            <a:r>
              <a:rPr sz="1700" dirty="0">
                <a:solidFill>
                  <a:srgbClr val="57585B"/>
                </a:solidFill>
                <a:latin typeface="Open Sans"/>
                <a:cs typeface="Open Sans"/>
              </a:rPr>
              <a:t>a</a:t>
            </a:r>
            <a:r>
              <a:rPr sz="1700" spc="60" dirty="0">
                <a:solidFill>
                  <a:srgbClr val="57585B"/>
                </a:solidFill>
                <a:latin typeface="Open Sans"/>
                <a:cs typeface="Open Sans"/>
              </a:rPr>
              <a:t> </a:t>
            </a:r>
            <a:r>
              <a:rPr sz="1700" dirty="0">
                <a:solidFill>
                  <a:srgbClr val="57585B"/>
                </a:solidFill>
                <a:latin typeface="Open Sans"/>
                <a:cs typeface="Open Sans"/>
              </a:rPr>
              <a:t>mystery</a:t>
            </a:r>
            <a:r>
              <a:rPr sz="1700" spc="60" dirty="0">
                <a:solidFill>
                  <a:srgbClr val="57585B"/>
                </a:solidFill>
                <a:latin typeface="Open Sans"/>
                <a:cs typeface="Open Sans"/>
              </a:rPr>
              <a:t> </a:t>
            </a:r>
            <a:r>
              <a:rPr sz="1700" dirty="0">
                <a:solidFill>
                  <a:srgbClr val="57585B"/>
                </a:solidFill>
                <a:latin typeface="Open Sans"/>
                <a:cs typeface="Open Sans"/>
              </a:rPr>
              <a:t>until</a:t>
            </a:r>
            <a:r>
              <a:rPr sz="1700" spc="60" dirty="0">
                <a:solidFill>
                  <a:srgbClr val="57585B"/>
                </a:solidFill>
                <a:latin typeface="Open Sans"/>
                <a:cs typeface="Open Sans"/>
              </a:rPr>
              <a:t> </a:t>
            </a:r>
            <a:r>
              <a:rPr sz="1700" dirty="0">
                <a:solidFill>
                  <a:srgbClr val="57585B"/>
                </a:solidFill>
                <a:latin typeface="Open Sans"/>
                <a:cs typeface="Open Sans"/>
              </a:rPr>
              <a:t>this</a:t>
            </a:r>
            <a:r>
              <a:rPr sz="1700" spc="60" dirty="0">
                <a:solidFill>
                  <a:srgbClr val="57585B"/>
                </a:solidFill>
                <a:latin typeface="Open Sans"/>
                <a:cs typeface="Open Sans"/>
              </a:rPr>
              <a:t> </a:t>
            </a:r>
            <a:r>
              <a:rPr sz="1700" dirty="0">
                <a:solidFill>
                  <a:srgbClr val="57585B"/>
                </a:solidFill>
                <a:latin typeface="Open Sans"/>
                <a:cs typeface="Open Sans"/>
              </a:rPr>
              <a:t>very</a:t>
            </a:r>
            <a:r>
              <a:rPr sz="1700" spc="60" dirty="0">
                <a:solidFill>
                  <a:srgbClr val="57585B"/>
                </a:solidFill>
                <a:latin typeface="Open Sans"/>
                <a:cs typeface="Open Sans"/>
              </a:rPr>
              <a:t> </a:t>
            </a:r>
            <a:r>
              <a:rPr sz="1700" dirty="0">
                <a:solidFill>
                  <a:srgbClr val="57585B"/>
                </a:solidFill>
                <a:latin typeface="Open Sans"/>
                <a:cs typeface="Open Sans"/>
              </a:rPr>
              <a:t>day,</a:t>
            </a:r>
            <a:r>
              <a:rPr sz="1700" spc="65" dirty="0">
                <a:solidFill>
                  <a:srgbClr val="57585B"/>
                </a:solidFill>
                <a:latin typeface="Open Sans"/>
                <a:cs typeface="Open Sans"/>
              </a:rPr>
              <a:t> </a:t>
            </a:r>
            <a:r>
              <a:rPr sz="1700" dirty="0">
                <a:solidFill>
                  <a:srgbClr val="57585B"/>
                </a:solidFill>
                <a:latin typeface="Open Sans"/>
                <a:cs typeface="Open Sans"/>
              </a:rPr>
              <a:t>their</a:t>
            </a:r>
            <a:r>
              <a:rPr sz="1700" spc="60" dirty="0">
                <a:solidFill>
                  <a:srgbClr val="57585B"/>
                </a:solidFill>
                <a:latin typeface="Open Sans"/>
                <a:cs typeface="Open Sans"/>
              </a:rPr>
              <a:t> </a:t>
            </a:r>
            <a:r>
              <a:rPr sz="1700" dirty="0">
                <a:solidFill>
                  <a:srgbClr val="57585B"/>
                </a:solidFill>
                <a:latin typeface="Open Sans"/>
                <a:cs typeface="Open Sans"/>
              </a:rPr>
              <a:t>goal</a:t>
            </a:r>
            <a:r>
              <a:rPr sz="1700" spc="60" dirty="0">
                <a:solidFill>
                  <a:srgbClr val="57585B"/>
                </a:solidFill>
                <a:latin typeface="Open Sans"/>
                <a:cs typeface="Open Sans"/>
              </a:rPr>
              <a:t> </a:t>
            </a:r>
            <a:r>
              <a:rPr sz="1700" spc="-25" dirty="0">
                <a:solidFill>
                  <a:srgbClr val="57585B"/>
                </a:solidFill>
                <a:latin typeface="Open Sans"/>
                <a:cs typeface="Open Sans"/>
              </a:rPr>
              <a:t>for </a:t>
            </a:r>
            <a:r>
              <a:rPr sz="1700" dirty="0">
                <a:solidFill>
                  <a:srgbClr val="57585B"/>
                </a:solidFill>
                <a:latin typeface="Open Sans"/>
                <a:cs typeface="Open Sans"/>
              </a:rPr>
              <a:t>creating</a:t>
            </a:r>
            <a:r>
              <a:rPr sz="1700" spc="45" dirty="0">
                <a:solidFill>
                  <a:srgbClr val="57585B"/>
                </a:solidFill>
                <a:latin typeface="Open Sans"/>
                <a:cs typeface="Open Sans"/>
              </a:rPr>
              <a:t> </a:t>
            </a:r>
            <a:r>
              <a:rPr sz="1700" dirty="0">
                <a:solidFill>
                  <a:srgbClr val="57585B"/>
                </a:solidFill>
                <a:latin typeface="Open Sans"/>
                <a:cs typeface="Open Sans"/>
              </a:rPr>
              <a:t>Bitcoin</a:t>
            </a:r>
            <a:r>
              <a:rPr sz="1700" spc="50" dirty="0">
                <a:solidFill>
                  <a:srgbClr val="57585B"/>
                </a:solidFill>
                <a:latin typeface="Open Sans"/>
                <a:cs typeface="Open Sans"/>
              </a:rPr>
              <a:t> </a:t>
            </a:r>
            <a:r>
              <a:rPr sz="1700" dirty="0">
                <a:solidFill>
                  <a:srgbClr val="57585B"/>
                </a:solidFill>
                <a:latin typeface="Open Sans"/>
                <a:cs typeface="Open Sans"/>
              </a:rPr>
              <a:t>was</a:t>
            </a:r>
            <a:r>
              <a:rPr sz="1700" spc="50" dirty="0">
                <a:solidFill>
                  <a:srgbClr val="57585B"/>
                </a:solidFill>
                <a:latin typeface="Open Sans"/>
                <a:cs typeface="Open Sans"/>
              </a:rPr>
              <a:t> </a:t>
            </a:r>
            <a:r>
              <a:rPr sz="1700" dirty="0">
                <a:solidFill>
                  <a:srgbClr val="57585B"/>
                </a:solidFill>
                <a:latin typeface="Open Sans"/>
                <a:cs typeface="Open Sans"/>
              </a:rPr>
              <a:t>never</a:t>
            </a:r>
            <a:r>
              <a:rPr sz="1700" spc="50" dirty="0">
                <a:solidFill>
                  <a:srgbClr val="57585B"/>
                </a:solidFill>
                <a:latin typeface="Open Sans"/>
                <a:cs typeface="Open Sans"/>
              </a:rPr>
              <a:t> </a:t>
            </a:r>
            <a:r>
              <a:rPr sz="1700" dirty="0">
                <a:solidFill>
                  <a:srgbClr val="57585B"/>
                </a:solidFill>
                <a:latin typeface="Open Sans"/>
                <a:cs typeface="Open Sans"/>
              </a:rPr>
              <a:t>a</a:t>
            </a:r>
            <a:r>
              <a:rPr sz="1700" spc="50" dirty="0">
                <a:solidFill>
                  <a:srgbClr val="57585B"/>
                </a:solidFill>
                <a:latin typeface="Open Sans"/>
                <a:cs typeface="Open Sans"/>
              </a:rPr>
              <a:t> </a:t>
            </a:r>
            <a:r>
              <a:rPr sz="1700" dirty="0">
                <a:solidFill>
                  <a:srgbClr val="57585B"/>
                </a:solidFill>
                <a:latin typeface="Open Sans"/>
                <a:cs typeface="Open Sans"/>
              </a:rPr>
              <a:t>mystery.</a:t>
            </a:r>
            <a:r>
              <a:rPr sz="1700" spc="50" dirty="0">
                <a:solidFill>
                  <a:srgbClr val="57585B"/>
                </a:solidFill>
                <a:latin typeface="Open Sans"/>
                <a:cs typeface="Open Sans"/>
              </a:rPr>
              <a:t> </a:t>
            </a:r>
            <a:r>
              <a:rPr sz="1700" dirty="0">
                <a:solidFill>
                  <a:srgbClr val="57585B"/>
                </a:solidFill>
                <a:latin typeface="Open Sans"/>
                <a:cs typeface="Open Sans"/>
              </a:rPr>
              <a:t>In</a:t>
            </a:r>
            <a:r>
              <a:rPr sz="1700" spc="50" dirty="0">
                <a:solidFill>
                  <a:srgbClr val="57585B"/>
                </a:solidFill>
                <a:latin typeface="Open Sans"/>
                <a:cs typeface="Open Sans"/>
              </a:rPr>
              <a:t> </a:t>
            </a:r>
            <a:r>
              <a:rPr sz="1700" dirty="0">
                <a:solidFill>
                  <a:srgbClr val="57585B"/>
                </a:solidFill>
                <a:latin typeface="Open Sans"/>
                <a:cs typeface="Open Sans"/>
              </a:rPr>
              <a:t>essence,</a:t>
            </a:r>
            <a:r>
              <a:rPr sz="1700" spc="50" dirty="0">
                <a:solidFill>
                  <a:srgbClr val="57585B"/>
                </a:solidFill>
                <a:latin typeface="Open Sans"/>
                <a:cs typeface="Open Sans"/>
              </a:rPr>
              <a:t> </a:t>
            </a:r>
            <a:r>
              <a:rPr sz="1700" dirty="0">
                <a:solidFill>
                  <a:srgbClr val="57585B"/>
                </a:solidFill>
                <a:latin typeface="Open Sans"/>
                <a:cs typeface="Open Sans"/>
              </a:rPr>
              <a:t>Nakamoto</a:t>
            </a:r>
            <a:r>
              <a:rPr sz="1700" spc="50" dirty="0">
                <a:solidFill>
                  <a:srgbClr val="57585B"/>
                </a:solidFill>
                <a:latin typeface="Open Sans"/>
                <a:cs typeface="Open Sans"/>
              </a:rPr>
              <a:t> </a:t>
            </a:r>
            <a:r>
              <a:rPr sz="1700" dirty="0">
                <a:solidFill>
                  <a:srgbClr val="57585B"/>
                </a:solidFill>
                <a:latin typeface="Open Sans"/>
                <a:cs typeface="Open Sans"/>
              </a:rPr>
              <a:t>created</a:t>
            </a:r>
            <a:r>
              <a:rPr sz="1700" spc="50" dirty="0">
                <a:solidFill>
                  <a:srgbClr val="57585B"/>
                </a:solidFill>
                <a:latin typeface="Open Sans"/>
                <a:cs typeface="Open Sans"/>
              </a:rPr>
              <a:t> </a:t>
            </a:r>
            <a:r>
              <a:rPr sz="1700" dirty="0">
                <a:solidFill>
                  <a:srgbClr val="57585B"/>
                </a:solidFill>
                <a:latin typeface="Open Sans"/>
                <a:cs typeface="Open Sans"/>
              </a:rPr>
              <a:t>it</a:t>
            </a:r>
            <a:r>
              <a:rPr sz="1700" spc="50" dirty="0">
                <a:solidFill>
                  <a:srgbClr val="57585B"/>
                </a:solidFill>
                <a:latin typeface="Open Sans"/>
                <a:cs typeface="Open Sans"/>
              </a:rPr>
              <a:t> </a:t>
            </a:r>
            <a:r>
              <a:rPr sz="1700" dirty="0">
                <a:solidFill>
                  <a:srgbClr val="57585B"/>
                </a:solidFill>
                <a:latin typeface="Open Sans"/>
                <a:cs typeface="Open Sans"/>
              </a:rPr>
              <a:t>to</a:t>
            </a:r>
            <a:r>
              <a:rPr sz="1700" spc="50" dirty="0">
                <a:solidFill>
                  <a:srgbClr val="57585B"/>
                </a:solidFill>
                <a:latin typeface="Open Sans"/>
                <a:cs typeface="Open Sans"/>
              </a:rPr>
              <a:t> </a:t>
            </a:r>
            <a:r>
              <a:rPr sz="1700" dirty="0">
                <a:solidFill>
                  <a:srgbClr val="57585B"/>
                </a:solidFill>
                <a:latin typeface="Open Sans"/>
                <a:cs typeface="Open Sans"/>
              </a:rPr>
              <a:t>take</a:t>
            </a:r>
            <a:r>
              <a:rPr sz="1700" spc="50"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power</a:t>
            </a:r>
            <a:r>
              <a:rPr sz="1700" spc="35" dirty="0">
                <a:solidFill>
                  <a:srgbClr val="57585B"/>
                </a:solidFill>
                <a:latin typeface="Open Sans"/>
                <a:cs typeface="Open Sans"/>
              </a:rPr>
              <a:t> </a:t>
            </a:r>
            <a:r>
              <a:rPr sz="1700" dirty="0">
                <a:solidFill>
                  <a:srgbClr val="57585B"/>
                </a:solidFill>
                <a:latin typeface="Open Sans"/>
                <a:cs typeface="Open Sans"/>
              </a:rPr>
              <a:t>away</a:t>
            </a:r>
            <a:r>
              <a:rPr sz="1700" spc="40" dirty="0">
                <a:solidFill>
                  <a:srgbClr val="57585B"/>
                </a:solidFill>
                <a:latin typeface="Open Sans"/>
                <a:cs typeface="Open Sans"/>
              </a:rPr>
              <a:t> </a:t>
            </a:r>
            <a:r>
              <a:rPr sz="1700" dirty="0">
                <a:solidFill>
                  <a:srgbClr val="57585B"/>
                </a:solidFill>
                <a:latin typeface="Open Sans"/>
                <a:cs typeface="Open Sans"/>
              </a:rPr>
              <a:t>from</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few</a:t>
            </a:r>
            <a:r>
              <a:rPr sz="1700" spc="40" dirty="0">
                <a:solidFill>
                  <a:srgbClr val="57585B"/>
                </a:solidFill>
                <a:latin typeface="Open Sans"/>
                <a:cs typeface="Open Sans"/>
              </a:rPr>
              <a:t> </a:t>
            </a:r>
            <a:r>
              <a:rPr sz="1700" dirty="0">
                <a:solidFill>
                  <a:srgbClr val="57585B"/>
                </a:solidFill>
                <a:latin typeface="Open Sans"/>
                <a:cs typeface="Open Sans"/>
              </a:rPr>
              <a:t>and</a:t>
            </a:r>
            <a:r>
              <a:rPr sz="1700" spc="35" dirty="0">
                <a:solidFill>
                  <a:srgbClr val="57585B"/>
                </a:solidFill>
                <a:latin typeface="Open Sans"/>
                <a:cs typeface="Open Sans"/>
              </a:rPr>
              <a:t> </a:t>
            </a:r>
            <a:r>
              <a:rPr sz="1700" dirty="0">
                <a:solidFill>
                  <a:srgbClr val="57585B"/>
                </a:solidFill>
                <a:latin typeface="Open Sans"/>
                <a:cs typeface="Open Sans"/>
              </a:rPr>
              <a:t>give</a:t>
            </a:r>
            <a:r>
              <a:rPr sz="1700" spc="40" dirty="0">
                <a:solidFill>
                  <a:srgbClr val="57585B"/>
                </a:solidFill>
                <a:latin typeface="Open Sans"/>
                <a:cs typeface="Open Sans"/>
              </a:rPr>
              <a:t> </a:t>
            </a:r>
            <a:r>
              <a:rPr sz="1700" dirty="0">
                <a:solidFill>
                  <a:srgbClr val="57585B"/>
                </a:solidFill>
                <a:latin typeface="Open Sans"/>
                <a:cs typeface="Open Sans"/>
              </a:rPr>
              <a:t>it</a:t>
            </a:r>
            <a:r>
              <a:rPr sz="1700" spc="40" dirty="0">
                <a:solidFill>
                  <a:srgbClr val="57585B"/>
                </a:solidFill>
                <a:latin typeface="Open Sans"/>
                <a:cs typeface="Open Sans"/>
              </a:rPr>
              <a:t> </a:t>
            </a:r>
            <a:r>
              <a:rPr sz="1700" dirty="0">
                <a:solidFill>
                  <a:srgbClr val="57585B"/>
                </a:solidFill>
                <a:latin typeface="Open Sans"/>
                <a:cs typeface="Open Sans"/>
              </a:rPr>
              <a:t>back</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35" dirty="0">
                <a:solidFill>
                  <a:srgbClr val="57585B"/>
                </a:solidFill>
                <a:latin typeface="Open Sans"/>
                <a:cs typeface="Open Sans"/>
              </a:rPr>
              <a:t> </a:t>
            </a:r>
            <a:r>
              <a:rPr sz="1700" dirty="0">
                <a:solidFill>
                  <a:srgbClr val="57585B"/>
                </a:solidFill>
                <a:latin typeface="Open Sans"/>
                <a:cs typeface="Open Sans"/>
              </a:rPr>
              <a:t>many</a:t>
            </a:r>
            <a:r>
              <a:rPr sz="1700" spc="40" dirty="0">
                <a:solidFill>
                  <a:srgbClr val="57585B"/>
                </a:solidFill>
                <a:latin typeface="Open Sans"/>
                <a:cs typeface="Open Sans"/>
              </a:rPr>
              <a:t> </a:t>
            </a:r>
            <a:r>
              <a:rPr sz="1700" dirty="0">
                <a:solidFill>
                  <a:srgbClr val="57585B"/>
                </a:solidFill>
                <a:latin typeface="Open Sans"/>
                <a:cs typeface="Open Sans"/>
              </a:rPr>
              <a:t>by</a:t>
            </a:r>
            <a:r>
              <a:rPr sz="1700" spc="40" dirty="0">
                <a:solidFill>
                  <a:srgbClr val="57585B"/>
                </a:solidFill>
                <a:latin typeface="Open Sans"/>
                <a:cs typeface="Open Sans"/>
              </a:rPr>
              <a:t> </a:t>
            </a:r>
            <a:r>
              <a:rPr sz="1700" dirty="0">
                <a:solidFill>
                  <a:srgbClr val="57585B"/>
                </a:solidFill>
                <a:latin typeface="Open Sans"/>
                <a:cs typeface="Open Sans"/>
              </a:rPr>
              <a:t>creating</a:t>
            </a:r>
            <a:r>
              <a:rPr sz="1700" spc="40" dirty="0">
                <a:solidFill>
                  <a:srgbClr val="57585B"/>
                </a:solidFill>
                <a:latin typeface="Open Sans"/>
                <a:cs typeface="Open Sans"/>
              </a:rPr>
              <a:t> </a:t>
            </a:r>
            <a:r>
              <a:rPr sz="1700" dirty="0">
                <a:solidFill>
                  <a:srgbClr val="57585B"/>
                </a:solidFill>
                <a:latin typeface="Open Sans"/>
                <a:cs typeface="Open Sans"/>
              </a:rPr>
              <a:t>an</a:t>
            </a:r>
            <a:r>
              <a:rPr sz="1700" spc="40" dirty="0">
                <a:solidFill>
                  <a:srgbClr val="57585B"/>
                </a:solidFill>
                <a:latin typeface="Open Sans"/>
                <a:cs typeface="Open Sans"/>
              </a:rPr>
              <a:t> </a:t>
            </a:r>
            <a:r>
              <a:rPr sz="1700" dirty="0">
                <a:solidFill>
                  <a:srgbClr val="57585B"/>
                </a:solidFill>
                <a:latin typeface="Open Sans"/>
                <a:cs typeface="Open Sans"/>
              </a:rPr>
              <a:t>alternative</a:t>
            </a:r>
            <a:r>
              <a:rPr sz="1700" spc="40" dirty="0">
                <a:solidFill>
                  <a:srgbClr val="57585B"/>
                </a:solidFill>
                <a:latin typeface="Open Sans"/>
                <a:cs typeface="Open Sans"/>
              </a:rPr>
              <a:t> </a:t>
            </a:r>
            <a:r>
              <a:rPr sz="1700" spc="-25" dirty="0">
                <a:solidFill>
                  <a:srgbClr val="57585B"/>
                </a:solidFill>
                <a:latin typeface="Open Sans"/>
                <a:cs typeface="Open Sans"/>
              </a:rPr>
              <a:t>in </a:t>
            </a:r>
            <a:r>
              <a:rPr sz="1700" dirty="0">
                <a:solidFill>
                  <a:srgbClr val="57585B"/>
                </a:solidFill>
                <a:latin typeface="Open Sans"/>
                <a:cs typeface="Open Sans"/>
              </a:rPr>
              <a:t>the</a:t>
            </a:r>
            <a:r>
              <a:rPr sz="1700" spc="70" dirty="0">
                <a:solidFill>
                  <a:srgbClr val="57585B"/>
                </a:solidFill>
                <a:latin typeface="Open Sans"/>
                <a:cs typeface="Open Sans"/>
              </a:rPr>
              <a:t> </a:t>
            </a:r>
            <a:r>
              <a:rPr sz="1700" dirty="0">
                <a:solidFill>
                  <a:srgbClr val="57585B"/>
                </a:solidFill>
                <a:latin typeface="Open Sans"/>
                <a:cs typeface="Open Sans"/>
              </a:rPr>
              <a:t>form</a:t>
            </a:r>
            <a:r>
              <a:rPr sz="1700" spc="75" dirty="0">
                <a:solidFill>
                  <a:srgbClr val="57585B"/>
                </a:solidFill>
                <a:latin typeface="Open Sans"/>
                <a:cs typeface="Open Sans"/>
              </a:rPr>
              <a:t> </a:t>
            </a:r>
            <a:r>
              <a:rPr sz="1700" dirty="0">
                <a:solidFill>
                  <a:srgbClr val="57585B"/>
                </a:solidFill>
                <a:latin typeface="Open Sans"/>
                <a:cs typeface="Open Sans"/>
              </a:rPr>
              <a:t>of</a:t>
            </a:r>
            <a:r>
              <a:rPr sz="1700" spc="70" dirty="0">
                <a:solidFill>
                  <a:srgbClr val="57585B"/>
                </a:solidFill>
                <a:latin typeface="Open Sans"/>
                <a:cs typeface="Open Sans"/>
              </a:rPr>
              <a:t> </a:t>
            </a:r>
            <a:r>
              <a:rPr sz="1700" dirty="0">
                <a:solidFill>
                  <a:srgbClr val="57585B"/>
                </a:solidFill>
                <a:latin typeface="Open Sans"/>
                <a:cs typeface="Open Sans"/>
              </a:rPr>
              <a:t>a</a:t>
            </a:r>
            <a:r>
              <a:rPr sz="1700" spc="75" dirty="0">
                <a:solidFill>
                  <a:srgbClr val="57585B"/>
                </a:solidFill>
                <a:latin typeface="Open Sans"/>
                <a:cs typeface="Open Sans"/>
              </a:rPr>
              <a:t> </a:t>
            </a:r>
            <a:r>
              <a:rPr sz="1700" dirty="0">
                <a:solidFill>
                  <a:srgbClr val="57585B"/>
                </a:solidFill>
                <a:latin typeface="Open Sans"/>
                <a:cs typeface="Open Sans"/>
              </a:rPr>
              <a:t>decentralized,</a:t>
            </a:r>
            <a:r>
              <a:rPr sz="1700" spc="70" dirty="0">
                <a:solidFill>
                  <a:srgbClr val="57585B"/>
                </a:solidFill>
                <a:latin typeface="Open Sans"/>
                <a:cs typeface="Open Sans"/>
              </a:rPr>
              <a:t> </a:t>
            </a:r>
            <a:r>
              <a:rPr sz="1700" dirty="0">
                <a:solidFill>
                  <a:srgbClr val="57585B"/>
                </a:solidFill>
                <a:latin typeface="Open Sans"/>
                <a:cs typeface="Open Sans"/>
              </a:rPr>
              <a:t>open-sourced,</a:t>
            </a:r>
            <a:r>
              <a:rPr sz="1700" spc="75" dirty="0">
                <a:solidFill>
                  <a:srgbClr val="57585B"/>
                </a:solidFill>
                <a:latin typeface="Open Sans"/>
                <a:cs typeface="Open Sans"/>
              </a:rPr>
              <a:t> </a:t>
            </a:r>
            <a:r>
              <a:rPr sz="1700" dirty="0">
                <a:solidFill>
                  <a:srgbClr val="57585B"/>
                </a:solidFill>
                <a:latin typeface="Open Sans"/>
                <a:cs typeface="Open Sans"/>
              </a:rPr>
              <a:t>transparent</a:t>
            </a:r>
            <a:r>
              <a:rPr sz="1700" spc="70" dirty="0">
                <a:solidFill>
                  <a:srgbClr val="57585B"/>
                </a:solidFill>
                <a:latin typeface="Open Sans"/>
                <a:cs typeface="Open Sans"/>
              </a:rPr>
              <a:t> </a:t>
            </a:r>
            <a:r>
              <a:rPr sz="1700" dirty="0">
                <a:solidFill>
                  <a:srgbClr val="57585B"/>
                </a:solidFill>
                <a:latin typeface="Open Sans"/>
                <a:cs typeface="Open Sans"/>
              </a:rPr>
              <a:t>money</a:t>
            </a:r>
            <a:r>
              <a:rPr sz="1700" spc="75" dirty="0">
                <a:solidFill>
                  <a:srgbClr val="57585B"/>
                </a:solidFill>
                <a:latin typeface="Open Sans"/>
                <a:cs typeface="Open Sans"/>
              </a:rPr>
              <a:t> </a:t>
            </a:r>
            <a:r>
              <a:rPr sz="1700" dirty="0">
                <a:solidFill>
                  <a:srgbClr val="57585B"/>
                </a:solidFill>
                <a:latin typeface="Open Sans"/>
                <a:cs typeface="Open Sans"/>
              </a:rPr>
              <a:t>system,</a:t>
            </a:r>
            <a:r>
              <a:rPr sz="1700" spc="75" dirty="0">
                <a:solidFill>
                  <a:srgbClr val="57585B"/>
                </a:solidFill>
                <a:latin typeface="Open Sans"/>
                <a:cs typeface="Open Sans"/>
              </a:rPr>
              <a:t> </a:t>
            </a:r>
            <a:r>
              <a:rPr sz="1700" spc="-10" dirty="0">
                <a:solidFill>
                  <a:srgbClr val="57585B"/>
                </a:solidFill>
                <a:latin typeface="Open Sans"/>
                <a:cs typeface="Open Sans"/>
              </a:rPr>
              <a:t>separating </a:t>
            </a:r>
            <a:r>
              <a:rPr sz="1700" dirty="0">
                <a:solidFill>
                  <a:srgbClr val="57585B"/>
                </a:solidFill>
                <a:latin typeface="Open Sans"/>
                <a:cs typeface="Open Sans"/>
              </a:rPr>
              <a:t>money</a:t>
            </a:r>
            <a:r>
              <a:rPr sz="1700" spc="45" dirty="0">
                <a:solidFill>
                  <a:srgbClr val="57585B"/>
                </a:solidFill>
                <a:latin typeface="Open Sans"/>
                <a:cs typeface="Open Sans"/>
              </a:rPr>
              <a:t> </a:t>
            </a:r>
            <a:r>
              <a:rPr sz="1700" dirty="0">
                <a:solidFill>
                  <a:srgbClr val="57585B"/>
                </a:solidFill>
                <a:latin typeface="Open Sans"/>
                <a:cs typeface="Open Sans"/>
              </a:rPr>
              <a:t>from</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state.</a:t>
            </a:r>
            <a:r>
              <a:rPr sz="1700" spc="45" dirty="0">
                <a:solidFill>
                  <a:srgbClr val="57585B"/>
                </a:solidFill>
                <a:latin typeface="Open Sans"/>
                <a:cs typeface="Open Sans"/>
              </a:rPr>
              <a:t> </a:t>
            </a:r>
            <a:r>
              <a:rPr sz="1700" dirty="0">
                <a:solidFill>
                  <a:srgbClr val="57585B"/>
                </a:solidFill>
                <a:latin typeface="Open Sans"/>
                <a:cs typeface="Open Sans"/>
              </a:rPr>
              <a:t>Creating</a:t>
            </a:r>
            <a:r>
              <a:rPr sz="1700" spc="50" dirty="0">
                <a:solidFill>
                  <a:srgbClr val="57585B"/>
                </a:solidFill>
                <a:latin typeface="Open Sans"/>
                <a:cs typeface="Open Sans"/>
              </a:rPr>
              <a:t> </a:t>
            </a:r>
            <a:r>
              <a:rPr sz="1700" dirty="0">
                <a:solidFill>
                  <a:srgbClr val="57585B"/>
                </a:solidFill>
                <a:latin typeface="Open Sans"/>
                <a:cs typeface="Open Sans"/>
              </a:rPr>
              <a:t>Bitcoin</a:t>
            </a:r>
            <a:r>
              <a:rPr sz="1700" spc="50" dirty="0">
                <a:solidFill>
                  <a:srgbClr val="57585B"/>
                </a:solidFill>
                <a:latin typeface="Open Sans"/>
                <a:cs typeface="Open Sans"/>
              </a:rPr>
              <a:t> </a:t>
            </a:r>
            <a:r>
              <a:rPr sz="1700" dirty="0">
                <a:solidFill>
                  <a:srgbClr val="57585B"/>
                </a:solidFill>
                <a:latin typeface="Open Sans"/>
                <a:cs typeface="Open Sans"/>
              </a:rPr>
              <a:t>was</a:t>
            </a:r>
            <a:r>
              <a:rPr sz="1700" spc="50" dirty="0">
                <a:solidFill>
                  <a:srgbClr val="57585B"/>
                </a:solidFill>
                <a:latin typeface="Open Sans"/>
                <a:cs typeface="Open Sans"/>
              </a:rPr>
              <a:t> </a:t>
            </a:r>
            <a:r>
              <a:rPr sz="1700" dirty="0">
                <a:solidFill>
                  <a:srgbClr val="57585B"/>
                </a:solidFill>
                <a:latin typeface="Open Sans"/>
                <a:cs typeface="Open Sans"/>
              </a:rPr>
              <a:t>Nakamoto’s</a:t>
            </a:r>
            <a:r>
              <a:rPr sz="1700" spc="45" dirty="0">
                <a:solidFill>
                  <a:srgbClr val="57585B"/>
                </a:solidFill>
                <a:latin typeface="Open Sans"/>
                <a:cs typeface="Open Sans"/>
              </a:rPr>
              <a:t> </a:t>
            </a:r>
            <a:r>
              <a:rPr sz="1700" dirty="0">
                <a:solidFill>
                  <a:srgbClr val="57585B"/>
                </a:solidFill>
                <a:latin typeface="Open Sans"/>
                <a:cs typeface="Open Sans"/>
              </a:rPr>
              <a:t>response</a:t>
            </a:r>
            <a:r>
              <a:rPr sz="1700" spc="50" dirty="0">
                <a:solidFill>
                  <a:srgbClr val="57585B"/>
                </a:solidFill>
                <a:latin typeface="Open Sans"/>
                <a:cs typeface="Open Sans"/>
              </a:rPr>
              <a:t> </a:t>
            </a:r>
            <a:r>
              <a:rPr sz="1700" dirty="0">
                <a:solidFill>
                  <a:srgbClr val="57585B"/>
                </a:solidFill>
                <a:latin typeface="Open Sans"/>
                <a:cs typeface="Open Sans"/>
              </a:rPr>
              <a:t>to</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spc="-20" dirty="0">
                <a:solidFill>
                  <a:srgbClr val="57585B"/>
                </a:solidFill>
                <a:latin typeface="Open Sans"/>
                <a:cs typeface="Open Sans"/>
              </a:rPr>
              <a:t>2008 </a:t>
            </a:r>
            <a:r>
              <a:rPr sz="1700" dirty="0">
                <a:solidFill>
                  <a:srgbClr val="57585B"/>
                </a:solidFill>
                <a:latin typeface="Open Sans"/>
                <a:cs typeface="Open Sans"/>
              </a:rPr>
              <a:t>ﬁnancial</a:t>
            </a:r>
            <a:r>
              <a:rPr sz="1700" spc="60" dirty="0">
                <a:solidFill>
                  <a:srgbClr val="57585B"/>
                </a:solidFill>
                <a:latin typeface="Open Sans"/>
                <a:cs typeface="Open Sans"/>
              </a:rPr>
              <a:t> </a:t>
            </a:r>
            <a:r>
              <a:rPr sz="1700" dirty="0">
                <a:solidFill>
                  <a:srgbClr val="57585B"/>
                </a:solidFill>
                <a:latin typeface="Open Sans"/>
                <a:cs typeface="Open Sans"/>
              </a:rPr>
              <a:t>crisis</a:t>
            </a:r>
            <a:r>
              <a:rPr sz="1700" spc="65" dirty="0">
                <a:solidFill>
                  <a:srgbClr val="57585B"/>
                </a:solidFill>
                <a:latin typeface="Open Sans"/>
                <a:cs typeface="Open Sans"/>
              </a:rPr>
              <a:t> </a:t>
            </a:r>
            <a:r>
              <a:rPr sz="1700" dirty="0">
                <a:solidFill>
                  <a:srgbClr val="57585B"/>
                </a:solidFill>
                <a:latin typeface="Open Sans"/>
                <a:cs typeface="Open Sans"/>
              </a:rPr>
              <a:t>that</a:t>
            </a:r>
            <a:r>
              <a:rPr sz="1700" spc="65" dirty="0">
                <a:solidFill>
                  <a:srgbClr val="57585B"/>
                </a:solidFill>
                <a:latin typeface="Open Sans"/>
                <a:cs typeface="Open Sans"/>
              </a:rPr>
              <a:t> </a:t>
            </a:r>
            <a:r>
              <a:rPr sz="1700" dirty="0">
                <a:solidFill>
                  <a:srgbClr val="57585B"/>
                </a:solidFill>
                <a:latin typeface="Open Sans"/>
                <a:cs typeface="Open Sans"/>
              </a:rPr>
              <a:t>hurt</a:t>
            </a:r>
            <a:r>
              <a:rPr sz="1700" spc="65" dirty="0">
                <a:solidFill>
                  <a:srgbClr val="57585B"/>
                </a:solidFill>
                <a:latin typeface="Open Sans"/>
                <a:cs typeface="Open Sans"/>
              </a:rPr>
              <a:t> </a:t>
            </a:r>
            <a:r>
              <a:rPr sz="1700" dirty="0">
                <a:solidFill>
                  <a:srgbClr val="57585B"/>
                </a:solidFill>
                <a:latin typeface="Open Sans"/>
                <a:cs typeface="Open Sans"/>
              </a:rPr>
              <a:t>regular</a:t>
            </a:r>
            <a:r>
              <a:rPr sz="1700" spc="60" dirty="0">
                <a:solidFill>
                  <a:srgbClr val="57585B"/>
                </a:solidFill>
                <a:latin typeface="Open Sans"/>
                <a:cs typeface="Open Sans"/>
              </a:rPr>
              <a:t> </a:t>
            </a:r>
            <a:r>
              <a:rPr sz="1700" dirty="0">
                <a:solidFill>
                  <a:srgbClr val="57585B"/>
                </a:solidFill>
                <a:latin typeface="Open Sans"/>
                <a:cs typeface="Open Sans"/>
              </a:rPr>
              <a:t>people</a:t>
            </a:r>
            <a:r>
              <a:rPr sz="1700" spc="65" dirty="0">
                <a:solidFill>
                  <a:srgbClr val="57585B"/>
                </a:solidFill>
                <a:latin typeface="Open Sans"/>
                <a:cs typeface="Open Sans"/>
              </a:rPr>
              <a:t> </a:t>
            </a:r>
            <a:r>
              <a:rPr sz="1700" dirty="0">
                <a:solidFill>
                  <a:srgbClr val="57585B"/>
                </a:solidFill>
                <a:latin typeface="Open Sans"/>
                <a:cs typeface="Open Sans"/>
              </a:rPr>
              <a:t>worldwide</a:t>
            </a:r>
            <a:r>
              <a:rPr sz="1700" spc="65" dirty="0">
                <a:solidFill>
                  <a:srgbClr val="57585B"/>
                </a:solidFill>
                <a:latin typeface="Open Sans"/>
                <a:cs typeface="Open Sans"/>
              </a:rPr>
              <a:t> </a:t>
            </a:r>
            <a:r>
              <a:rPr sz="1700" dirty="0">
                <a:solidFill>
                  <a:srgbClr val="57585B"/>
                </a:solidFill>
                <a:latin typeface="Open Sans"/>
                <a:cs typeface="Open Sans"/>
              </a:rPr>
              <a:t>while</a:t>
            </a:r>
            <a:r>
              <a:rPr sz="1700" spc="65" dirty="0">
                <a:solidFill>
                  <a:srgbClr val="57585B"/>
                </a:solidFill>
                <a:latin typeface="Open Sans"/>
                <a:cs typeface="Open Sans"/>
              </a:rPr>
              <a:t> </a:t>
            </a:r>
            <a:r>
              <a:rPr sz="1700" dirty="0">
                <a:solidFill>
                  <a:srgbClr val="57585B"/>
                </a:solidFill>
                <a:latin typeface="Open Sans"/>
                <a:cs typeface="Open Sans"/>
              </a:rPr>
              <a:t>enriching</a:t>
            </a:r>
            <a:r>
              <a:rPr sz="1700" spc="65"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elite</a:t>
            </a:r>
            <a:r>
              <a:rPr sz="1700" spc="65" dirty="0">
                <a:solidFill>
                  <a:srgbClr val="57585B"/>
                </a:solidFill>
                <a:latin typeface="Open Sans"/>
                <a:cs typeface="Open Sans"/>
              </a:rPr>
              <a:t> </a:t>
            </a:r>
            <a:r>
              <a:rPr sz="1700" dirty="0">
                <a:solidFill>
                  <a:srgbClr val="57585B"/>
                </a:solidFill>
                <a:latin typeface="Open Sans"/>
                <a:cs typeface="Open Sans"/>
              </a:rPr>
              <a:t>class</a:t>
            </a:r>
            <a:r>
              <a:rPr sz="1700" spc="65" dirty="0">
                <a:solidFill>
                  <a:srgbClr val="57585B"/>
                </a:solidFill>
                <a:latin typeface="Open Sans"/>
                <a:cs typeface="Open Sans"/>
              </a:rPr>
              <a:t> </a:t>
            </a:r>
            <a:r>
              <a:rPr lang="en-US" sz="1800" b="0" i="0" dirty="0">
                <a:solidFill>
                  <a:srgbClr val="444746"/>
                </a:solidFill>
                <a:effectLst/>
                <a:latin typeface="Google Sans"/>
              </a:rPr>
              <a:t>—</a:t>
            </a:r>
            <a:r>
              <a:rPr sz="1700" spc="-50" dirty="0">
                <a:solidFill>
                  <a:srgbClr val="57585B"/>
                </a:solidFill>
                <a:latin typeface="Open Sans"/>
                <a:cs typeface="Open Sans"/>
              </a:rPr>
              <a:t> </a:t>
            </a:r>
            <a:r>
              <a:rPr sz="1700" dirty="0">
                <a:solidFill>
                  <a:srgbClr val="57585B"/>
                </a:solidFill>
                <a:latin typeface="Open Sans"/>
                <a:cs typeface="Open Sans"/>
              </a:rPr>
              <a:t>again.</a:t>
            </a:r>
            <a:r>
              <a:rPr sz="1700" spc="50" dirty="0">
                <a:solidFill>
                  <a:srgbClr val="57585B"/>
                </a:solidFill>
                <a:latin typeface="Open Sans"/>
                <a:cs typeface="Open Sans"/>
              </a:rPr>
              <a:t> </a:t>
            </a:r>
            <a:r>
              <a:rPr sz="1700" dirty="0">
                <a:solidFill>
                  <a:srgbClr val="57585B"/>
                </a:solidFill>
                <a:latin typeface="Open Sans"/>
                <a:cs typeface="Open Sans"/>
              </a:rPr>
              <a:t>Bitcoin</a:t>
            </a:r>
            <a:r>
              <a:rPr sz="1700" spc="55" dirty="0">
                <a:solidFill>
                  <a:srgbClr val="57585B"/>
                </a:solidFill>
                <a:latin typeface="Open Sans"/>
                <a:cs typeface="Open Sans"/>
              </a:rPr>
              <a:t> </a:t>
            </a:r>
            <a:r>
              <a:rPr sz="1700" dirty="0">
                <a:solidFill>
                  <a:srgbClr val="57585B"/>
                </a:solidFill>
                <a:latin typeface="Open Sans"/>
                <a:cs typeface="Open Sans"/>
              </a:rPr>
              <a:t>was</a:t>
            </a:r>
            <a:r>
              <a:rPr sz="1700" spc="50" dirty="0">
                <a:solidFill>
                  <a:srgbClr val="57585B"/>
                </a:solidFill>
                <a:latin typeface="Open Sans"/>
                <a:cs typeface="Open Sans"/>
              </a:rPr>
              <a:t> </a:t>
            </a:r>
            <a:r>
              <a:rPr sz="1700" dirty="0">
                <a:solidFill>
                  <a:srgbClr val="57585B"/>
                </a:solidFill>
                <a:latin typeface="Open Sans"/>
                <a:cs typeface="Open Sans"/>
              </a:rPr>
              <a:t>Nakamoto’s</a:t>
            </a:r>
            <a:r>
              <a:rPr sz="1700" spc="55" dirty="0">
                <a:solidFill>
                  <a:srgbClr val="57585B"/>
                </a:solidFill>
                <a:latin typeface="Open Sans"/>
                <a:cs typeface="Open Sans"/>
              </a:rPr>
              <a:t> </a:t>
            </a:r>
            <a:r>
              <a:rPr sz="1700" dirty="0">
                <a:solidFill>
                  <a:srgbClr val="57585B"/>
                </a:solidFill>
                <a:latin typeface="Open Sans"/>
                <a:cs typeface="Open Sans"/>
              </a:rPr>
              <a:t>answer</a:t>
            </a:r>
            <a:r>
              <a:rPr sz="1700" spc="55" dirty="0">
                <a:solidFill>
                  <a:srgbClr val="57585B"/>
                </a:solidFill>
                <a:latin typeface="Open Sans"/>
                <a:cs typeface="Open Sans"/>
              </a:rPr>
              <a:t> </a:t>
            </a:r>
            <a:r>
              <a:rPr lang="en-US" sz="1700" spc="55" dirty="0">
                <a:solidFill>
                  <a:srgbClr val="57585B"/>
                </a:solidFill>
                <a:latin typeface="Open Sans"/>
                <a:cs typeface="Open Sans"/>
              </a:rPr>
              <a:t>to</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corruption</a:t>
            </a:r>
            <a:r>
              <a:rPr sz="1700" spc="55" dirty="0">
                <a:solidFill>
                  <a:srgbClr val="57585B"/>
                </a:solidFill>
                <a:latin typeface="Open Sans"/>
                <a:cs typeface="Open Sans"/>
              </a:rPr>
              <a:t> </a:t>
            </a:r>
            <a:r>
              <a:rPr sz="1700" dirty="0">
                <a:solidFill>
                  <a:srgbClr val="57585B"/>
                </a:solidFill>
                <a:latin typeface="Open Sans"/>
                <a:cs typeface="Open Sans"/>
              </a:rPr>
              <a:t>and</a:t>
            </a:r>
            <a:r>
              <a:rPr sz="1700" spc="50" dirty="0">
                <a:solidFill>
                  <a:srgbClr val="57585B"/>
                </a:solidFill>
                <a:latin typeface="Open Sans"/>
                <a:cs typeface="Open Sans"/>
              </a:rPr>
              <a:t> </a:t>
            </a:r>
            <a:r>
              <a:rPr sz="1700" dirty="0">
                <a:solidFill>
                  <a:srgbClr val="57585B"/>
                </a:solidFill>
                <a:latin typeface="Open Sans"/>
                <a:cs typeface="Open Sans"/>
              </a:rPr>
              <a:t>fragility</a:t>
            </a:r>
            <a:r>
              <a:rPr sz="1700" spc="55" dirty="0">
                <a:solidFill>
                  <a:srgbClr val="57585B"/>
                </a:solidFill>
                <a:latin typeface="Open Sans"/>
                <a:cs typeface="Open Sans"/>
              </a:rPr>
              <a:t> </a:t>
            </a:r>
            <a:r>
              <a:rPr sz="1700" dirty="0">
                <a:solidFill>
                  <a:srgbClr val="57585B"/>
                </a:solidFill>
                <a:latin typeface="Open Sans"/>
                <a:cs typeface="Open Sans"/>
              </a:rPr>
              <a:t>of</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spc="-25" dirty="0">
                <a:solidFill>
                  <a:srgbClr val="57585B"/>
                </a:solidFill>
                <a:latin typeface="Open Sans"/>
                <a:cs typeface="Open Sans"/>
              </a:rPr>
              <a:t>ﬁat </a:t>
            </a:r>
            <a:r>
              <a:rPr sz="1700" dirty="0">
                <a:solidFill>
                  <a:srgbClr val="57585B"/>
                </a:solidFill>
                <a:latin typeface="Open Sans"/>
                <a:cs typeface="Open Sans"/>
              </a:rPr>
              <a:t>system.</a:t>
            </a:r>
            <a:r>
              <a:rPr sz="1700" spc="65" dirty="0">
                <a:solidFill>
                  <a:srgbClr val="57585B"/>
                </a:solidFill>
                <a:latin typeface="Open Sans"/>
                <a:cs typeface="Open Sans"/>
              </a:rPr>
              <a:t> </a:t>
            </a:r>
            <a:r>
              <a:rPr sz="1700" dirty="0">
                <a:solidFill>
                  <a:srgbClr val="57585B"/>
                </a:solidFill>
                <a:latin typeface="Open Sans"/>
                <a:cs typeface="Open Sans"/>
              </a:rPr>
              <a:t>Nakamoto</a:t>
            </a:r>
            <a:r>
              <a:rPr sz="1700" spc="70" dirty="0">
                <a:solidFill>
                  <a:srgbClr val="57585B"/>
                </a:solidFill>
                <a:latin typeface="Open Sans"/>
                <a:cs typeface="Open Sans"/>
              </a:rPr>
              <a:t> </a:t>
            </a:r>
            <a:r>
              <a:rPr sz="1700" dirty="0">
                <a:solidFill>
                  <a:srgbClr val="57585B"/>
                </a:solidFill>
                <a:latin typeface="Open Sans"/>
                <a:cs typeface="Open Sans"/>
              </a:rPr>
              <a:t>set</a:t>
            </a:r>
            <a:r>
              <a:rPr sz="1700" spc="65" dirty="0">
                <a:solidFill>
                  <a:srgbClr val="57585B"/>
                </a:solidFill>
                <a:latin typeface="Open Sans"/>
                <a:cs typeface="Open Sans"/>
              </a:rPr>
              <a:t> </a:t>
            </a:r>
            <a:r>
              <a:rPr sz="1700" dirty="0">
                <a:solidFill>
                  <a:srgbClr val="57585B"/>
                </a:solidFill>
                <a:latin typeface="Open Sans"/>
                <a:cs typeface="Open Sans"/>
              </a:rPr>
              <a:t>the</a:t>
            </a:r>
            <a:r>
              <a:rPr sz="1700" spc="70" dirty="0">
                <a:solidFill>
                  <a:srgbClr val="57585B"/>
                </a:solidFill>
                <a:latin typeface="Open Sans"/>
                <a:cs typeface="Open Sans"/>
              </a:rPr>
              <a:t> </a:t>
            </a:r>
            <a:r>
              <a:rPr sz="1700" dirty="0">
                <a:solidFill>
                  <a:srgbClr val="57585B"/>
                </a:solidFill>
                <a:latin typeface="Open Sans"/>
                <a:cs typeface="Open Sans"/>
              </a:rPr>
              <a:t>foundation</a:t>
            </a:r>
            <a:r>
              <a:rPr sz="1700" spc="65" dirty="0">
                <a:solidFill>
                  <a:srgbClr val="57585B"/>
                </a:solidFill>
                <a:latin typeface="Open Sans"/>
                <a:cs typeface="Open Sans"/>
              </a:rPr>
              <a:t> </a:t>
            </a:r>
            <a:r>
              <a:rPr sz="1700" dirty="0">
                <a:solidFill>
                  <a:srgbClr val="57585B"/>
                </a:solidFill>
                <a:latin typeface="Open Sans"/>
                <a:cs typeface="Open Sans"/>
              </a:rPr>
              <a:t>for</a:t>
            </a:r>
            <a:r>
              <a:rPr sz="1700" spc="70" dirty="0">
                <a:solidFill>
                  <a:srgbClr val="57585B"/>
                </a:solidFill>
                <a:latin typeface="Open Sans"/>
                <a:cs typeface="Open Sans"/>
              </a:rPr>
              <a:t> </a:t>
            </a:r>
            <a:r>
              <a:rPr sz="1700" dirty="0">
                <a:solidFill>
                  <a:srgbClr val="57585B"/>
                </a:solidFill>
                <a:latin typeface="Open Sans"/>
                <a:cs typeface="Open Sans"/>
              </a:rPr>
              <a:t>a</a:t>
            </a:r>
            <a:r>
              <a:rPr sz="1700" spc="65" dirty="0">
                <a:solidFill>
                  <a:srgbClr val="57585B"/>
                </a:solidFill>
                <a:latin typeface="Open Sans"/>
                <a:cs typeface="Open Sans"/>
              </a:rPr>
              <a:t> </a:t>
            </a:r>
            <a:r>
              <a:rPr sz="1700" dirty="0">
                <a:solidFill>
                  <a:srgbClr val="57585B"/>
                </a:solidFill>
                <a:latin typeface="Open Sans"/>
                <a:cs typeface="Open Sans"/>
              </a:rPr>
              <a:t>new</a:t>
            </a:r>
            <a:r>
              <a:rPr sz="1700" spc="70" dirty="0">
                <a:solidFill>
                  <a:srgbClr val="57585B"/>
                </a:solidFill>
                <a:latin typeface="Open Sans"/>
                <a:cs typeface="Open Sans"/>
              </a:rPr>
              <a:t> </a:t>
            </a:r>
            <a:r>
              <a:rPr sz="1700" dirty="0">
                <a:solidFill>
                  <a:srgbClr val="57585B"/>
                </a:solidFill>
                <a:latin typeface="Open Sans"/>
                <a:cs typeface="Open Sans"/>
              </a:rPr>
              <a:t>revolution</a:t>
            </a:r>
            <a:r>
              <a:rPr sz="1700" spc="65" dirty="0">
                <a:solidFill>
                  <a:srgbClr val="57585B"/>
                </a:solidFill>
                <a:latin typeface="Open Sans"/>
                <a:cs typeface="Open Sans"/>
              </a:rPr>
              <a:t> </a:t>
            </a:r>
            <a:r>
              <a:rPr sz="1700" dirty="0">
                <a:solidFill>
                  <a:srgbClr val="57585B"/>
                </a:solidFill>
                <a:latin typeface="Open Sans"/>
                <a:cs typeface="Open Sans"/>
              </a:rPr>
              <a:t>and</a:t>
            </a:r>
            <a:r>
              <a:rPr sz="1700" spc="70" dirty="0">
                <a:solidFill>
                  <a:srgbClr val="57585B"/>
                </a:solidFill>
                <a:latin typeface="Open Sans"/>
                <a:cs typeface="Open Sans"/>
              </a:rPr>
              <a:t> </a:t>
            </a:r>
            <a:r>
              <a:rPr sz="1700" dirty="0">
                <a:solidFill>
                  <a:srgbClr val="57585B"/>
                </a:solidFill>
                <a:latin typeface="Open Sans"/>
                <a:cs typeface="Open Sans"/>
              </a:rPr>
              <a:t>walked</a:t>
            </a:r>
            <a:r>
              <a:rPr sz="1700" spc="65" dirty="0">
                <a:solidFill>
                  <a:srgbClr val="57585B"/>
                </a:solidFill>
                <a:latin typeface="Open Sans"/>
                <a:cs typeface="Open Sans"/>
              </a:rPr>
              <a:t> </a:t>
            </a:r>
            <a:r>
              <a:rPr sz="1700" dirty="0">
                <a:solidFill>
                  <a:srgbClr val="57585B"/>
                </a:solidFill>
                <a:latin typeface="Open Sans"/>
                <a:cs typeface="Open Sans"/>
              </a:rPr>
              <a:t>away</a:t>
            </a:r>
            <a:r>
              <a:rPr sz="1700" spc="70" dirty="0">
                <a:solidFill>
                  <a:srgbClr val="57585B"/>
                </a:solidFill>
                <a:latin typeface="Open Sans"/>
                <a:cs typeface="Open Sans"/>
              </a:rPr>
              <a:t> </a:t>
            </a:r>
            <a:r>
              <a:rPr sz="1700" dirty="0">
                <a:solidFill>
                  <a:srgbClr val="57585B"/>
                </a:solidFill>
                <a:latin typeface="Open Sans"/>
                <a:cs typeface="Open Sans"/>
              </a:rPr>
              <a:t>from</a:t>
            </a:r>
            <a:r>
              <a:rPr sz="1700" spc="65" dirty="0">
                <a:solidFill>
                  <a:srgbClr val="57585B"/>
                </a:solidFill>
                <a:latin typeface="Open Sans"/>
                <a:cs typeface="Open Sans"/>
              </a:rPr>
              <a:t> </a:t>
            </a:r>
            <a:r>
              <a:rPr sz="1700" spc="-25" dirty="0">
                <a:solidFill>
                  <a:srgbClr val="57585B"/>
                </a:solidFill>
                <a:latin typeface="Open Sans"/>
                <a:cs typeface="Open Sans"/>
              </a:rPr>
              <a:t>it </a:t>
            </a:r>
            <a:r>
              <a:rPr sz="1700" dirty="0">
                <a:solidFill>
                  <a:srgbClr val="57585B"/>
                </a:solidFill>
                <a:latin typeface="Open Sans"/>
                <a:cs typeface="Open Sans"/>
              </a:rPr>
              <a:t>instead</a:t>
            </a:r>
            <a:r>
              <a:rPr sz="1700" spc="75" dirty="0">
                <a:solidFill>
                  <a:srgbClr val="57585B"/>
                </a:solidFill>
                <a:latin typeface="Open Sans"/>
                <a:cs typeface="Open Sans"/>
              </a:rPr>
              <a:t> </a:t>
            </a:r>
            <a:r>
              <a:rPr sz="1700" dirty="0">
                <a:solidFill>
                  <a:srgbClr val="57585B"/>
                </a:solidFill>
                <a:latin typeface="Open Sans"/>
                <a:cs typeface="Open Sans"/>
              </a:rPr>
              <a:t>of</a:t>
            </a:r>
            <a:r>
              <a:rPr sz="1700" spc="75" dirty="0">
                <a:solidFill>
                  <a:srgbClr val="57585B"/>
                </a:solidFill>
                <a:latin typeface="Open Sans"/>
                <a:cs typeface="Open Sans"/>
              </a:rPr>
              <a:t> </a:t>
            </a:r>
            <a:r>
              <a:rPr sz="1700" dirty="0">
                <a:solidFill>
                  <a:srgbClr val="57585B"/>
                </a:solidFill>
                <a:latin typeface="Open Sans"/>
                <a:cs typeface="Open Sans"/>
              </a:rPr>
              <a:t>claiming</a:t>
            </a:r>
            <a:r>
              <a:rPr sz="1700" spc="75" dirty="0">
                <a:solidFill>
                  <a:srgbClr val="57585B"/>
                </a:solidFill>
                <a:latin typeface="Open Sans"/>
                <a:cs typeface="Open Sans"/>
              </a:rPr>
              <a:t> </a:t>
            </a:r>
            <a:r>
              <a:rPr sz="1700" spc="-10" dirty="0">
                <a:solidFill>
                  <a:srgbClr val="57585B"/>
                </a:solidFill>
                <a:latin typeface="Open Sans"/>
                <a:cs typeface="Open Sans"/>
              </a:rPr>
              <a:t>credit.</a:t>
            </a:r>
            <a:endParaRPr sz="1700" dirty="0">
              <a:latin typeface="Open Sans"/>
              <a:cs typeface="Open Sans"/>
            </a:endParaRPr>
          </a:p>
          <a:p>
            <a:pPr marL="12700" marR="73660" algn="just">
              <a:lnSpc>
                <a:spcPct val="101800"/>
              </a:lnSpc>
              <a:spcBef>
                <a:spcPts val="2075"/>
              </a:spcBef>
            </a:pPr>
            <a:r>
              <a:rPr sz="1700" dirty="0">
                <a:solidFill>
                  <a:srgbClr val="57585B"/>
                </a:solidFill>
                <a:latin typeface="Open Sans"/>
                <a:cs typeface="Open Sans"/>
              </a:rPr>
              <a:t>In</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years</a:t>
            </a:r>
            <a:r>
              <a:rPr sz="1700" spc="55" dirty="0">
                <a:solidFill>
                  <a:srgbClr val="57585B"/>
                </a:solidFill>
                <a:latin typeface="Open Sans"/>
                <a:cs typeface="Open Sans"/>
              </a:rPr>
              <a:t> </a:t>
            </a:r>
            <a:r>
              <a:rPr sz="1700" dirty="0">
                <a:solidFill>
                  <a:srgbClr val="57585B"/>
                </a:solidFill>
                <a:latin typeface="Open Sans"/>
                <a:cs typeface="Open Sans"/>
              </a:rPr>
              <a:t>that</a:t>
            </a:r>
            <a:r>
              <a:rPr sz="1700" spc="55" dirty="0">
                <a:solidFill>
                  <a:srgbClr val="57585B"/>
                </a:solidFill>
                <a:latin typeface="Open Sans"/>
                <a:cs typeface="Open Sans"/>
              </a:rPr>
              <a:t> </a:t>
            </a:r>
            <a:r>
              <a:rPr sz="1700" dirty="0">
                <a:solidFill>
                  <a:srgbClr val="57585B"/>
                </a:solidFill>
                <a:latin typeface="Open Sans"/>
                <a:cs typeface="Open Sans"/>
              </a:rPr>
              <a:t>followed,</a:t>
            </a:r>
            <a:r>
              <a:rPr sz="1700" spc="55" dirty="0">
                <a:solidFill>
                  <a:srgbClr val="57585B"/>
                </a:solidFill>
                <a:latin typeface="Open Sans"/>
                <a:cs typeface="Open Sans"/>
              </a:rPr>
              <a:t> </a:t>
            </a:r>
            <a:r>
              <a:rPr sz="1700" dirty="0">
                <a:solidFill>
                  <a:srgbClr val="57585B"/>
                </a:solidFill>
                <a:latin typeface="Open Sans"/>
                <a:cs typeface="Open Sans"/>
              </a:rPr>
              <a:t>Bitcoin</a:t>
            </a:r>
            <a:r>
              <a:rPr sz="1700" spc="55" dirty="0">
                <a:solidFill>
                  <a:srgbClr val="57585B"/>
                </a:solidFill>
                <a:latin typeface="Open Sans"/>
                <a:cs typeface="Open Sans"/>
              </a:rPr>
              <a:t> </a:t>
            </a:r>
            <a:r>
              <a:rPr sz="1700" dirty="0">
                <a:solidFill>
                  <a:srgbClr val="57585B"/>
                </a:solidFill>
                <a:latin typeface="Open Sans"/>
                <a:cs typeface="Open Sans"/>
              </a:rPr>
              <a:t>started</a:t>
            </a:r>
            <a:r>
              <a:rPr sz="1700" spc="60" dirty="0">
                <a:solidFill>
                  <a:srgbClr val="57585B"/>
                </a:solidFill>
                <a:latin typeface="Open Sans"/>
                <a:cs typeface="Open Sans"/>
              </a:rPr>
              <a:t> </a:t>
            </a:r>
            <a:r>
              <a:rPr sz="1700" dirty="0">
                <a:solidFill>
                  <a:srgbClr val="57585B"/>
                </a:solidFill>
                <a:latin typeface="Open Sans"/>
                <a:cs typeface="Open Sans"/>
              </a:rPr>
              <a:t>to</a:t>
            </a:r>
            <a:r>
              <a:rPr sz="1700" spc="55" dirty="0">
                <a:solidFill>
                  <a:srgbClr val="57585B"/>
                </a:solidFill>
                <a:latin typeface="Open Sans"/>
                <a:cs typeface="Open Sans"/>
              </a:rPr>
              <a:t> </a:t>
            </a:r>
            <a:r>
              <a:rPr sz="1700" dirty="0">
                <a:solidFill>
                  <a:srgbClr val="57585B"/>
                </a:solidFill>
                <a:latin typeface="Open Sans"/>
                <a:cs typeface="Open Sans"/>
              </a:rPr>
              <a:t>grow</a:t>
            </a:r>
            <a:r>
              <a:rPr sz="1700" spc="55" dirty="0">
                <a:solidFill>
                  <a:srgbClr val="57585B"/>
                </a:solidFill>
                <a:latin typeface="Open Sans"/>
                <a:cs typeface="Open Sans"/>
              </a:rPr>
              <a:t> </a:t>
            </a:r>
            <a:r>
              <a:rPr sz="1700" dirty="0">
                <a:solidFill>
                  <a:srgbClr val="57585B"/>
                </a:solidFill>
                <a:latin typeface="Open Sans"/>
                <a:cs typeface="Open Sans"/>
              </a:rPr>
              <a:t>quickly</a:t>
            </a:r>
            <a:r>
              <a:rPr sz="1700" spc="55" dirty="0">
                <a:solidFill>
                  <a:srgbClr val="57585B"/>
                </a:solidFill>
                <a:latin typeface="Open Sans"/>
                <a:cs typeface="Open Sans"/>
              </a:rPr>
              <a:t> </a:t>
            </a:r>
            <a:r>
              <a:rPr sz="1700" dirty="0">
                <a:solidFill>
                  <a:srgbClr val="57585B"/>
                </a:solidFill>
                <a:latin typeface="Open Sans"/>
                <a:cs typeface="Open Sans"/>
              </a:rPr>
              <a:t>and</a:t>
            </a:r>
            <a:r>
              <a:rPr sz="1700" spc="55" dirty="0">
                <a:solidFill>
                  <a:srgbClr val="57585B"/>
                </a:solidFill>
                <a:latin typeface="Open Sans"/>
                <a:cs typeface="Open Sans"/>
              </a:rPr>
              <a:t> </a:t>
            </a:r>
            <a:r>
              <a:rPr sz="1700" dirty="0">
                <a:solidFill>
                  <a:srgbClr val="57585B"/>
                </a:solidFill>
                <a:latin typeface="Open Sans"/>
                <a:cs typeface="Open Sans"/>
              </a:rPr>
              <a:t>emerged</a:t>
            </a:r>
            <a:r>
              <a:rPr sz="1700" spc="55" dirty="0">
                <a:solidFill>
                  <a:srgbClr val="57585B"/>
                </a:solidFill>
                <a:latin typeface="Open Sans"/>
                <a:cs typeface="Open Sans"/>
              </a:rPr>
              <a:t> </a:t>
            </a:r>
            <a:r>
              <a:rPr sz="1700" dirty="0">
                <a:solidFill>
                  <a:srgbClr val="57585B"/>
                </a:solidFill>
                <a:latin typeface="Open Sans"/>
                <a:cs typeface="Open Sans"/>
              </a:rPr>
              <a:t>as</a:t>
            </a:r>
            <a:r>
              <a:rPr sz="1700" spc="55" dirty="0">
                <a:solidFill>
                  <a:srgbClr val="57585B"/>
                </a:solidFill>
                <a:latin typeface="Open Sans"/>
                <a:cs typeface="Open Sans"/>
              </a:rPr>
              <a:t> </a:t>
            </a:r>
            <a:r>
              <a:rPr sz="1700" dirty="0">
                <a:solidFill>
                  <a:srgbClr val="57585B"/>
                </a:solidFill>
                <a:latin typeface="Open Sans"/>
                <a:cs typeface="Open Sans"/>
              </a:rPr>
              <a:t>a</a:t>
            </a:r>
            <a:r>
              <a:rPr sz="1700" spc="60" dirty="0">
                <a:solidFill>
                  <a:srgbClr val="57585B"/>
                </a:solidFill>
                <a:latin typeface="Open Sans"/>
                <a:cs typeface="Open Sans"/>
              </a:rPr>
              <a:t> </a:t>
            </a:r>
            <a:r>
              <a:rPr sz="1700" spc="-10" dirty="0">
                <a:solidFill>
                  <a:srgbClr val="57585B"/>
                </a:solidFill>
                <a:latin typeface="Open Sans"/>
                <a:cs typeface="Open Sans"/>
              </a:rPr>
              <a:t>symbol </a:t>
            </a:r>
            <a:r>
              <a:rPr sz="1700" dirty="0">
                <a:solidFill>
                  <a:srgbClr val="57585B"/>
                </a:solidFill>
                <a:latin typeface="Open Sans"/>
                <a:cs typeface="Open Sans"/>
              </a:rPr>
              <a:t>of</a:t>
            </a:r>
            <a:r>
              <a:rPr sz="1700" spc="75" dirty="0">
                <a:solidFill>
                  <a:srgbClr val="57585B"/>
                </a:solidFill>
                <a:latin typeface="Open Sans"/>
                <a:cs typeface="Open Sans"/>
              </a:rPr>
              <a:t> </a:t>
            </a:r>
            <a:r>
              <a:rPr sz="1700" dirty="0">
                <a:solidFill>
                  <a:srgbClr val="57585B"/>
                </a:solidFill>
                <a:latin typeface="Open Sans"/>
                <a:cs typeface="Open Sans"/>
              </a:rPr>
              <a:t>hope,</a:t>
            </a:r>
            <a:r>
              <a:rPr sz="1700" spc="80" dirty="0">
                <a:solidFill>
                  <a:srgbClr val="57585B"/>
                </a:solidFill>
                <a:latin typeface="Open Sans"/>
                <a:cs typeface="Open Sans"/>
              </a:rPr>
              <a:t> </a:t>
            </a:r>
            <a:r>
              <a:rPr sz="1700" dirty="0">
                <a:solidFill>
                  <a:srgbClr val="57585B"/>
                </a:solidFill>
                <a:latin typeface="Open Sans"/>
                <a:cs typeface="Open Sans"/>
              </a:rPr>
              <a:t>empowerment,</a:t>
            </a:r>
            <a:r>
              <a:rPr sz="1700" spc="75" dirty="0">
                <a:solidFill>
                  <a:srgbClr val="57585B"/>
                </a:solidFill>
                <a:latin typeface="Open Sans"/>
                <a:cs typeface="Open Sans"/>
              </a:rPr>
              <a:t> </a:t>
            </a:r>
            <a:r>
              <a:rPr sz="1700" dirty="0">
                <a:solidFill>
                  <a:srgbClr val="57585B"/>
                </a:solidFill>
                <a:latin typeface="Open Sans"/>
                <a:cs typeface="Open Sans"/>
              </a:rPr>
              <a:t>and</a:t>
            </a:r>
            <a:r>
              <a:rPr sz="1700" spc="80" dirty="0">
                <a:solidFill>
                  <a:srgbClr val="57585B"/>
                </a:solidFill>
                <a:latin typeface="Open Sans"/>
                <a:cs typeface="Open Sans"/>
              </a:rPr>
              <a:t> </a:t>
            </a:r>
            <a:r>
              <a:rPr sz="1700" dirty="0">
                <a:solidFill>
                  <a:srgbClr val="57585B"/>
                </a:solidFill>
                <a:latin typeface="Open Sans"/>
                <a:cs typeface="Open Sans"/>
              </a:rPr>
              <a:t>resilience,</a:t>
            </a:r>
            <a:r>
              <a:rPr sz="1700" spc="80" dirty="0">
                <a:solidFill>
                  <a:srgbClr val="57585B"/>
                </a:solidFill>
                <a:latin typeface="Open Sans"/>
                <a:cs typeface="Open Sans"/>
              </a:rPr>
              <a:t> </a:t>
            </a:r>
            <a:r>
              <a:rPr sz="1700" dirty="0">
                <a:solidFill>
                  <a:srgbClr val="57585B"/>
                </a:solidFill>
                <a:latin typeface="Open Sans"/>
                <a:cs typeface="Open Sans"/>
              </a:rPr>
              <a:t>challenging</a:t>
            </a:r>
            <a:r>
              <a:rPr sz="1700" spc="75" dirty="0">
                <a:solidFill>
                  <a:srgbClr val="57585B"/>
                </a:solidFill>
                <a:latin typeface="Open Sans"/>
                <a:cs typeface="Open Sans"/>
              </a:rPr>
              <a:t> </a:t>
            </a:r>
            <a:r>
              <a:rPr sz="1700" dirty="0">
                <a:solidFill>
                  <a:srgbClr val="57585B"/>
                </a:solidFill>
                <a:latin typeface="Open Sans"/>
                <a:cs typeface="Open Sans"/>
              </a:rPr>
              <a:t>the</a:t>
            </a:r>
            <a:r>
              <a:rPr sz="1700" spc="80" dirty="0">
                <a:solidFill>
                  <a:srgbClr val="57585B"/>
                </a:solidFill>
                <a:latin typeface="Open Sans"/>
                <a:cs typeface="Open Sans"/>
              </a:rPr>
              <a:t> </a:t>
            </a:r>
            <a:r>
              <a:rPr sz="1700" dirty="0">
                <a:solidFill>
                  <a:srgbClr val="57585B"/>
                </a:solidFill>
                <a:latin typeface="Open Sans"/>
                <a:cs typeface="Open Sans"/>
              </a:rPr>
              <a:t>ﬁat</a:t>
            </a:r>
            <a:r>
              <a:rPr sz="1700" spc="80" dirty="0">
                <a:solidFill>
                  <a:srgbClr val="57585B"/>
                </a:solidFill>
                <a:latin typeface="Open Sans"/>
                <a:cs typeface="Open Sans"/>
              </a:rPr>
              <a:t> </a:t>
            </a:r>
            <a:r>
              <a:rPr sz="1700" dirty="0">
                <a:solidFill>
                  <a:srgbClr val="57585B"/>
                </a:solidFill>
                <a:latin typeface="Open Sans"/>
                <a:cs typeface="Open Sans"/>
              </a:rPr>
              <a:t>system</a:t>
            </a:r>
            <a:r>
              <a:rPr sz="1700" spc="75" dirty="0">
                <a:solidFill>
                  <a:srgbClr val="57585B"/>
                </a:solidFill>
                <a:latin typeface="Open Sans"/>
                <a:cs typeface="Open Sans"/>
              </a:rPr>
              <a:t> </a:t>
            </a:r>
            <a:r>
              <a:rPr sz="1700" dirty="0">
                <a:solidFill>
                  <a:srgbClr val="57585B"/>
                </a:solidFill>
                <a:latin typeface="Open Sans"/>
                <a:cs typeface="Open Sans"/>
              </a:rPr>
              <a:t>and</a:t>
            </a:r>
            <a:r>
              <a:rPr sz="1700" spc="80" dirty="0">
                <a:solidFill>
                  <a:srgbClr val="57585B"/>
                </a:solidFill>
                <a:latin typeface="Open Sans"/>
                <a:cs typeface="Open Sans"/>
              </a:rPr>
              <a:t> </a:t>
            </a:r>
            <a:r>
              <a:rPr sz="1700" dirty="0">
                <a:solidFill>
                  <a:srgbClr val="57585B"/>
                </a:solidFill>
                <a:latin typeface="Open Sans"/>
                <a:cs typeface="Open Sans"/>
              </a:rPr>
              <a:t>providing</a:t>
            </a:r>
            <a:r>
              <a:rPr sz="1700" spc="75" dirty="0">
                <a:solidFill>
                  <a:srgbClr val="57585B"/>
                </a:solidFill>
                <a:latin typeface="Open Sans"/>
                <a:cs typeface="Open Sans"/>
              </a:rPr>
              <a:t> </a:t>
            </a:r>
            <a:r>
              <a:rPr sz="1700" spc="-50" dirty="0">
                <a:solidFill>
                  <a:srgbClr val="57585B"/>
                </a:solidFill>
                <a:latin typeface="Open Sans"/>
                <a:cs typeface="Open Sans"/>
              </a:rPr>
              <a:t>a </a:t>
            </a:r>
            <a:r>
              <a:rPr sz="1700" dirty="0">
                <a:solidFill>
                  <a:srgbClr val="57585B"/>
                </a:solidFill>
                <a:latin typeface="Open Sans"/>
                <a:cs typeface="Open Sans"/>
              </a:rPr>
              <a:t>secure,</a:t>
            </a:r>
            <a:r>
              <a:rPr sz="1700" spc="65" dirty="0">
                <a:solidFill>
                  <a:srgbClr val="57585B"/>
                </a:solidFill>
                <a:latin typeface="Open Sans"/>
                <a:cs typeface="Open Sans"/>
              </a:rPr>
              <a:t> </a:t>
            </a:r>
            <a:r>
              <a:rPr sz="1700" dirty="0">
                <a:solidFill>
                  <a:srgbClr val="57585B"/>
                </a:solidFill>
                <a:latin typeface="Open Sans"/>
                <a:cs typeface="Open Sans"/>
              </a:rPr>
              <a:t>censorship-resistant</a:t>
            </a:r>
            <a:r>
              <a:rPr sz="1700" spc="70" dirty="0">
                <a:solidFill>
                  <a:srgbClr val="57585B"/>
                </a:solidFill>
                <a:latin typeface="Open Sans"/>
                <a:cs typeface="Open Sans"/>
              </a:rPr>
              <a:t> </a:t>
            </a:r>
            <a:r>
              <a:rPr sz="1700" dirty="0">
                <a:solidFill>
                  <a:srgbClr val="57585B"/>
                </a:solidFill>
                <a:latin typeface="Open Sans"/>
                <a:cs typeface="Open Sans"/>
              </a:rPr>
              <a:t>means</a:t>
            </a:r>
            <a:r>
              <a:rPr sz="1700" spc="65" dirty="0">
                <a:solidFill>
                  <a:srgbClr val="57585B"/>
                </a:solidFill>
                <a:latin typeface="Open Sans"/>
                <a:cs typeface="Open Sans"/>
              </a:rPr>
              <a:t> </a:t>
            </a:r>
            <a:r>
              <a:rPr sz="1700" dirty="0">
                <a:solidFill>
                  <a:srgbClr val="57585B"/>
                </a:solidFill>
                <a:latin typeface="Open Sans"/>
                <a:cs typeface="Open Sans"/>
              </a:rPr>
              <a:t>of</a:t>
            </a:r>
            <a:r>
              <a:rPr sz="1700" spc="70" dirty="0">
                <a:solidFill>
                  <a:srgbClr val="57585B"/>
                </a:solidFill>
                <a:latin typeface="Open Sans"/>
                <a:cs typeface="Open Sans"/>
              </a:rPr>
              <a:t> </a:t>
            </a:r>
            <a:r>
              <a:rPr sz="1700" dirty="0">
                <a:solidFill>
                  <a:srgbClr val="57585B"/>
                </a:solidFill>
                <a:latin typeface="Open Sans"/>
                <a:cs typeface="Open Sans"/>
              </a:rPr>
              <a:t>ﬁnancial</a:t>
            </a:r>
            <a:r>
              <a:rPr sz="1700" spc="70" dirty="0">
                <a:solidFill>
                  <a:srgbClr val="57585B"/>
                </a:solidFill>
                <a:latin typeface="Open Sans"/>
                <a:cs typeface="Open Sans"/>
              </a:rPr>
              <a:t> </a:t>
            </a:r>
            <a:r>
              <a:rPr sz="1700" dirty="0">
                <a:solidFill>
                  <a:srgbClr val="57585B"/>
                </a:solidFill>
                <a:latin typeface="Open Sans"/>
                <a:cs typeface="Open Sans"/>
              </a:rPr>
              <a:t>transactions.</a:t>
            </a:r>
            <a:r>
              <a:rPr sz="1700" spc="65" dirty="0">
                <a:solidFill>
                  <a:srgbClr val="57585B"/>
                </a:solidFill>
                <a:latin typeface="Open Sans"/>
                <a:cs typeface="Open Sans"/>
              </a:rPr>
              <a:t> </a:t>
            </a:r>
            <a:r>
              <a:rPr sz="1700" dirty="0">
                <a:solidFill>
                  <a:srgbClr val="57585B"/>
                </a:solidFill>
                <a:latin typeface="Open Sans"/>
                <a:cs typeface="Open Sans"/>
              </a:rPr>
              <a:t>Bitcoin</a:t>
            </a:r>
            <a:r>
              <a:rPr sz="1700" spc="70" dirty="0">
                <a:solidFill>
                  <a:srgbClr val="57585B"/>
                </a:solidFill>
                <a:latin typeface="Open Sans"/>
                <a:cs typeface="Open Sans"/>
              </a:rPr>
              <a:t> </a:t>
            </a:r>
            <a:r>
              <a:rPr sz="1700" dirty="0">
                <a:solidFill>
                  <a:srgbClr val="57585B"/>
                </a:solidFill>
                <a:latin typeface="Open Sans"/>
                <a:cs typeface="Open Sans"/>
              </a:rPr>
              <a:t>is</a:t>
            </a:r>
            <a:r>
              <a:rPr sz="1700" spc="70" dirty="0">
                <a:solidFill>
                  <a:srgbClr val="57585B"/>
                </a:solidFill>
                <a:latin typeface="Open Sans"/>
                <a:cs typeface="Open Sans"/>
              </a:rPr>
              <a:t> </a:t>
            </a:r>
            <a:r>
              <a:rPr sz="1700" spc="-25" dirty="0">
                <a:solidFill>
                  <a:srgbClr val="57585B"/>
                </a:solidFill>
                <a:latin typeface="Open Sans"/>
                <a:cs typeface="Open Sans"/>
              </a:rPr>
              <a:t>an</a:t>
            </a:r>
            <a:endParaRPr sz="1700" dirty="0">
              <a:latin typeface="Open Sans"/>
              <a:cs typeface="Open Sans"/>
            </a:endParaRPr>
          </a:p>
          <a:p>
            <a:pPr marL="12700" marR="225425" algn="just">
              <a:lnSpc>
                <a:spcPct val="101800"/>
              </a:lnSpc>
              <a:spcBef>
                <a:spcPts val="5"/>
              </a:spcBef>
            </a:pPr>
            <a:r>
              <a:rPr sz="1700" dirty="0">
                <a:solidFill>
                  <a:srgbClr val="57585B"/>
                </a:solidFill>
                <a:latin typeface="Open Sans"/>
                <a:cs typeface="Open Sans"/>
              </a:rPr>
              <a:t>open-source</a:t>
            </a:r>
            <a:r>
              <a:rPr sz="1700" spc="40" dirty="0">
                <a:solidFill>
                  <a:srgbClr val="57585B"/>
                </a:solidFill>
                <a:latin typeface="Open Sans"/>
                <a:cs typeface="Open Sans"/>
              </a:rPr>
              <a:t> </a:t>
            </a:r>
            <a:r>
              <a:rPr sz="1700" dirty="0">
                <a:solidFill>
                  <a:srgbClr val="57585B"/>
                </a:solidFill>
                <a:latin typeface="Open Sans"/>
                <a:cs typeface="Open Sans"/>
              </a:rPr>
              <a:t>protocol,</a:t>
            </a:r>
            <a:r>
              <a:rPr sz="1700" spc="40" dirty="0">
                <a:solidFill>
                  <a:srgbClr val="57585B"/>
                </a:solidFill>
                <a:latin typeface="Open Sans"/>
                <a:cs typeface="Open Sans"/>
              </a:rPr>
              <a:t> </a:t>
            </a:r>
            <a:r>
              <a:rPr sz="1700" dirty="0">
                <a:solidFill>
                  <a:srgbClr val="57585B"/>
                </a:solidFill>
                <a:latin typeface="Open Sans"/>
                <a:cs typeface="Open Sans"/>
              </a:rPr>
              <a:t>meaning</a:t>
            </a:r>
            <a:r>
              <a:rPr sz="1700" spc="40" dirty="0">
                <a:solidFill>
                  <a:srgbClr val="57585B"/>
                </a:solidFill>
                <a:latin typeface="Open Sans"/>
                <a:cs typeface="Open Sans"/>
              </a:rPr>
              <a:t> </a:t>
            </a:r>
            <a:r>
              <a:rPr sz="1700" dirty="0">
                <a:solidFill>
                  <a:srgbClr val="57585B"/>
                </a:solidFill>
                <a:latin typeface="Open Sans"/>
                <a:cs typeface="Open Sans"/>
              </a:rPr>
              <a:t>that</a:t>
            </a:r>
            <a:r>
              <a:rPr sz="1700" spc="40" dirty="0">
                <a:solidFill>
                  <a:srgbClr val="57585B"/>
                </a:solidFill>
                <a:latin typeface="Open Sans"/>
                <a:cs typeface="Open Sans"/>
              </a:rPr>
              <a:t> </a:t>
            </a:r>
            <a:r>
              <a:rPr sz="1700" dirty="0">
                <a:solidFill>
                  <a:srgbClr val="57585B"/>
                </a:solidFill>
                <a:latin typeface="Open Sans"/>
                <a:cs typeface="Open Sans"/>
              </a:rPr>
              <a:t>no</a:t>
            </a:r>
            <a:r>
              <a:rPr sz="1700" spc="45" dirty="0">
                <a:solidFill>
                  <a:srgbClr val="57585B"/>
                </a:solidFill>
                <a:latin typeface="Open Sans"/>
                <a:cs typeface="Open Sans"/>
              </a:rPr>
              <a:t> </a:t>
            </a:r>
            <a:r>
              <a:rPr sz="1700" dirty="0">
                <a:solidFill>
                  <a:srgbClr val="57585B"/>
                </a:solidFill>
                <a:latin typeface="Open Sans"/>
                <a:cs typeface="Open Sans"/>
              </a:rPr>
              <a:t>one</a:t>
            </a:r>
            <a:r>
              <a:rPr sz="1700" spc="40" dirty="0">
                <a:solidFill>
                  <a:srgbClr val="57585B"/>
                </a:solidFill>
                <a:latin typeface="Open Sans"/>
                <a:cs typeface="Open Sans"/>
              </a:rPr>
              <a:t> </a:t>
            </a:r>
            <a:r>
              <a:rPr sz="1700" dirty="0">
                <a:solidFill>
                  <a:srgbClr val="57585B"/>
                </a:solidFill>
                <a:latin typeface="Open Sans"/>
                <a:cs typeface="Open Sans"/>
              </a:rPr>
              <a:t>has</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power</a:t>
            </a:r>
            <a:r>
              <a:rPr sz="1700" spc="45"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own</a:t>
            </a:r>
            <a:r>
              <a:rPr sz="1700" spc="40" dirty="0">
                <a:solidFill>
                  <a:srgbClr val="57585B"/>
                </a:solidFill>
                <a:latin typeface="Open Sans"/>
                <a:cs typeface="Open Sans"/>
              </a:rPr>
              <a:t> </a:t>
            </a:r>
            <a:r>
              <a:rPr sz="1700" dirty="0">
                <a:solidFill>
                  <a:srgbClr val="57585B"/>
                </a:solidFill>
                <a:latin typeface="Open Sans"/>
                <a:cs typeface="Open Sans"/>
              </a:rPr>
              <a:t>or</a:t>
            </a:r>
            <a:r>
              <a:rPr sz="1700" spc="40" dirty="0">
                <a:solidFill>
                  <a:srgbClr val="57585B"/>
                </a:solidFill>
                <a:latin typeface="Open Sans"/>
                <a:cs typeface="Open Sans"/>
              </a:rPr>
              <a:t> </a:t>
            </a:r>
            <a:r>
              <a:rPr sz="1700" dirty="0">
                <a:solidFill>
                  <a:srgbClr val="57585B"/>
                </a:solidFill>
                <a:latin typeface="Open Sans"/>
                <a:cs typeface="Open Sans"/>
              </a:rPr>
              <a:t>control</a:t>
            </a:r>
            <a:r>
              <a:rPr sz="1700" spc="45" dirty="0">
                <a:solidFill>
                  <a:srgbClr val="57585B"/>
                </a:solidFill>
                <a:latin typeface="Open Sans"/>
                <a:cs typeface="Open Sans"/>
              </a:rPr>
              <a:t> </a:t>
            </a:r>
            <a:r>
              <a:rPr sz="1700" dirty="0">
                <a:solidFill>
                  <a:srgbClr val="57585B"/>
                </a:solidFill>
                <a:latin typeface="Open Sans"/>
                <a:cs typeface="Open Sans"/>
              </a:rPr>
              <a:t>it.</a:t>
            </a:r>
            <a:r>
              <a:rPr sz="1700" spc="40" dirty="0">
                <a:solidFill>
                  <a:srgbClr val="57585B"/>
                </a:solidFill>
                <a:latin typeface="Open Sans"/>
                <a:cs typeface="Open Sans"/>
              </a:rPr>
              <a:t> </a:t>
            </a:r>
            <a:r>
              <a:rPr sz="1700" spc="-25" dirty="0">
                <a:solidFill>
                  <a:srgbClr val="57585B"/>
                </a:solidFill>
                <a:latin typeface="Open Sans"/>
                <a:cs typeface="Open Sans"/>
              </a:rPr>
              <a:t>Its </a:t>
            </a:r>
            <a:r>
              <a:rPr sz="1700" dirty="0">
                <a:solidFill>
                  <a:srgbClr val="57585B"/>
                </a:solidFill>
                <a:latin typeface="Open Sans"/>
                <a:cs typeface="Open Sans"/>
              </a:rPr>
              <a:t>design</a:t>
            </a:r>
            <a:r>
              <a:rPr sz="1700" spc="50" dirty="0">
                <a:solidFill>
                  <a:srgbClr val="57585B"/>
                </a:solidFill>
                <a:latin typeface="Open Sans"/>
                <a:cs typeface="Open Sans"/>
              </a:rPr>
              <a:t> </a:t>
            </a:r>
            <a:r>
              <a:rPr sz="1700" dirty="0">
                <a:solidFill>
                  <a:srgbClr val="57585B"/>
                </a:solidFill>
                <a:latin typeface="Open Sans"/>
                <a:cs typeface="Open Sans"/>
              </a:rPr>
              <a:t>is</a:t>
            </a:r>
            <a:r>
              <a:rPr sz="1700" spc="55" dirty="0">
                <a:solidFill>
                  <a:srgbClr val="57585B"/>
                </a:solidFill>
                <a:latin typeface="Open Sans"/>
                <a:cs typeface="Open Sans"/>
              </a:rPr>
              <a:t> </a:t>
            </a:r>
            <a:r>
              <a:rPr sz="1700" dirty="0">
                <a:solidFill>
                  <a:srgbClr val="57585B"/>
                </a:solidFill>
                <a:latin typeface="Open Sans"/>
                <a:cs typeface="Open Sans"/>
              </a:rPr>
              <a:t>public</a:t>
            </a:r>
            <a:r>
              <a:rPr sz="1700" spc="55" dirty="0">
                <a:solidFill>
                  <a:srgbClr val="57585B"/>
                </a:solidFill>
                <a:latin typeface="Open Sans"/>
                <a:cs typeface="Open Sans"/>
              </a:rPr>
              <a:t> </a:t>
            </a:r>
            <a:r>
              <a:rPr sz="1700" dirty="0">
                <a:solidFill>
                  <a:srgbClr val="57585B"/>
                </a:solidFill>
                <a:latin typeface="Open Sans"/>
                <a:cs typeface="Open Sans"/>
              </a:rPr>
              <a:t>and</a:t>
            </a:r>
            <a:r>
              <a:rPr sz="1700" spc="55" dirty="0">
                <a:solidFill>
                  <a:srgbClr val="57585B"/>
                </a:solidFill>
                <a:latin typeface="Open Sans"/>
                <a:cs typeface="Open Sans"/>
              </a:rPr>
              <a:t> </a:t>
            </a:r>
            <a:r>
              <a:rPr sz="1700" dirty="0">
                <a:solidFill>
                  <a:srgbClr val="57585B"/>
                </a:solidFill>
                <a:latin typeface="Open Sans"/>
                <a:cs typeface="Open Sans"/>
              </a:rPr>
              <a:t>open</a:t>
            </a:r>
            <a:r>
              <a:rPr sz="1700" spc="55" dirty="0">
                <a:solidFill>
                  <a:srgbClr val="57585B"/>
                </a:solidFill>
                <a:latin typeface="Open Sans"/>
                <a:cs typeface="Open Sans"/>
              </a:rPr>
              <a:t> </a:t>
            </a:r>
            <a:r>
              <a:rPr sz="1700" dirty="0">
                <a:solidFill>
                  <a:srgbClr val="57585B"/>
                </a:solidFill>
                <a:latin typeface="Open Sans"/>
                <a:cs typeface="Open Sans"/>
              </a:rPr>
              <a:t>for</a:t>
            </a:r>
            <a:r>
              <a:rPr sz="1700" spc="55" dirty="0">
                <a:solidFill>
                  <a:srgbClr val="57585B"/>
                </a:solidFill>
                <a:latin typeface="Open Sans"/>
                <a:cs typeface="Open Sans"/>
              </a:rPr>
              <a:t> </a:t>
            </a:r>
            <a:r>
              <a:rPr sz="1700" dirty="0">
                <a:solidFill>
                  <a:srgbClr val="57585B"/>
                </a:solidFill>
                <a:latin typeface="Open Sans"/>
                <a:cs typeface="Open Sans"/>
              </a:rPr>
              <a:t>anyone</a:t>
            </a:r>
            <a:r>
              <a:rPr sz="1700" spc="55" dirty="0">
                <a:solidFill>
                  <a:srgbClr val="57585B"/>
                </a:solidFill>
                <a:latin typeface="Open Sans"/>
                <a:cs typeface="Open Sans"/>
              </a:rPr>
              <a:t> </a:t>
            </a:r>
            <a:r>
              <a:rPr sz="1700" dirty="0">
                <a:solidFill>
                  <a:srgbClr val="57585B"/>
                </a:solidFill>
                <a:latin typeface="Open Sans"/>
                <a:cs typeface="Open Sans"/>
              </a:rPr>
              <a:t>to</a:t>
            </a:r>
            <a:r>
              <a:rPr sz="1700" spc="55" dirty="0">
                <a:solidFill>
                  <a:srgbClr val="57585B"/>
                </a:solidFill>
                <a:latin typeface="Open Sans"/>
                <a:cs typeface="Open Sans"/>
              </a:rPr>
              <a:t> </a:t>
            </a:r>
            <a:r>
              <a:rPr sz="1700" spc="-10" dirty="0">
                <a:solidFill>
                  <a:srgbClr val="57585B"/>
                </a:solidFill>
                <a:latin typeface="Open Sans"/>
                <a:cs typeface="Open Sans"/>
              </a:rPr>
              <a:t>participate.</a:t>
            </a:r>
            <a:endParaRPr sz="1700" dirty="0">
              <a:latin typeface="Open Sans"/>
              <a:cs typeface="Open Sans"/>
            </a:endParaRPr>
          </a:p>
          <a:p>
            <a:pPr marL="12700" marR="28575">
              <a:lnSpc>
                <a:spcPct val="101800"/>
              </a:lnSpc>
              <a:spcBef>
                <a:spcPts val="2075"/>
              </a:spcBef>
            </a:pPr>
            <a:r>
              <a:rPr sz="1700" dirty="0">
                <a:solidFill>
                  <a:srgbClr val="57585B"/>
                </a:solidFill>
                <a:latin typeface="Open Sans"/>
                <a:cs typeface="Open Sans"/>
              </a:rPr>
              <a:t>Today,</a:t>
            </a:r>
            <a:r>
              <a:rPr sz="1700" spc="45" dirty="0">
                <a:solidFill>
                  <a:srgbClr val="57585B"/>
                </a:solidFill>
                <a:latin typeface="Open Sans"/>
                <a:cs typeface="Open Sans"/>
              </a:rPr>
              <a:t> </a:t>
            </a:r>
            <a:r>
              <a:rPr sz="1700" dirty="0">
                <a:solidFill>
                  <a:srgbClr val="57585B"/>
                </a:solidFill>
                <a:latin typeface="Open Sans"/>
                <a:cs typeface="Open Sans"/>
              </a:rPr>
              <a:t>Nakamoto's</a:t>
            </a:r>
            <a:r>
              <a:rPr sz="1700" spc="45" dirty="0">
                <a:solidFill>
                  <a:srgbClr val="57585B"/>
                </a:solidFill>
                <a:latin typeface="Open Sans"/>
                <a:cs typeface="Open Sans"/>
              </a:rPr>
              <a:t> </a:t>
            </a:r>
            <a:r>
              <a:rPr sz="1700" dirty="0">
                <a:solidFill>
                  <a:srgbClr val="57585B"/>
                </a:solidFill>
                <a:latin typeface="Open Sans"/>
                <a:cs typeface="Open Sans"/>
              </a:rPr>
              <a:t>dream</a:t>
            </a:r>
            <a:r>
              <a:rPr sz="1700" spc="45"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borderless,</a:t>
            </a:r>
            <a:r>
              <a:rPr sz="1700" spc="45" dirty="0">
                <a:solidFill>
                  <a:srgbClr val="57585B"/>
                </a:solidFill>
                <a:latin typeface="Open Sans"/>
                <a:cs typeface="Open Sans"/>
              </a:rPr>
              <a:t> </a:t>
            </a:r>
            <a:r>
              <a:rPr sz="1700" dirty="0">
                <a:solidFill>
                  <a:srgbClr val="57585B"/>
                </a:solidFill>
                <a:latin typeface="Open Sans"/>
                <a:cs typeface="Open Sans"/>
              </a:rPr>
              <a:t>transparent,</a:t>
            </a:r>
            <a:r>
              <a:rPr sz="1700" spc="45" dirty="0">
                <a:solidFill>
                  <a:srgbClr val="57585B"/>
                </a:solidFill>
                <a:latin typeface="Open Sans"/>
                <a:cs typeface="Open Sans"/>
              </a:rPr>
              <a:t> </a:t>
            </a:r>
            <a:r>
              <a:rPr sz="1700" dirty="0">
                <a:solidFill>
                  <a:srgbClr val="57585B"/>
                </a:solidFill>
                <a:latin typeface="Open Sans"/>
                <a:cs typeface="Open Sans"/>
              </a:rPr>
              <a:t>and</a:t>
            </a:r>
            <a:r>
              <a:rPr sz="1700" spc="50" dirty="0">
                <a:solidFill>
                  <a:srgbClr val="57585B"/>
                </a:solidFill>
                <a:latin typeface="Open Sans"/>
                <a:cs typeface="Open Sans"/>
              </a:rPr>
              <a:t> </a:t>
            </a:r>
            <a:r>
              <a:rPr sz="1700" dirty="0">
                <a:solidFill>
                  <a:srgbClr val="57585B"/>
                </a:solidFill>
                <a:latin typeface="Open Sans"/>
                <a:cs typeface="Open Sans"/>
              </a:rPr>
              <a:t>secure</a:t>
            </a:r>
            <a:r>
              <a:rPr sz="1700" spc="45" dirty="0">
                <a:solidFill>
                  <a:srgbClr val="57585B"/>
                </a:solidFill>
                <a:latin typeface="Open Sans"/>
                <a:cs typeface="Open Sans"/>
              </a:rPr>
              <a:t> </a:t>
            </a:r>
            <a:r>
              <a:rPr sz="1700" dirty="0">
                <a:solidFill>
                  <a:srgbClr val="57585B"/>
                </a:solidFill>
                <a:latin typeface="Open Sans"/>
                <a:cs typeface="Open Sans"/>
              </a:rPr>
              <a:t>ﬁnancial</a:t>
            </a:r>
            <a:r>
              <a:rPr sz="1700" spc="45" dirty="0">
                <a:solidFill>
                  <a:srgbClr val="57585B"/>
                </a:solidFill>
                <a:latin typeface="Open Sans"/>
                <a:cs typeface="Open Sans"/>
              </a:rPr>
              <a:t> </a:t>
            </a:r>
            <a:r>
              <a:rPr sz="1700" spc="-10" dirty="0">
                <a:solidFill>
                  <a:srgbClr val="57585B"/>
                </a:solidFill>
                <a:latin typeface="Open Sans"/>
                <a:cs typeface="Open Sans"/>
              </a:rPr>
              <a:t>system </a:t>
            </a:r>
            <a:r>
              <a:rPr sz="1700" dirty="0">
                <a:solidFill>
                  <a:srgbClr val="57585B"/>
                </a:solidFill>
                <a:latin typeface="Open Sans"/>
                <a:cs typeface="Open Sans"/>
              </a:rPr>
              <a:t>lives</a:t>
            </a:r>
            <a:r>
              <a:rPr sz="1700" spc="65" dirty="0">
                <a:solidFill>
                  <a:srgbClr val="57585B"/>
                </a:solidFill>
                <a:latin typeface="Open Sans"/>
                <a:cs typeface="Open Sans"/>
              </a:rPr>
              <a:t> </a:t>
            </a:r>
            <a:r>
              <a:rPr sz="1700" dirty="0">
                <a:solidFill>
                  <a:srgbClr val="57585B"/>
                </a:solidFill>
                <a:latin typeface="Open Sans"/>
                <a:cs typeface="Open Sans"/>
              </a:rPr>
              <a:t>on,</a:t>
            </a:r>
            <a:r>
              <a:rPr sz="1700" spc="65" dirty="0">
                <a:solidFill>
                  <a:srgbClr val="57585B"/>
                </a:solidFill>
                <a:latin typeface="Open Sans"/>
                <a:cs typeface="Open Sans"/>
              </a:rPr>
              <a:t> </a:t>
            </a:r>
            <a:r>
              <a:rPr sz="1700" dirty="0">
                <a:solidFill>
                  <a:srgbClr val="57585B"/>
                </a:solidFill>
                <a:latin typeface="Open Sans"/>
                <a:cs typeface="Open Sans"/>
              </a:rPr>
              <a:t>empowering</a:t>
            </a:r>
            <a:r>
              <a:rPr sz="1700" spc="65" dirty="0">
                <a:solidFill>
                  <a:srgbClr val="57585B"/>
                </a:solidFill>
                <a:latin typeface="Open Sans"/>
                <a:cs typeface="Open Sans"/>
              </a:rPr>
              <a:t> </a:t>
            </a:r>
            <a:r>
              <a:rPr sz="1700" dirty="0">
                <a:solidFill>
                  <a:srgbClr val="57585B"/>
                </a:solidFill>
                <a:latin typeface="Open Sans"/>
                <a:cs typeface="Open Sans"/>
              </a:rPr>
              <a:t>the</a:t>
            </a:r>
            <a:r>
              <a:rPr sz="1700" spc="70" dirty="0">
                <a:solidFill>
                  <a:srgbClr val="57585B"/>
                </a:solidFill>
                <a:latin typeface="Open Sans"/>
                <a:cs typeface="Open Sans"/>
              </a:rPr>
              <a:t> </a:t>
            </a:r>
            <a:r>
              <a:rPr sz="1700" dirty="0">
                <a:solidFill>
                  <a:srgbClr val="57585B"/>
                </a:solidFill>
                <a:latin typeface="Open Sans"/>
                <a:cs typeface="Open Sans"/>
              </a:rPr>
              <a:t>global</a:t>
            </a:r>
            <a:r>
              <a:rPr sz="1700" spc="65" dirty="0">
                <a:solidFill>
                  <a:srgbClr val="57585B"/>
                </a:solidFill>
                <a:latin typeface="Open Sans"/>
                <a:cs typeface="Open Sans"/>
              </a:rPr>
              <a:t> </a:t>
            </a:r>
            <a:r>
              <a:rPr sz="1700" dirty="0">
                <a:solidFill>
                  <a:srgbClr val="57585B"/>
                </a:solidFill>
                <a:latin typeface="Open Sans"/>
                <a:cs typeface="Open Sans"/>
              </a:rPr>
              <a:t>freedom</a:t>
            </a:r>
            <a:r>
              <a:rPr sz="1700" spc="65" dirty="0">
                <a:solidFill>
                  <a:srgbClr val="57585B"/>
                </a:solidFill>
                <a:latin typeface="Open Sans"/>
                <a:cs typeface="Open Sans"/>
              </a:rPr>
              <a:t> </a:t>
            </a:r>
            <a:r>
              <a:rPr sz="1700" dirty="0">
                <a:solidFill>
                  <a:srgbClr val="57585B"/>
                </a:solidFill>
                <a:latin typeface="Open Sans"/>
                <a:cs typeface="Open Sans"/>
              </a:rPr>
              <a:t>revolution</a:t>
            </a:r>
            <a:r>
              <a:rPr sz="1700" spc="65" dirty="0">
                <a:solidFill>
                  <a:srgbClr val="57585B"/>
                </a:solidFill>
                <a:latin typeface="Open Sans"/>
                <a:cs typeface="Open Sans"/>
              </a:rPr>
              <a:t> </a:t>
            </a:r>
            <a:r>
              <a:rPr sz="1700" dirty="0">
                <a:solidFill>
                  <a:srgbClr val="57585B"/>
                </a:solidFill>
                <a:latin typeface="Open Sans"/>
                <a:cs typeface="Open Sans"/>
              </a:rPr>
              <a:t>we</a:t>
            </a:r>
            <a:r>
              <a:rPr sz="1700" spc="70" dirty="0">
                <a:solidFill>
                  <a:srgbClr val="57585B"/>
                </a:solidFill>
                <a:latin typeface="Open Sans"/>
                <a:cs typeface="Open Sans"/>
              </a:rPr>
              <a:t> </a:t>
            </a:r>
            <a:r>
              <a:rPr sz="1700" dirty="0">
                <a:solidFill>
                  <a:srgbClr val="57585B"/>
                </a:solidFill>
                <a:latin typeface="Open Sans"/>
                <a:cs typeface="Open Sans"/>
              </a:rPr>
              <a:t>are</a:t>
            </a:r>
            <a:r>
              <a:rPr sz="1700" spc="65" dirty="0">
                <a:solidFill>
                  <a:srgbClr val="57585B"/>
                </a:solidFill>
                <a:latin typeface="Open Sans"/>
                <a:cs typeface="Open Sans"/>
              </a:rPr>
              <a:t> </a:t>
            </a:r>
            <a:r>
              <a:rPr sz="1700" dirty="0">
                <a:solidFill>
                  <a:srgbClr val="57585B"/>
                </a:solidFill>
                <a:latin typeface="Open Sans"/>
                <a:cs typeface="Open Sans"/>
              </a:rPr>
              <a:t>witnessing</a:t>
            </a:r>
            <a:r>
              <a:rPr sz="1700" spc="65" dirty="0">
                <a:solidFill>
                  <a:srgbClr val="57585B"/>
                </a:solidFill>
                <a:latin typeface="Open Sans"/>
                <a:cs typeface="Open Sans"/>
              </a:rPr>
              <a:t> </a:t>
            </a:r>
            <a:r>
              <a:rPr sz="1700" spc="-10" dirty="0">
                <a:solidFill>
                  <a:srgbClr val="57585B"/>
                </a:solidFill>
                <a:latin typeface="Open Sans"/>
                <a:cs typeface="Open Sans"/>
              </a:rPr>
              <a:t>today.</a:t>
            </a:r>
            <a:endParaRPr sz="1700" dirty="0">
              <a:latin typeface="Open Sans"/>
              <a:cs typeface="Open Sans"/>
            </a:endParaRPr>
          </a:p>
          <a:p>
            <a:pPr marL="12700" marR="5080">
              <a:lnSpc>
                <a:spcPct val="101800"/>
              </a:lnSpc>
            </a:pPr>
            <a:r>
              <a:rPr sz="1700" dirty="0">
                <a:solidFill>
                  <a:srgbClr val="57585B"/>
                </a:solidFill>
                <a:latin typeface="Open Sans"/>
                <a:cs typeface="Open Sans"/>
              </a:rPr>
              <a:t>Every</a:t>
            </a:r>
            <a:r>
              <a:rPr lang="en-US" sz="1700" dirty="0">
                <a:solidFill>
                  <a:srgbClr val="57585B"/>
                </a:solidFill>
                <a:latin typeface="Open Sans"/>
                <a:cs typeface="Open Sans"/>
              </a:rPr>
              <a:t> </a:t>
            </a:r>
            <a:r>
              <a:rPr sz="1700" dirty="0">
                <a:solidFill>
                  <a:srgbClr val="57585B"/>
                </a:solidFill>
                <a:latin typeface="Open Sans"/>
                <a:cs typeface="Open Sans"/>
              </a:rPr>
              <a:t>day,</a:t>
            </a:r>
            <a:r>
              <a:rPr sz="1700" spc="50" dirty="0">
                <a:solidFill>
                  <a:srgbClr val="57585B"/>
                </a:solidFill>
                <a:latin typeface="Open Sans"/>
                <a:cs typeface="Open Sans"/>
              </a:rPr>
              <a:t> </a:t>
            </a:r>
            <a:r>
              <a:rPr sz="1700" dirty="0">
                <a:solidFill>
                  <a:srgbClr val="57585B"/>
                </a:solidFill>
                <a:latin typeface="Open Sans"/>
                <a:cs typeface="Open Sans"/>
              </a:rPr>
              <a:t>ordinary</a:t>
            </a:r>
            <a:r>
              <a:rPr sz="1700" spc="55" dirty="0">
                <a:solidFill>
                  <a:srgbClr val="57585B"/>
                </a:solidFill>
                <a:latin typeface="Open Sans"/>
                <a:cs typeface="Open Sans"/>
              </a:rPr>
              <a:t> </a:t>
            </a:r>
            <a:r>
              <a:rPr sz="1700" dirty="0">
                <a:solidFill>
                  <a:srgbClr val="57585B"/>
                </a:solidFill>
                <a:latin typeface="Open Sans"/>
                <a:cs typeface="Open Sans"/>
              </a:rPr>
              <a:t>people</a:t>
            </a:r>
            <a:r>
              <a:rPr sz="1700" spc="50" dirty="0">
                <a:solidFill>
                  <a:srgbClr val="57585B"/>
                </a:solidFill>
                <a:latin typeface="Open Sans"/>
                <a:cs typeface="Open Sans"/>
              </a:rPr>
              <a:t> </a:t>
            </a:r>
            <a:r>
              <a:rPr sz="1700" dirty="0">
                <a:solidFill>
                  <a:srgbClr val="57585B"/>
                </a:solidFill>
                <a:latin typeface="Open Sans"/>
                <a:cs typeface="Open Sans"/>
              </a:rPr>
              <a:t>are</a:t>
            </a:r>
            <a:r>
              <a:rPr sz="1700" spc="55" dirty="0">
                <a:solidFill>
                  <a:srgbClr val="57585B"/>
                </a:solidFill>
                <a:latin typeface="Open Sans"/>
                <a:cs typeface="Open Sans"/>
              </a:rPr>
              <a:t> </a:t>
            </a:r>
            <a:r>
              <a:rPr sz="1700" dirty="0">
                <a:solidFill>
                  <a:srgbClr val="57585B"/>
                </a:solidFill>
                <a:latin typeface="Open Sans"/>
                <a:cs typeface="Open Sans"/>
              </a:rPr>
              <a:t>opting</a:t>
            </a:r>
            <a:r>
              <a:rPr sz="1700" spc="55" dirty="0">
                <a:solidFill>
                  <a:srgbClr val="57585B"/>
                </a:solidFill>
                <a:latin typeface="Open Sans"/>
                <a:cs typeface="Open Sans"/>
              </a:rPr>
              <a:t> </a:t>
            </a:r>
            <a:r>
              <a:rPr sz="1700" dirty="0">
                <a:solidFill>
                  <a:srgbClr val="57585B"/>
                </a:solidFill>
                <a:latin typeface="Open Sans"/>
                <a:cs typeface="Open Sans"/>
              </a:rPr>
              <a:t>out</a:t>
            </a:r>
            <a:r>
              <a:rPr sz="1700" spc="50" dirty="0">
                <a:solidFill>
                  <a:srgbClr val="57585B"/>
                </a:solidFill>
                <a:latin typeface="Open Sans"/>
                <a:cs typeface="Open Sans"/>
              </a:rPr>
              <a:t> </a:t>
            </a:r>
            <a:r>
              <a:rPr sz="1700" dirty="0">
                <a:solidFill>
                  <a:srgbClr val="57585B"/>
                </a:solidFill>
                <a:latin typeface="Open Sans"/>
                <a:cs typeface="Open Sans"/>
              </a:rPr>
              <a:t>of</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ﬁat</a:t>
            </a:r>
            <a:r>
              <a:rPr sz="1700" spc="50" dirty="0">
                <a:solidFill>
                  <a:srgbClr val="57585B"/>
                </a:solidFill>
                <a:latin typeface="Open Sans"/>
                <a:cs typeface="Open Sans"/>
              </a:rPr>
              <a:t> </a:t>
            </a:r>
            <a:r>
              <a:rPr sz="1700" dirty="0">
                <a:solidFill>
                  <a:srgbClr val="57585B"/>
                </a:solidFill>
                <a:latin typeface="Open Sans"/>
                <a:cs typeface="Open Sans"/>
              </a:rPr>
              <a:t>system</a:t>
            </a:r>
            <a:r>
              <a:rPr sz="1700" spc="55" dirty="0">
                <a:solidFill>
                  <a:srgbClr val="57585B"/>
                </a:solidFill>
                <a:latin typeface="Open Sans"/>
                <a:cs typeface="Open Sans"/>
              </a:rPr>
              <a:t> </a:t>
            </a:r>
            <a:r>
              <a:rPr sz="1700" dirty="0">
                <a:solidFill>
                  <a:srgbClr val="57585B"/>
                </a:solidFill>
                <a:latin typeface="Open Sans"/>
                <a:cs typeface="Open Sans"/>
              </a:rPr>
              <a:t>and</a:t>
            </a:r>
            <a:r>
              <a:rPr sz="1700" spc="55" dirty="0">
                <a:solidFill>
                  <a:srgbClr val="57585B"/>
                </a:solidFill>
                <a:latin typeface="Open Sans"/>
                <a:cs typeface="Open Sans"/>
              </a:rPr>
              <a:t> </a:t>
            </a:r>
            <a:r>
              <a:rPr sz="1700" dirty="0">
                <a:solidFill>
                  <a:srgbClr val="57585B"/>
                </a:solidFill>
                <a:latin typeface="Open Sans"/>
                <a:cs typeface="Open Sans"/>
              </a:rPr>
              <a:t>into</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world</a:t>
            </a:r>
            <a:r>
              <a:rPr sz="1700" spc="55" dirty="0">
                <a:solidFill>
                  <a:srgbClr val="57585B"/>
                </a:solidFill>
                <a:latin typeface="Open Sans"/>
                <a:cs typeface="Open Sans"/>
              </a:rPr>
              <a:t> </a:t>
            </a:r>
            <a:r>
              <a:rPr sz="1700" spc="-25" dirty="0">
                <a:solidFill>
                  <a:srgbClr val="57585B"/>
                </a:solidFill>
                <a:latin typeface="Open Sans"/>
                <a:cs typeface="Open Sans"/>
              </a:rPr>
              <a:t>of </a:t>
            </a:r>
            <a:r>
              <a:rPr sz="1700" dirty="0">
                <a:solidFill>
                  <a:srgbClr val="57585B"/>
                </a:solidFill>
                <a:latin typeface="Open Sans"/>
                <a:cs typeface="Open Sans"/>
              </a:rPr>
              <a:t>Bitcoin.</a:t>
            </a:r>
            <a:r>
              <a:rPr sz="1700" spc="60" dirty="0">
                <a:solidFill>
                  <a:srgbClr val="57585B"/>
                </a:solidFill>
                <a:latin typeface="Open Sans"/>
                <a:cs typeface="Open Sans"/>
              </a:rPr>
              <a:t> </a:t>
            </a:r>
            <a:r>
              <a:rPr sz="1700" dirty="0">
                <a:solidFill>
                  <a:srgbClr val="57585B"/>
                </a:solidFill>
                <a:latin typeface="Open Sans"/>
                <a:cs typeface="Open Sans"/>
              </a:rPr>
              <a:t>Bitcoin</a:t>
            </a:r>
            <a:r>
              <a:rPr sz="1700" spc="60" dirty="0">
                <a:solidFill>
                  <a:srgbClr val="57585B"/>
                </a:solidFill>
                <a:latin typeface="Open Sans"/>
                <a:cs typeface="Open Sans"/>
              </a:rPr>
              <a:t> </a:t>
            </a:r>
            <a:r>
              <a:rPr sz="1700" dirty="0">
                <a:solidFill>
                  <a:srgbClr val="57585B"/>
                </a:solidFill>
                <a:latin typeface="Open Sans"/>
                <a:cs typeface="Open Sans"/>
              </a:rPr>
              <a:t>hubs</a:t>
            </a:r>
            <a:r>
              <a:rPr sz="1700" spc="60" dirty="0">
                <a:solidFill>
                  <a:srgbClr val="57585B"/>
                </a:solidFill>
                <a:latin typeface="Open Sans"/>
                <a:cs typeface="Open Sans"/>
              </a:rPr>
              <a:t> </a:t>
            </a:r>
            <a:r>
              <a:rPr lang="en-US" sz="1600" b="0" i="0" dirty="0">
                <a:solidFill>
                  <a:srgbClr val="444746"/>
                </a:solidFill>
                <a:effectLst/>
                <a:latin typeface="Google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so-called</a:t>
            </a:r>
            <a:r>
              <a:rPr sz="1700" spc="60" dirty="0">
                <a:solidFill>
                  <a:srgbClr val="57585B"/>
                </a:solidFill>
                <a:latin typeface="Open Sans"/>
                <a:cs typeface="Open Sans"/>
              </a:rPr>
              <a:t> </a:t>
            </a:r>
            <a:r>
              <a:rPr sz="1700" dirty="0">
                <a:solidFill>
                  <a:srgbClr val="57585B"/>
                </a:solidFill>
                <a:latin typeface="Open Sans"/>
                <a:cs typeface="Open Sans"/>
              </a:rPr>
              <a:t>Bitcoin</a:t>
            </a:r>
            <a:r>
              <a:rPr sz="1700" spc="60" dirty="0">
                <a:solidFill>
                  <a:srgbClr val="57585B"/>
                </a:solidFill>
                <a:latin typeface="Open Sans"/>
                <a:cs typeface="Open Sans"/>
              </a:rPr>
              <a:t> </a:t>
            </a:r>
            <a:r>
              <a:rPr sz="1700" dirty="0">
                <a:solidFill>
                  <a:srgbClr val="57585B"/>
                </a:solidFill>
                <a:latin typeface="Open Sans"/>
                <a:cs typeface="Open Sans"/>
              </a:rPr>
              <a:t>circular</a:t>
            </a:r>
            <a:r>
              <a:rPr sz="1700" spc="65" dirty="0">
                <a:solidFill>
                  <a:srgbClr val="57585B"/>
                </a:solidFill>
                <a:latin typeface="Open Sans"/>
                <a:cs typeface="Open Sans"/>
              </a:rPr>
              <a:t> </a:t>
            </a:r>
            <a:r>
              <a:rPr sz="1700" dirty="0">
                <a:solidFill>
                  <a:srgbClr val="57585B"/>
                </a:solidFill>
                <a:latin typeface="Open Sans"/>
                <a:cs typeface="Open Sans"/>
              </a:rPr>
              <a:t>economies</a:t>
            </a:r>
            <a:r>
              <a:rPr sz="1700" spc="60" dirty="0">
                <a:solidFill>
                  <a:srgbClr val="57585B"/>
                </a:solidFill>
                <a:latin typeface="Open Sans"/>
                <a:cs typeface="Open Sans"/>
              </a:rPr>
              <a:t> </a:t>
            </a:r>
            <a:r>
              <a:rPr lang="en-US" sz="1600" b="0" i="0" dirty="0">
                <a:solidFill>
                  <a:srgbClr val="444746"/>
                </a:solidFill>
                <a:effectLst/>
                <a:latin typeface="Google Sans"/>
              </a:rPr>
              <a:t>—</a:t>
            </a:r>
            <a:r>
              <a:rPr sz="1700" spc="60" dirty="0">
                <a:solidFill>
                  <a:srgbClr val="57585B"/>
                </a:solidFill>
                <a:latin typeface="Open Sans"/>
                <a:cs typeface="Open Sans"/>
              </a:rPr>
              <a:t> </a:t>
            </a:r>
            <a:r>
              <a:rPr sz="1700" dirty="0">
                <a:solidFill>
                  <a:srgbClr val="57585B"/>
                </a:solidFill>
                <a:latin typeface="Open Sans"/>
                <a:cs typeface="Open Sans"/>
              </a:rPr>
              <a:t>have</a:t>
            </a:r>
            <a:r>
              <a:rPr sz="1700" spc="60" dirty="0">
                <a:solidFill>
                  <a:srgbClr val="57585B"/>
                </a:solidFill>
                <a:latin typeface="Open Sans"/>
                <a:cs typeface="Open Sans"/>
              </a:rPr>
              <a:t> </a:t>
            </a:r>
            <a:r>
              <a:rPr sz="1700" dirty="0">
                <a:solidFill>
                  <a:srgbClr val="57585B"/>
                </a:solidFill>
                <a:latin typeface="Open Sans"/>
                <a:cs typeface="Open Sans"/>
              </a:rPr>
              <a:t>been</a:t>
            </a:r>
            <a:r>
              <a:rPr sz="1700" spc="60" dirty="0">
                <a:solidFill>
                  <a:srgbClr val="57585B"/>
                </a:solidFill>
                <a:latin typeface="Open Sans"/>
                <a:cs typeface="Open Sans"/>
              </a:rPr>
              <a:t> </a:t>
            </a:r>
            <a:r>
              <a:rPr sz="1700" spc="-10" dirty="0">
                <a:solidFill>
                  <a:srgbClr val="57585B"/>
                </a:solidFill>
                <a:latin typeface="Open Sans"/>
                <a:cs typeface="Open Sans"/>
              </a:rPr>
              <a:t>launched </a:t>
            </a:r>
            <a:r>
              <a:rPr sz="1700" dirty="0">
                <a:solidFill>
                  <a:srgbClr val="57585B"/>
                </a:solidFill>
                <a:latin typeface="Open Sans"/>
                <a:cs typeface="Open Sans"/>
              </a:rPr>
              <a:t>by</a:t>
            </a:r>
            <a:r>
              <a:rPr sz="1700" spc="55" dirty="0">
                <a:solidFill>
                  <a:srgbClr val="57585B"/>
                </a:solidFill>
                <a:latin typeface="Open Sans"/>
                <a:cs typeface="Open Sans"/>
              </a:rPr>
              <a:t> </a:t>
            </a:r>
            <a:r>
              <a:rPr sz="1700" dirty="0">
                <a:solidFill>
                  <a:srgbClr val="57585B"/>
                </a:solidFill>
                <a:latin typeface="Open Sans"/>
                <a:cs typeface="Open Sans"/>
              </a:rPr>
              <a:t>freedom</a:t>
            </a:r>
            <a:r>
              <a:rPr sz="1700" spc="55" dirty="0">
                <a:solidFill>
                  <a:srgbClr val="57585B"/>
                </a:solidFill>
                <a:latin typeface="Open Sans"/>
                <a:cs typeface="Open Sans"/>
              </a:rPr>
              <a:t> </a:t>
            </a:r>
            <a:r>
              <a:rPr sz="1700" dirty="0">
                <a:solidFill>
                  <a:srgbClr val="57585B"/>
                </a:solidFill>
                <a:latin typeface="Open Sans"/>
                <a:cs typeface="Open Sans"/>
              </a:rPr>
              <a:t>enthusiasts</a:t>
            </a:r>
            <a:r>
              <a:rPr sz="1700" spc="60" dirty="0">
                <a:solidFill>
                  <a:srgbClr val="57585B"/>
                </a:solidFill>
                <a:latin typeface="Open Sans"/>
                <a:cs typeface="Open Sans"/>
              </a:rPr>
              <a:t> </a:t>
            </a:r>
            <a:r>
              <a:rPr sz="1700" dirty="0">
                <a:solidFill>
                  <a:srgbClr val="57585B"/>
                </a:solidFill>
                <a:latin typeface="Open Sans"/>
                <a:cs typeface="Open Sans"/>
              </a:rPr>
              <a:t>in</a:t>
            </a:r>
            <a:r>
              <a:rPr sz="1700" spc="55" dirty="0">
                <a:solidFill>
                  <a:srgbClr val="57585B"/>
                </a:solidFill>
                <a:latin typeface="Open Sans"/>
                <a:cs typeface="Open Sans"/>
              </a:rPr>
              <a:t> </a:t>
            </a:r>
            <a:r>
              <a:rPr sz="1700" dirty="0">
                <a:solidFill>
                  <a:srgbClr val="57585B"/>
                </a:solidFill>
                <a:latin typeface="Open Sans"/>
                <a:cs typeface="Open Sans"/>
              </a:rPr>
              <a:t>regions</a:t>
            </a:r>
            <a:r>
              <a:rPr sz="1700" spc="55" dirty="0">
                <a:solidFill>
                  <a:srgbClr val="57585B"/>
                </a:solidFill>
                <a:latin typeface="Open Sans"/>
                <a:cs typeface="Open Sans"/>
              </a:rPr>
              <a:t> </a:t>
            </a:r>
            <a:r>
              <a:rPr sz="1700" dirty="0">
                <a:solidFill>
                  <a:srgbClr val="57585B"/>
                </a:solidFill>
                <a:latin typeface="Open Sans"/>
                <a:cs typeface="Open Sans"/>
              </a:rPr>
              <a:t>all</a:t>
            </a:r>
            <a:r>
              <a:rPr sz="1700" spc="60" dirty="0">
                <a:solidFill>
                  <a:srgbClr val="57585B"/>
                </a:solidFill>
                <a:latin typeface="Open Sans"/>
                <a:cs typeface="Open Sans"/>
              </a:rPr>
              <a:t> </a:t>
            </a:r>
            <a:r>
              <a:rPr sz="1700" dirty="0">
                <a:solidFill>
                  <a:srgbClr val="57585B"/>
                </a:solidFill>
                <a:latin typeface="Open Sans"/>
                <a:cs typeface="Open Sans"/>
              </a:rPr>
              <a:t>over</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world.</a:t>
            </a:r>
            <a:r>
              <a:rPr sz="1700" spc="60" dirty="0">
                <a:solidFill>
                  <a:srgbClr val="57585B"/>
                </a:solidFill>
                <a:latin typeface="Open Sans"/>
                <a:cs typeface="Open Sans"/>
              </a:rPr>
              <a:t> </a:t>
            </a:r>
            <a:r>
              <a:rPr sz="1700" dirty="0">
                <a:solidFill>
                  <a:srgbClr val="57585B"/>
                </a:solidFill>
                <a:latin typeface="Open Sans"/>
                <a:cs typeface="Open Sans"/>
              </a:rPr>
              <a:t>Even</a:t>
            </a:r>
            <a:r>
              <a:rPr sz="1700" spc="55" dirty="0">
                <a:solidFill>
                  <a:srgbClr val="57585B"/>
                </a:solidFill>
                <a:latin typeface="Open Sans"/>
                <a:cs typeface="Open Sans"/>
              </a:rPr>
              <a:t> </a:t>
            </a:r>
            <a:r>
              <a:rPr sz="1700" dirty="0">
                <a:solidFill>
                  <a:srgbClr val="57585B"/>
                </a:solidFill>
                <a:latin typeface="Open Sans"/>
                <a:cs typeface="Open Sans"/>
              </a:rPr>
              <a:t>entire</a:t>
            </a:r>
            <a:r>
              <a:rPr sz="1700" spc="55" dirty="0">
                <a:solidFill>
                  <a:srgbClr val="57585B"/>
                </a:solidFill>
                <a:latin typeface="Open Sans"/>
                <a:cs typeface="Open Sans"/>
              </a:rPr>
              <a:t> </a:t>
            </a:r>
            <a:r>
              <a:rPr sz="1700" dirty="0">
                <a:solidFill>
                  <a:srgbClr val="57585B"/>
                </a:solidFill>
                <a:latin typeface="Open Sans"/>
                <a:cs typeface="Open Sans"/>
              </a:rPr>
              <a:t>countries</a:t>
            </a:r>
            <a:r>
              <a:rPr sz="1700" spc="60" dirty="0">
                <a:solidFill>
                  <a:srgbClr val="57585B"/>
                </a:solidFill>
                <a:latin typeface="Open Sans"/>
                <a:cs typeface="Open Sans"/>
              </a:rPr>
              <a:t> </a:t>
            </a:r>
            <a:r>
              <a:rPr sz="1700" spc="-10" dirty="0">
                <a:solidFill>
                  <a:srgbClr val="57585B"/>
                </a:solidFill>
                <a:latin typeface="Open Sans"/>
                <a:cs typeface="Open Sans"/>
              </a:rPr>
              <a:t>looking </a:t>
            </a:r>
            <a:r>
              <a:rPr sz="1700" dirty="0">
                <a:solidFill>
                  <a:srgbClr val="57585B"/>
                </a:solidFill>
                <a:latin typeface="Open Sans"/>
                <a:cs typeface="Open Sans"/>
              </a:rPr>
              <a:t>for</a:t>
            </a:r>
            <a:r>
              <a:rPr sz="1700" spc="40" dirty="0">
                <a:solidFill>
                  <a:srgbClr val="57585B"/>
                </a:solidFill>
                <a:latin typeface="Open Sans"/>
                <a:cs typeface="Open Sans"/>
              </a:rPr>
              <a:t> </a:t>
            </a:r>
            <a:r>
              <a:rPr sz="1700" dirty="0">
                <a:solidFill>
                  <a:srgbClr val="57585B"/>
                </a:solidFill>
                <a:latin typeface="Open Sans"/>
                <a:cs typeface="Open Sans"/>
              </a:rPr>
              <a:t>an</a:t>
            </a:r>
            <a:r>
              <a:rPr sz="1700" spc="45" dirty="0">
                <a:solidFill>
                  <a:srgbClr val="57585B"/>
                </a:solidFill>
                <a:latin typeface="Open Sans"/>
                <a:cs typeface="Open Sans"/>
              </a:rPr>
              <a:t> </a:t>
            </a:r>
            <a:r>
              <a:rPr sz="1700" dirty="0">
                <a:solidFill>
                  <a:srgbClr val="57585B"/>
                </a:solidFill>
                <a:latin typeface="Open Sans"/>
                <a:cs typeface="Open Sans"/>
              </a:rPr>
              <a:t>alternative</a:t>
            </a:r>
            <a:r>
              <a:rPr sz="1700" spc="45" dirty="0">
                <a:solidFill>
                  <a:srgbClr val="57585B"/>
                </a:solidFill>
                <a:latin typeface="Open Sans"/>
                <a:cs typeface="Open Sans"/>
              </a:rPr>
              <a:t> </a:t>
            </a:r>
            <a:r>
              <a:rPr sz="1700" dirty="0">
                <a:solidFill>
                  <a:srgbClr val="57585B"/>
                </a:solidFill>
                <a:latin typeface="Open Sans"/>
                <a:cs typeface="Open Sans"/>
              </a:rPr>
              <a:t>path,</a:t>
            </a:r>
            <a:r>
              <a:rPr sz="1700" spc="45" dirty="0">
                <a:solidFill>
                  <a:srgbClr val="57585B"/>
                </a:solidFill>
                <a:latin typeface="Open Sans"/>
                <a:cs typeface="Open Sans"/>
              </a:rPr>
              <a:t> </a:t>
            </a:r>
            <a:r>
              <a:rPr sz="1700" dirty="0">
                <a:solidFill>
                  <a:srgbClr val="57585B"/>
                </a:solidFill>
                <a:latin typeface="Open Sans"/>
                <a:cs typeface="Open Sans"/>
              </a:rPr>
              <a:t>like</a:t>
            </a:r>
            <a:r>
              <a:rPr sz="1700" spc="40" dirty="0">
                <a:solidFill>
                  <a:srgbClr val="57585B"/>
                </a:solidFill>
                <a:latin typeface="Open Sans"/>
                <a:cs typeface="Open Sans"/>
              </a:rPr>
              <a:t> </a:t>
            </a:r>
            <a:r>
              <a:rPr sz="1700" dirty="0">
                <a:solidFill>
                  <a:srgbClr val="57585B"/>
                </a:solidFill>
                <a:latin typeface="Open Sans"/>
                <a:cs typeface="Open Sans"/>
              </a:rPr>
              <a:t>El</a:t>
            </a:r>
            <a:r>
              <a:rPr sz="1700" spc="45" dirty="0">
                <a:solidFill>
                  <a:srgbClr val="57585B"/>
                </a:solidFill>
                <a:latin typeface="Open Sans"/>
                <a:cs typeface="Open Sans"/>
              </a:rPr>
              <a:t> </a:t>
            </a:r>
            <a:r>
              <a:rPr sz="1700" dirty="0">
                <a:solidFill>
                  <a:srgbClr val="57585B"/>
                </a:solidFill>
                <a:latin typeface="Open Sans"/>
                <a:cs typeface="Open Sans"/>
              </a:rPr>
              <a:t>Salvador,</a:t>
            </a:r>
            <a:r>
              <a:rPr sz="1700" spc="45" dirty="0">
                <a:solidFill>
                  <a:srgbClr val="57585B"/>
                </a:solidFill>
                <a:latin typeface="Open Sans"/>
                <a:cs typeface="Open Sans"/>
              </a:rPr>
              <a:t> </a:t>
            </a:r>
            <a:r>
              <a:rPr sz="1700" dirty="0">
                <a:solidFill>
                  <a:srgbClr val="57585B"/>
                </a:solidFill>
                <a:latin typeface="Open Sans"/>
                <a:cs typeface="Open Sans"/>
              </a:rPr>
              <a:t>are</a:t>
            </a:r>
            <a:r>
              <a:rPr sz="1700" spc="45" dirty="0">
                <a:solidFill>
                  <a:srgbClr val="57585B"/>
                </a:solidFill>
                <a:latin typeface="Open Sans"/>
                <a:cs typeface="Open Sans"/>
              </a:rPr>
              <a:t> </a:t>
            </a:r>
            <a:r>
              <a:rPr sz="1700" dirty="0">
                <a:solidFill>
                  <a:srgbClr val="57585B"/>
                </a:solidFill>
                <a:latin typeface="Open Sans"/>
                <a:cs typeface="Open Sans"/>
              </a:rPr>
              <a:t>starting</a:t>
            </a:r>
            <a:r>
              <a:rPr sz="1700" spc="45"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adopt</a:t>
            </a:r>
            <a:r>
              <a:rPr sz="1700" spc="45" dirty="0">
                <a:solidFill>
                  <a:srgbClr val="57585B"/>
                </a:solidFill>
                <a:latin typeface="Open Sans"/>
                <a:cs typeface="Open Sans"/>
              </a:rPr>
              <a:t> </a:t>
            </a:r>
            <a:r>
              <a:rPr sz="1700" dirty="0">
                <a:solidFill>
                  <a:srgbClr val="57585B"/>
                </a:solidFill>
                <a:latin typeface="Open Sans"/>
                <a:cs typeface="Open Sans"/>
              </a:rPr>
              <a:t>Bitcoin</a:t>
            </a:r>
            <a:r>
              <a:rPr sz="1700" spc="45" dirty="0">
                <a:solidFill>
                  <a:srgbClr val="57585B"/>
                </a:solidFill>
                <a:latin typeface="Open Sans"/>
                <a:cs typeface="Open Sans"/>
              </a:rPr>
              <a:t> </a:t>
            </a:r>
            <a:r>
              <a:rPr sz="1700" dirty="0">
                <a:solidFill>
                  <a:srgbClr val="57585B"/>
                </a:solidFill>
                <a:latin typeface="Open Sans"/>
                <a:cs typeface="Open Sans"/>
              </a:rPr>
              <a:t>in</a:t>
            </a:r>
            <a:r>
              <a:rPr sz="1700" spc="45" dirty="0">
                <a:solidFill>
                  <a:srgbClr val="57585B"/>
                </a:solidFill>
                <a:latin typeface="Open Sans"/>
                <a:cs typeface="Open Sans"/>
              </a:rPr>
              <a:t> </a:t>
            </a:r>
            <a:r>
              <a:rPr sz="1700" dirty="0">
                <a:solidFill>
                  <a:srgbClr val="57585B"/>
                </a:solidFill>
                <a:latin typeface="Open Sans"/>
                <a:cs typeface="Open Sans"/>
              </a:rPr>
              <a:t>their</a:t>
            </a:r>
            <a:r>
              <a:rPr sz="1700" spc="40" dirty="0">
                <a:solidFill>
                  <a:srgbClr val="57585B"/>
                </a:solidFill>
                <a:latin typeface="Open Sans"/>
                <a:cs typeface="Open Sans"/>
              </a:rPr>
              <a:t> </a:t>
            </a:r>
            <a:r>
              <a:rPr sz="1700" spc="-25" dirty="0">
                <a:solidFill>
                  <a:srgbClr val="57585B"/>
                </a:solidFill>
                <a:latin typeface="Open Sans"/>
                <a:cs typeface="Open Sans"/>
              </a:rPr>
              <a:t>own </a:t>
            </a:r>
            <a:r>
              <a:rPr sz="1700" spc="-10" dirty="0">
                <a:solidFill>
                  <a:srgbClr val="57585B"/>
                </a:solidFill>
                <a:latin typeface="Open Sans"/>
                <a:cs typeface="Open Sans"/>
              </a:rPr>
              <a:t>ways.</a:t>
            </a:r>
            <a:endParaRPr sz="1700" dirty="0">
              <a:latin typeface="Open Sans"/>
              <a:cs typeface="Open Sans"/>
            </a:endParaRPr>
          </a:p>
        </p:txBody>
      </p:sp>
      <p:grpSp>
        <p:nvGrpSpPr>
          <p:cNvPr id="8" name="object 8"/>
          <p:cNvGrpSpPr/>
          <p:nvPr/>
        </p:nvGrpSpPr>
        <p:grpSpPr>
          <a:xfrm>
            <a:off x="1120818" y="6076675"/>
            <a:ext cx="8676640" cy="4750435"/>
            <a:chOff x="1120818" y="6076675"/>
            <a:chExt cx="8676640" cy="4750435"/>
          </a:xfrm>
        </p:grpSpPr>
        <p:pic>
          <p:nvPicPr>
            <p:cNvPr id="9" name="object 9"/>
            <p:cNvPicPr/>
            <p:nvPr/>
          </p:nvPicPr>
          <p:blipFill>
            <a:blip r:embed="rId5" cstate="print"/>
            <a:stretch>
              <a:fillRect/>
            </a:stretch>
          </p:blipFill>
          <p:spPr>
            <a:xfrm>
              <a:off x="1130855" y="6086715"/>
              <a:ext cx="8656385" cy="3530604"/>
            </a:xfrm>
            <a:prstGeom prst="rect">
              <a:avLst/>
            </a:prstGeom>
          </p:spPr>
        </p:pic>
        <p:sp>
          <p:nvSpPr>
            <p:cNvPr id="10" name="object 10"/>
            <p:cNvSpPr/>
            <p:nvPr/>
          </p:nvSpPr>
          <p:spPr>
            <a:xfrm>
              <a:off x="1130859" y="6086717"/>
              <a:ext cx="8656955" cy="3530600"/>
            </a:xfrm>
            <a:custGeom>
              <a:avLst/>
              <a:gdLst/>
              <a:ahLst/>
              <a:cxnLst/>
              <a:rect l="l" t="t" r="r" b="b"/>
              <a:pathLst>
                <a:path w="8656955" h="3530600">
                  <a:moveTo>
                    <a:pt x="8441481" y="3530604"/>
                  </a:moveTo>
                  <a:lnTo>
                    <a:pt x="214893" y="3530604"/>
                  </a:lnTo>
                  <a:lnTo>
                    <a:pt x="165619" y="3524928"/>
                  </a:lnTo>
                  <a:lnTo>
                    <a:pt x="120386" y="3508761"/>
                  </a:lnTo>
                  <a:lnTo>
                    <a:pt x="80486" y="3483392"/>
                  </a:lnTo>
                  <a:lnTo>
                    <a:pt x="47208" y="3450111"/>
                  </a:lnTo>
                  <a:lnTo>
                    <a:pt x="21841" y="3410209"/>
                  </a:lnTo>
                  <a:lnTo>
                    <a:pt x="5675" y="3364975"/>
                  </a:lnTo>
                  <a:lnTo>
                    <a:pt x="0" y="3315700"/>
                  </a:lnTo>
                  <a:lnTo>
                    <a:pt x="0" y="214904"/>
                  </a:lnTo>
                  <a:lnTo>
                    <a:pt x="5675" y="165629"/>
                  </a:lnTo>
                  <a:lnTo>
                    <a:pt x="21841" y="120395"/>
                  </a:lnTo>
                  <a:lnTo>
                    <a:pt x="47208" y="80493"/>
                  </a:lnTo>
                  <a:lnTo>
                    <a:pt x="80486" y="47212"/>
                  </a:lnTo>
                  <a:lnTo>
                    <a:pt x="120386" y="21843"/>
                  </a:lnTo>
                  <a:lnTo>
                    <a:pt x="165619" y="5675"/>
                  </a:lnTo>
                  <a:lnTo>
                    <a:pt x="214893" y="0"/>
                  </a:lnTo>
                  <a:lnTo>
                    <a:pt x="8441481" y="0"/>
                  </a:lnTo>
                  <a:lnTo>
                    <a:pt x="8490756" y="5675"/>
                  </a:lnTo>
                  <a:lnTo>
                    <a:pt x="8535990" y="21843"/>
                  </a:lnTo>
                  <a:lnTo>
                    <a:pt x="8575892" y="47212"/>
                  </a:lnTo>
                  <a:lnTo>
                    <a:pt x="8609173" y="80493"/>
                  </a:lnTo>
                  <a:lnTo>
                    <a:pt x="8634542" y="120395"/>
                  </a:lnTo>
                  <a:lnTo>
                    <a:pt x="8650709" y="165629"/>
                  </a:lnTo>
                  <a:lnTo>
                    <a:pt x="8656385" y="214904"/>
                  </a:lnTo>
                  <a:lnTo>
                    <a:pt x="8656385" y="3315700"/>
                  </a:lnTo>
                  <a:lnTo>
                    <a:pt x="8650709" y="3364975"/>
                  </a:lnTo>
                  <a:lnTo>
                    <a:pt x="8634542" y="3410209"/>
                  </a:lnTo>
                  <a:lnTo>
                    <a:pt x="8609173" y="3450111"/>
                  </a:lnTo>
                  <a:lnTo>
                    <a:pt x="8575892" y="3483392"/>
                  </a:lnTo>
                  <a:lnTo>
                    <a:pt x="8535990" y="3508761"/>
                  </a:lnTo>
                  <a:lnTo>
                    <a:pt x="8490756" y="3524928"/>
                  </a:lnTo>
                  <a:lnTo>
                    <a:pt x="8441481" y="3530604"/>
                  </a:lnTo>
                  <a:close/>
                </a:path>
              </a:pathLst>
            </a:custGeom>
            <a:ln w="20083">
              <a:solidFill>
                <a:srgbClr val="603990"/>
              </a:solidFill>
            </a:ln>
          </p:spPr>
          <p:txBody>
            <a:bodyPr wrap="square" lIns="0" tIns="0" rIns="0" bIns="0" rtlCol="0"/>
            <a:lstStyle/>
            <a:p>
              <a:endParaRPr/>
            </a:p>
          </p:txBody>
        </p:sp>
        <p:pic>
          <p:nvPicPr>
            <p:cNvPr id="11" name="object 11"/>
            <p:cNvPicPr/>
            <p:nvPr/>
          </p:nvPicPr>
          <p:blipFill>
            <a:blip r:embed="rId6" cstate="print"/>
            <a:stretch>
              <a:fillRect/>
            </a:stretch>
          </p:blipFill>
          <p:spPr>
            <a:xfrm>
              <a:off x="6053135" y="6450850"/>
              <a:ext cx="3320181" cy="2284307"/>
            </a:xfrm>
            <a:prstGeom prst="rect">
              <a:avLst/>
            </a:prstGeom>
          </p:spPr>
        </p:pic>
        <p:pic>
          <p:nvPicPr>
            <p:cNvPr id="12" name="object 12"/>
            <p:cNvPicPr/>
            <p:nvPr/>
          </p:nvPicPr>
          <p:blipFill>
            <a:blip r:embed="rId7" cstate="print"/>
            <a:stretch>
              <a:fillRect/>
            </a:stretch>
          </p:blipFill>
          <p:spPr>
            <a:xfrm>
              <a:off x="1534749" y="9063870"/>
              <a:ext cx="7848599" cy="1763223"/>
            </a:xfrm>
            <a:prstGeom prst="rect">
              <a:avLst/>
            </a:prstGeom>
          </p:spPr>
        </p:pic>
      </p:grpSp>
      <p:sp>
        <p:nvSpPr>
          <p:cNvPr id="13" name="object 13"/>
          <p:cNvSpPr txBox="1"/>
          <p:nvPr/>
        </p:nvSpPr>
        <p:spPr>
          <a:xfrm>
            <a:off x="1124689" y="2636806"/>
            <a:ext cx="7936865" cy="7957820"/>
          </a:xfrm>
          <a:prstGeom prst="rect">
            <a:avLst/>
          </a:prstGeom>
        </p:spPr>
        <p:txBody>
          <a:bodyPr vert="horz" wrap="square" lIns="0" tIns="12065" rIns="0" bIns="0" rtlCol="0">
            <a:spAutoFit/>
          </a:bodyPr>
          <a:lstStyle/>
          <a:p>
            <a:pPr marL="12700" marR="3319145">
              <a:lnSpc>
                <a:spcPct val="101800"/>
              </a:lnSpc>
              <a:spcBef>
                <a:spcPts val="95"/>
              </a:spcBef>
            </a:pPr>
            <a:r>
              <a:rPr sz="1700" dirty="0">
                <a:solidFill>
                  <a:srgbClr val="57585B"/>
                </a:solidFill>
                <a:latin typeface="Open Sans"/>
                <a:cs typeface="Open Sans"/>
              </a:rPr>
              <a:t>In</a:t>
            </a:r>
            <a:r>
              <a:rPr sz="1700" spc="65" dirty="0">
                <a:solidFill>
                  <a:srgbClr val="57585B"/>
                </a:solidFill>
                <a:latin typeface="Open Sans"/>
                <a:cs typeface="Open Sans"/>
              </a:rPr>
              <a:t> </a:t>
            </a:r>
            <a:r>
              <a:rPr sz="1700" dirty="0">
                <a:solidFill>
                  <a:srgbClr val="57585B"/>
                </a:solidFill>
                <a:latin typeface="Open Sans"/>
                <a:cs typeface="Open Sans"/>
              </a:rPr>
              <a:t>October</a:t>
            </a:r>
            <a:r>
              <a:rPr sz="1700" spc="65" dirty="0">
                <a:solidFill>
                  <a:srgbClr val="57585B"/>
                </a:solidFill>
                <a:latin typeface="Open Sans"/>
                <a:cs typeface="Open Sans"/>
              </a:rPr>
              <a:t> </a:t>
            </a:r>
            <a:r>
              <a:rPr sz="1700" dirty="0">
                <a:solidFill>
                  <a:srgbClr val="57585B"/>
                </a:solidFill>
                <a:latin typeface="Open Sans"/>
                <a:cs typeface="Open Sans"/>
              </a:rPr>
              <a:t>2008,</a:t>
            </a:r>
            <a:r>
              <a:rPr sz="1700" spc="65" dirty="0">
                <a:solidFill>
                  <a:srgbClr val="57585B"/>
                </a:solidFill>
                <a:latin typeface="Open Sans"/>
                <a:cs typeface="Open Sans"/>
              </a:rPr>
              <a:t> </a:t>
            </a:r>
            <a:r>
              <a:rPr sz="1700" dirty="0">
                <a:solidFill>
                  <a:srgbClr val="57585B"/>
                </a:solidFill>
                <a:latin typeface="Open Sans"/>
                <a:cs typeface="Open Sans"/>
              </a:rPr>
              <a:t>Nakamoto</a:t>
            </a:r>
            <a:r>
              <a:rPr sz="1700" spc="65" dirty="0">
                <a:solidFill>
                  <a:srgbClr val="57585B"/>
                </a:solidFill>
                <a:latin typeface="Open Sans"/>
                <a:cs typeface="Open Sans"/>
              </a:rPr>
              <a:t> </a:t>
            </a:r>
            <a:r>
              <a:rPr sz="1700" dirty="0">
                <a:solidFill>
                  <a:srgbClr val="57585B"/>
                </a:solidFill>
                <a:latin typeface="Open Sans"/>
                <a:cs typeface="Open Sans"/>
              </a:rPr>
              <a:t>unveiled</a:t>
            </a:r>
            <a:r>
              <a:rPr sz="1700" spc="65" dirty="0">
                <a:solidFill>
                  <a:srgbClr val="57585B"/>
                </a:solidFill>
                <a:latin typeface="Open Sans"/>
                <a:cs typeface="Open Sans"/>
              </a:rPr>
              <a:t> </a:t>
            </a:r>
            <a:r>
              <a:rPr sz="1700" spc="-50" dirty="0">
                <a:solidFill>
                  <a:srgbClr val="57585B"/>
                </a:solidFill>
                <a:latin typeface="Open Sans"/>
                <a:cs typeface="Open Sans"/>
              </a:rPr>
              <a:t>a </a:t>
            </a:r>
            <a:r>
              <a:rPr sz="1700" dirty="0">
                <a:solidFill>
                  <a:srgbClr val="57585B"/>
                </a:solidFill>
                <a:latin typeface="Open Sans"/>
                <a:cs typeface="Open Sans"/>
              </a:rPr>
              <a:t>groundbreaking</a:t>
            </a:r>
            <a:r>
              <a:rPr sz="1700" spc="100" dirty="0">
                <a:solidFill>
                  <a:srgbClr val="57585B"/>
                </a:solidFill>
                <a:latin typeface="Open Sans"/>
                <a:cs typeface="Open Sans"/>
              </a:rPr>
              <a:t> </a:t>
            </a:r>
            <a:r>
              <a:rPr sz="1700" dirty="0">
                <a:solidFill>
                  <a:srgbClr val="57585B"/>
                </a:solidFill>
                <a:latin typeface="Open Sans"/>
                <a:cs typeface="Open Sans"/>
              </a:rPr>
              <a:t>whitepaper</a:t>
            </a:r>
            <a:r>
              <a:rPr sz="1700" spc="105" dirty="0">
                <a:solidFill>
                  <a:srgbClr val="57585B"/>
                </a:solidFill>
                <a:latin typeface="Open Sans"/>
                <a:cs typeface="Open Sans"/>
              </a:rPr>
              <a:t> </a:t>
            </a:r>
            <a:r>
              <a:rPr sz="1700" dirty="0">
                <a:solidFill>
                  <a:srgbClr val="57585B"/>
                </a:solidFill>
                <a:latin typeface="Open Sans"/>
                <a:cs typeface="Open Sans"/>
              </a:rPr>
              <a:t>titled,</a:t>
            </a:r>
            <a:r>
              <a:rPr sz="1700" spc="105" dirty="0">
                <a:solidFill>
                  <a:srgbClr val="57585B"/>
                </a:solidFill>
                <a:latin typeface="Open Sans"/>
                <a:cs typeface="Open Sans"/>
              </a:rPr>
              <a:t> </a:t>
            </a:r>
            <a:r>
              <a:rPr sz="1700" dirty="0">
                <a:solidFill>
                  <a:srgbClr val="57585B"/>
                </a:solidFill>
                <a:latin typeface="Open Sans"/>
                <a:cs typeface="Open Sans"/>
              </a:rPr>
              <a:t>“Bitcoin:</a:t>
            </a:r>
            <a:r>
              <a:rPr sz="1700" spc="105" dirty="0">
                <a:solidFill>
                  <a:srgbClr val="57585B"/>
                </a:solidFill>
                <a:latin typeface="Open Sans"/>
                <a:cs typeface="Open Sans"/>
              </a:rPr>
              <a:t> </a:t>
            </a:r>
            <a:r>
              <a:rPr sz="1700" spc="-50" dirty="0">
                <a:solidFill>
                  <a:srgbClr val="57585B"/>
                </a:solidFill>
                <a:latin typeface="Open Sans"/>
                <a:cs typeface="Open Sans"/>
              </a:rPr>
              <a:t>A </a:t>
            </a:r>
            <a:r>
              <a:rPr sz="1700" dirty="0">
                <a:solidFill>
                  <a:srgbClr val="57585B"/>
                </a:solidFill>
                <a:latin typeface="Open Sans"/>
                <a:cs typeface="Open Sans"/>
              </a:rPr>
              <a:t>Peer-to-Peer</a:t>
            </a:r>
            <a:r>
              <a:rPr sz="1700" spc="40" dirty="0">
                <a:solidFill>
                  <a:srgbClr val="57585B"/>
                </a:solidFill>
                <a:latin typeface="Open Sans"/>
                <a:cs typeface="Open Sans"/>
              </a:rPr>
              <a:t> </a:t>
            </a:r>
            <a:r>
              <a:rPr sz="1700" dirty="0">
                <a:solidFill>
                  <a:srgbClr val="57585B"/>
                </a:solidFill>
                <a:latin typeface="Open Sans"/>
                <a:cs typeface="Open Sans"/>
              </a:rPr>
              <a:t>Electronic</a:t>
            </a:r>
            <a:r>
              <a:rPr sz="1700" spc="45" dirty="0">
                <a:solidFill>
                  <a:srgbClr val="57585B"/>
                </a:solidFill>
                <a:latin typeface="Open Sans"/>
                <a:cs typeface="Open Sans"/>
              </a:rPr>
              <a:t> </a:t>
            </a:r>
            <a:r>
              <a:rPr sz="1700" dirty="0">
                <a:solidFill>
                  <a:srgbClr val="57585B"/>
                </a:solidFill>
                <a:latin typeface="Open Sans"/>
                <a:cs typeface="Open Sans"/>
              </a:rPr>
              <a:t>Cash</a:t>
            </a:r>
            <a:r>
              <a:rPr sz="1700" spc="40" dirty="0">
                <a:solidFill>
                  <a:srgbClr val="57585B"/>
                </a:solidFill>
                <a:latin typeface="Open Sans"/>
                <a:cs typeface="Open Sans"/>
              </a:rPr>
              <a:t> </a:t>
            </a:r>
            <a:r>
              <a:rPr sz="1700" dirty="0">
                <a:solidFill>
                  <a:srgbClr val="57585B"/>
                </a:solidFill>
                <a:latin typeface="Open Sans"/>
                <a:cs typeface="Open Sans"/>
              </a:rPr>
              <a:t>System”</a:t>
            </a:r>
            <a:r>
              <a:rPr sz="1700" spc="45" dirty="0">
                <a:solidFill>
                  <a:srgbClr val="57585B"/>
                </a:solidFill>
                <a:latin typeface="Open Sans"/>
                <a:cs typeface="Open Sans"/>
              </a:rPr>
              <a:t> </a:t>
            </a:r>
            <a:r>
              <a:rPr sz="1700" dirty="0">
                <a:solidFill>
                  <a:srgbClr val="57585B"/>
                </a:solidFill>
                <a:latin typeface="Open Sans"/>
                <a:cs typeface="Open Sans"/>
              </a:rPr>
              <a:t>on</a:t>
            </a:r>
            <a:r>
              <a:rPr sz="1700" spc="45" dirty="0">
                <a:solidFill>
                  <a:srgbClr val="57585B"/>
                </a:solidFill>
                <a:latin typeface="Open Sans"/>
                <a:cs typeface="Open Sans"/>
              </a:rPr>
              <a:t> </a:t>
            </a:r>
            <a:r>
              <a:rPr sz="1700" spc="-50" dirty="0">
                <a:solidFill>
                  <a:srgbClr val="57585B"/>
                </a:solidFill>
                <a:latin typeface="Open Sans"/>
                <a:cs typeface="Open Sans"/>
              </a:rPr>
              <a:t>a </a:t>
            </a:r>
            <a:r>
              <a:rPr sz="1700" dirty="0">
                <a:solidFill>
                  <a:srgbClr val="57585B"/>
                </a:solidFill>
                <a:latin typeface="Open Sans"/>
                <a:cs typeface="Open Sans"/>
              </a:rPr>
              <a:t>cryptography</a:t>
            </a:r>
            <a:r>
              <a:rPr sz="1700" spc="85" dirty="0">
                <a:solidFill>
                  <a:srgbClr val="57585B"/>
                </a:solidFill>
                <a:latin typeface="Open Sans"/>
                <a:cs typeface="Open Sans"/>
              </a:rPr>
              <a:t> </a:t>
            </a:r>
            <a:r>
              <a:rPr sz="1700" dirty="0">
                <a:solidFill>
                  <a:srgbClr val="57585B"/>
                </a:solidFill>
                <a:latin typeface="Open Sans"/>
                <a:cs typeface="Open Sans"/>
              </a:rPr>
              <a:t>mailing</a:t>
            </a:r>
            <a:r>
              <a:rPr sz="1700" spc="85" dirty="0">
                <a:solidFill>
                  <a:srgbClr val="57585B"/>
                </a:solidFill>
                <a:latin typeface="Open Sans"/>
                <a:cs typeface="Open Sans"/>
              </a:rPr>
              <a:t> </a:t>
            </a:r>
            <a:r>
              <a:rPr sz="1700" dirty="0">
                <a:solidFill>
                  <a:srgbClr val="57585B"/>
                </a:solidFill>
                <a:latin typeface="Open Sans"/>
                <a:cs typeface="Open Sans"/>
              </a:rPr>
              <a:t>list.</a:t>
            </a:r>
            <a:r>
              <a:rPr sz="1700" spc="90" dirty="0">
                <a:solidFill>
                  <a:srgbClr val="57585B"/>
                </a:solidFill>
                <a:latin typeface="Open Sans"/>
                <a:cs typeface="Open Sans"/>
              </a:rPr>
              <a:t> </a:t>
            </a:r>
            <a:r>
              <a:rPr sz="1700" dirty="0">
                <a:solidFill>
                  <a:srgbClr val="57585B"/>
                </a:solidFill>
                <a:latin typeface="Open Sans"/>
                <a:cs typeface="Open Sans"/>
              </a:rPr>
              <a:t>This</a:t>
            </a:r>
            <a:r>
              <a:rPr sz="1700" spc="85" dirty="0">
                <a:solidFill>
                  <a:srgbClr val="57585B"/>
                </a:solidFill>
                <a:latin typeface="Open Sans"/>
                <a:cs typeface="Open Sans"/>
              </a:rPr>
              <a:t> </a:t>
            </a:r>
            <a:r>
              <a:rPr sz="1700" dirty="0">
                <a:solidFill>
                  <a:srgbClr val="57585B"/>
                </a:solidFill>
                <a:latin typeface="Open Sans"/>
                <a:cs typeface="Open Sans"/>
              </a:rPr>
              <a:t>document</a:t>
            </a:r>
            <a:r>
              <a:rPr sz="1700" spc="85" dirty="0">
                <a:solidFill>
                  <a:srgbClr val="57585B"/>
                </a:solidFill>
                <a:latin typeface="Open Sans"/>
                <a:cs typeface="Open Sans"/>
              </a:rPr>
              <a:t> </a:t>
            </a:r>
            <a:r>
              <a:rPr sz="1700" spc="-20" dirty="0">
                <a:solidFill>
                  <a:srgbClr val="57585B"/>
                </a:solidFill>
                <a:latin typeface="Open Sans"/>
                <a:cs typeface="Open Sans"/>
              </a:rPr>
              <a:t>laid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foundation</a:t>
            </a:r>
            <a:r>
              <a:rPr sz="1700" spc="65" dirty="0">
                <a:solidFill>
                  <a:srgbClr val="57585B"/>
                </a:solidFill>
                <a:latin typeface="Open Sans"/>
                <a:cs typeface="Open Sans"/>
              </a:rPr>
              <a:t> </a:t>
            </a:r>
            <a:r>
              <a:rPr sz="1700" dirty="0">
                <a:solidFill>
                  <a:srgbClr val="57585B"/>
                </a:solidFill>
                <a:latin typeface="Open Sans"/>
                <a:cs typeface="Open Sans"/>
              </a:rPr>
              <a:t>for</a:t>
            </a:r>
            <a:r>
              <a:rPr sz="1700" spc="65" dirty="0">
                <a:solidFill>
                  <a:srgbClr val="57585B"/>
                </a:solidFill>
                <a:latin typeface="Open Sans"/>
                <a:cs typeface="Open Sans"/>
              </a:rPr>
              <a:t> </a:t>
            </a:r>
            <a:r>
              <a:rPr sz="1700" dirty="0">
                <a:solidFill>
                  <a:srgbClr val="57585B"/>
                </a:solidFill>
                <a:latin typeface="Open Sans"/>
                <a:cs typeface="Open Sans"/>
              </a:rPr>
              <a:t>a</a:t>
            </a:r>
            <a:r>
              <a:rPr sz="1700" spc="65" dirty="0">
                <a:solidFill>
                  <a:srgbClr val="57585B"/>
                </a:solidFill>
                <a:latin typeface="Open Sans"/>
                <a:cs typeface="Open Sans"/>
              </a:rPr>
              <a:t> </a:t>
            </a:r>
            <a:r>
              <a:rPr sz="1700" spc="-10" dirty="0">
                <a:solidFill>
                  <a:srgbClr val="57585B"/>
                </a:solidFill>
                <a:latin typeface="Open Sans"/>
                <a:cs typeface="Open Sans"/>
              </a:rPr>
              <a:t>decentralized</a:t>
            </a:r>
            <a:endParaRPr sz="1700" dirty="0">
              <a:latin typeface="Open Sans"/>
              <a:cs typeface="Open Sans"/>
            </a:endParaRPr>
          </a:p>
          <a:p>
            <a:pPr marL="12700" marR="3412490" algn="just">
              <a:lnSpc>
                <a:spcPct val="101800"/>
              </a:lnSpc>
            </a:pPr>
            <a:r>
              <a:rPr sz="1700" dirty="0">
                <a:solidFill>
                  <a:srgbClr val="57585B"/>
                </a:solidFill>
                <a:latin typeface="Open Sans"/>
                <a:cs typeface="Open Sans"/>
              </a:rPr>
              <a:t>peer-to-peer</a:t>
            </a:r>
            <a:r>
              <a:rPr sz="1700" spc="60" dirty="0">
                <a:solidFill>
                  <a:srgbClr val="57585B"/>
                </a:solidFill>
                <a:latin typeface="Open Sans"/>
                <a:cs typeface="Open Sans"/>
              </a:rPr>
              <a:t> </a:t>
            </a:r>
            <a:r>
              <a:rPr sz="1700" dirty="0">
                <a:solidFill>
                  <a:srgbClr val="57585B"/>
                </a:solidFill>
                <a:latin typeface="Open Sans"/>
                <a:cs typeface="Open Sans"/>
              </a:rPr>
              <a:t>protocol,</a:t>
            </a:r>
            <a:r>
              <a:rPr sz="1700" spc="65" dirty="0">
                <a:solidFill>
                  <a:srgbClr val="57585B"/>
                </a:solidFill>
                <a:latin typeface="Open Sans"/>
                <a:cs typeface="Open Sans"/>
              </a:rPr>
              <a:t> </a:t>
            </a:r>
            <a:r>
              <a:rPr sz="1700" dirty="0">
                <a:solidFill>
                  <a:srgbClr val="57585B"/>
                </a:solidFill>
                <a:latin typeface="Open Sans"/>
                <a:cs typeface="Open Sans"/>
              </a:rPr>
              <a:t>designed</a:t>
            </a:r>
            <a:r>
              <a:rPr sz="1700" spc="60" dirty="0">
                <a:solidFill>
                  <a:srgbClr val="57585B"/>
                </a:solidFill>
                <a:latin typeface="Open Sans"/>
                <a:cs typeface="Open Sans"/>
              </a:rPr>
              <a:t> </a:t>
            </a:r>
            <a:r>
              <a:rPr sz="1700" dirty="0">
                <a:solidFill>
                  <a:srgbClr val="57585B"/>
                </a:solidFill>
                <a:latin typeface="Open Sans"/>
                <a:cs typeface="Open Sans"/>
              </a:rPr>
              <a:t>to</a:t>
            </a:r>
            <a:r>
              <a:rPr sz="1700" spc="65" dirty="0">
                <a:solidFill>
                  <a:srgbClr val="57585B"/>
                </a:solidFill>
                <a:latin typeface="Open Sans"/>
                <a:cs typeface="Open Sans"/>
              </a:rPr>
              <a:t> </a:t>
            </a:r>
            <a:r>
              <a:rPr sz="1700" spc="-10" dirty="0">
                <a:solidFill>
                  <a:srgbClr val="57585B"/>
                </a:solidFill>
                <a:latin typeface="Open Sans"/>
                <a:cs typeface="Open Sans"/>
              </a:rPr>
              <a:t>facilitate </a:t>
            </a:r>
            <a:r>
              <a:rPr sz="1700" dirty="0">
                <a:solidFill>
                  <a:srgbClr val="57585B"/>
                </a:solidFill>
                <a:latin typeface="Open Sans"/>
                <a:cs typeface="Open Sans"/>
              </a:rPr>
              <a:t>secure</a:t>
            </a:r>
            <a:r>
              <a:rPr sz="1700" spc="65" dirty="0">
                <a:solidFill>
                  <a:srgbClr val="57585B"/>
                </a:solidFill>
                <a:latin typeface="Open Sans"/>
                <a:cs typeface="Open Sans"/>
              </a:rPr>
              <a:t> </a:t>
            </a:r>
            <a:r>
              <a:rPr sz="1700" dirty="0">
                <a:solidFill>
                  <a:srgbClr val="57585B"/>
                </a:solidFill>
                <a:latin typeface="Open Sans"/>
                <a:cs typeface="Open Sans"/>
              </a:rPr>
              <a:t>online</a:t>
            </a:r>
            <a:r>
              <a:rPr sz="1700" spc="65" dirty="0">
                <a:solidFill>
                  <a:srgbClr val="57585B"/>
                </a:solidFill>
                <a:latin typeface="Open Sans"/>
                <a:cs typeface="Open Sans"/>
              </a:rPr>
              <a:t> </a:t>
            </a:r>
            <a:r>
              <a:rPr sz="1700" dirty="0">
                <a:solidFill>
                  <a:srgbClr val="57585B"/>
                </a:solidFill>
                <a:latin typeface="Open Sans"/>
                <a:cs typeface="Open Sans"/>
              </a:rPr>
              <a:t>transactions</a:t>
            </a:r>
            <a:r>
              <a:rPr sz="1700" spc="65" dirty="0">
                <a:solidFill>
                  <a:srgbClr val="57585B"/>
                </a:solidFill>
                <a:latin typeface="Open Sans"/>
                <a:cs typeface="Open Sans"/>
              </a:rPr>
              <a:t> </a:t>
            </a:r>
            <a:r>
              <a:rPr sz="1700" dirty="0">
                <a:solidFill>
                  <a:srgbClr val="57585B"/>
                </a:solidFill>
                <a:latin typeface="Open Sans"/>
                <a:cs typeface="Open Sans"/>
              </a:rPr>
              <a:t>without</a:t>
            </a:r>
            <a:r>
              <a:rPr sz="1700" spc="65" dirty="0">
                <a:solidFill>
                  <a:srgbClr val="57585B"/>
                </a:solidFill>
                <a:latin typeface="Open Sans"/>
                <a:cs typeface="Open Sans"/>
              </a:rPr>
              <a:t> </a:t>
            </a:r>
            <a:r>
              <a:rPr sz="1700" dirty="0">
                <a:solidFill>
                  <a:srgbClr val="57585B"/>
                </a:solidFill>
                <a:latin typeface="Open Sans"/>
                <a:cs typeface="Open Sans"/>
              </a:rPr>
              <a:t>the</a:t>
            </a:r>
            <a:r>
              <a:rPr sz="1700" spc="70" dirty="0">
                <a:solidFill>
                  <a:srgbClr val="57585B"/>
                </a:solidFill>
                <a:latin typeface="Open Sans"/>
                <a:cs typeface="Open Sans"/>
              </a:rPr>
              <a:t> </a:t>
            </a:r>
            <a:r>
              <a:rPr sz="1700" spc="-20" dirty="0">
                <a:solidFill>
                  <a:srgbClr val="57585B"/>
                </a:solidFill>
                <a:latin typeface="Open Sans"/>
                <a:cs typeface="Open Sans"/>
              </a:rPr>
              <a:t>need </a:t>
            </a:r>
            <a:r>
              <a:rPr sz="1700" dirty="0">
                <a:solidFill>
                  <a:srgbClr val="57585B"/>
                </a:solidFill>
                <a:latin typeface="Open Sans"/>
                <a:cs typeface="Open Sans"/>
              </a:rPr>
              <a:t>for</a:t>
            </a:r>
            <a:r>
              <a:rPr sz="1700" spc="15" dirty="0">
                <a:solidFill>
                  <a:srgbClr val="57585B"/>
                </a:solidFill>
                <a:latin typeface="Open Sans"/>
                <a:cs typeface="Open Sans"/>
              </a:rPr>
              <a:t> </a:t>
            </a:r>
            <a:r>
              <a:rPr sz="1700" spc="-10" dirty="0">
                <a:solidFill>
                  <a:srgbClr val="57585B"/>
                </a:solidFill>
                <a:latin typeface="Open Sans"/>
                <a:cs typeface="Open Sans"/>
              </a:rPr>
              <a:t>intermediaries.</a:t>
            </a:r>
            <a:endParaRPr sz="1700" dirty="0">
              <a:latin typeface="Open Sans"/>
              <a:cs typeface="Open Sans"/>
            </a:endParaRPr>
          </a:p>
          <a:p>
            <a:pPr marL="12700" marR="1767839" algn="just">
              <a:lnSpc>
                <a:spcPct val="101800"/>
              </a:lnSpc>
              <a:spcBef>
                <a:spcPts val="1455"/>
              </a:spcBef>
            </a:pPr>
            <a:r>
              <a:rPr sz="1700" dirty="0">
                <a:solidFill>
                  <a:srgbClr val="57585B"/>
                </a:solidFill>
                <a:latin typeface="Open Sans"/>
                <a:cs typeface="Open Sans"/>
              </a:rPr>
              <a:t>Nakamoto's</a:t>
            </a:r>
            <a:r>
              <a:rPr sz="1700" spc="40" dirty="0">
                <a:solidFill>
                  <a:srgbClr val="57585B"/>
                </a:solidFill>
                <a:latin typeface="Open Sans"/>
                <a:cs typeface="Open Sans"/>
              </a:rPr>
              <a:t> </a:t>
            </a:r>
            <a:r>
              <a:rPr sz="1700" dirty="0">
                <a:solidFill>
                  <a:srgbClr val="57585B"/>
                </a:solidFill>
                <a:latin typeface="Open Sans"/>
                <a:cs typeface="Open Sans"/>
              </a:rPr>
              <a:t>vision</a:t>
            </a:r>
            <a:r>
              <a:rPr sz="1700" spc="45" dirty="0">
                <a:solidFill>
                  <a:srgbClr val="57585B"/>
                </a:solidFill>
                <a:latin typeface="Open Sans"/>
                <a:cs typeface="Open Sans"/>
              </a:rPr>
              <a:t> </a:t>
            </a:r>
            <a:r>
              <a:rPr sz="1700" dirty="0">
                <a:solidFill>
                  <a:srgbClr val="57585B"/>
                </a:solidFill>
                <a:latin typeface="Open Sans"/>
                <a:cs typeface="Open Sans"/>
              </a:rPr>
              <a:t>was</a:t>
            </a:r>
            <a:r>
              <a:rPr sz="1700" spc="45" dirty="0">
                <a:solidFill>
                  <a:srgbClr val="57585B"/>
                </a:solidFill>
                <a:latin typeface="Open Sans"/>
                <a:cs typeface="Open Sans"/>
              </a:rPr>
              <a:t> </a:t>
            </a:r>
            <a:r>
              <a:rPr sz="1700" dirty="0">
                <a:solidFill>
                  <a:srgbClr val="57585B"/>
                </a:solidFill>
                <a:latin typeface="Open Sans"/>
                <a:cs typeface="Open Sans"/>
              </a:rPr>
              <a:t>clear:</a:t>
            </a:r>
            <a:r>
              <a:rPr sz="1700" spc="45"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create</a:t>
            </a:r>
            <a:r>
              <a:rPr sz="1700" spc="4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purely</a:t>
            </a:r>
            <a:r>
              <a:rPr sz="1700" spc="40" dirty="0">
                <a:solidFill>
                  <a:srgbClr val="57585B"/>
                </a:solidFill>
                <a:latin typeface="Open Sans"/>
                <a:cs typeface="Open Sans"/>
              </a:rPr>
              <a:t> </a:t>
            </a:r>
            <a:r>
              <a:rPr sz="1700" dirty="0">
                <a:solidFill>
                  <a:srgbClr val="57585B"/>
                </a:solidFill>
                <a:latin typeface="Open Sans"/>
                <a:cs typeface="Open Sans"/>
              </a:rPr>
              <a:t>peer-to-</a:t>
            </a:r>
            <a:r>
              <a:rPr sz="1700" spc="-20" dirty="0">
                <a:solidFill>
                  <a:srgbClr val="57585B"/>
                </a:solidFill>
                <a:latin typeface="Open Sans"/>
                <a:cs typeface="Open Sans"/>
              </a:rPr>
              <a:t>peer </a:t>
            </a:r>
            <a:r>
              <a:rPr sz="1700" dirty="0">
                <a:solidFill>
                  <a:srgbClr val="57585B"/>
                </a:solidFill>
                <a:latin typeface="Open Sans"/>
                <a:cs typeface="Open Sans"/>
              </a:rPr>
              <a:t>version</a:t>
            </a:r>
            <a:r>
              <a:rPr sz="1700" spc="50" dirty="0">
                <a:solidFill>
                  <a:srgbClr val="57585B"/>
                </a:solidFill>
                <a:latin typeface="Open Sans"/>
                <a:cs typeface="Open Sans"/>
              </a:rPr>
              <a:t> </a:t>
            </a:r>
            <a:r>
              <a:rPr sz="1700" dirty="0">
                <a:solidFill>
                  <a:srgbClr val="57585B"/>
                </a:solidFill>
                <a:latin typeface="Open Sans"/>
                <a:cs typeface="Open Sans"/>
              </a:rPr>
              <a:t>of</a:t>
            </a:r>
            <a:r>
              <a:rPr sz="1700" spc="55" dirty="0">
                <a:solidFill>
                  <a:srgbClr val="57585B"/>
                </a:solidFill>
                <a:latin typeface="Open Sans"/>
                <a:cs typeface="Open Sans"/>
              </a:rPr>
              <a:t> </a:t>
            </a:r>
            <a:r>
              <a:rPr sz="1700" dirty="0">
                <a:solidFill>
                  <a:srgbClr val="57585B"/>
                </a:solidFill>
                <a:latin typeface="Open Sans"/>
                <a:cs typeface="Open Sans"/>
              </a:rPr>
              <a:t>electronic</a:t>
            </a:r>
            <a:r>
              <a:rPr sz="1700" spc="55" dirty="0">
                <a:solidFill>
                  <a:srgbClr val="57585B"/>
                </a:solidFill>
                <a:latin typeface="Open Sans"/>
                <a:cs typeface="Open Sans"/>
              </a:rPr>
              <a:t> </a:t>
            </a:r>
            <a:r>
              <a:rPr sz="1700" dirty="0">
                <a:solidFill>
                  <a:srgbClr val="57585B"/>
                </a:solidFill>
                <a:latin typeface="Open Sans"/>
                <a:cs typeface="Open Sans"/>
              </a:rPr>
              <a:t>cash,</a:t>
            </a:r>
            <a:r>
              <a:rPr sz="1700" spc="55" dirty="0">
                <a:solidFill>
                  <a:srgbClr val="57585B"/>
                </a:solidFill>
                <a:latin typeface="Open Sans"/>
                <a:cs typeface="Open Sans"/>
              </a:rPr>
              <a:t> </a:t>
            </a:r>
            <a:r>
              <a:rPr sz="1700" dirty="0">
                <a:solidFill>
                  <a:srgbClr val="57585B"/>
                </a:solidFill>
                <a:latin typeface="Open Sans"/>
                <a:cs typeface="Open Sans"/>
              </a:rPr>
              <a:t>free</a:t>
            </a:r>
            <a:r>
              <a:rPr sz="1700" spc="55" dirty="0">
                <a:solidFill>
                  <a:srgbClr val="57585B"/>
                </a:solidFill>
                <a:latin typeface="Open Sans"/>
                <a:cs typeface="Open Sans"/>
              </a:rPr>
              <a:t> </a:t>
            </a:r>
            <a:r>
              <a:rPr sz="1700" dirty="0">
                <a:solidFill>
                  <a:srgbClr val="57585B"/>
                </a:solidFill>
                <a:latin typeface="Open Sans"/>
                <a:cs typeface="Open Sans"/>
              </a:rPr>
              <a:t>from</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control</a:t>
            </a:r>
            <a:r>
              <a:rPr sz="1700" spc="55" dirty="0">
                <a:solidFill>
                  <a:srgbClr val="57585B"/>
                </a:solidFill>
                <a:latin typeface="Open Sans"/>
                <a:cs typeface="Open Sans"/>
              </a:rPr>
              <a:t> </a:t>
            </a:r>
            <a:r>
              <a:rPr sz="1700" dirty="0">
                <a:solidFill>
                  <a:srgbClr val="57585B"/>
                </a:solidFill>
                <a:latin typeface="Open Sans"/>
                <a:cs typeface="Open Sans"/>
              </a:rPr>
              <a:t>of</a:t>
            </a:r>
            <a:r>
              <a:rPr sz="1700" spc="55" dirty="0">
                <a:solidFill>
                  <a:srgbClr val="57585B"/>
                </a:solidFill>
                <a:latin typeface="Open Sans"/>
                <a:cs typeface="Open Sans"/>
              </a:rPr>
              <a:t> </a:t>
            </a:r>
            <a:r>
              <a:rPr sz="1700" spc="-10" dirty="0">
                <a:solidFill>
                  <a:srgbClr val="57585B"/>
                </a:solidFill>
                <a:latin typeface="Open Sans"/>
                <a:cs typeface="Open Sans"/>
              </a:rPr>
              <a:t>powerful </a:t>
            </a:r>
            <a:r>
              <a:rPr sz="1700" dirty="0">
                <a:solidFill>
                  <a:srgbClr val="57585B"/>
                </a:solidFill>
                <a:latin typeface="Open Sans"/>
                <a:cs typeface="Open Sans"/>
              </a:rPr>
              <a:t>governments</a:t>
            </a:r>
            <a:r>
              <a:rPr sz="1700" spc="70" dirty="0">
                <a:solidFill>
                  <a:srgbClr val="57585B"/>
                </a:solidFill>
                <a:latin typeface="Open Sans"/>
                <a:cs typeface="Open Sans"/>
              </a:rPr>
              <a:t> </a:t>
            </a:r>
            <a:r>
              <a:rPr sz="1700" dirty="0">
                <a:solidFill>
                  <a:srgbClr val="57585B"/>
                </a:solidFill>
                <a:latin typeface="Open Sans"/>
                <a:cs typeface="Open Sans"/>
              </a:rPr>
              <a:t>and</a:t>
            </a:r>
            <a:r>
              <a:rPr sz="1700" spc="70" dirty="0">
                <a:solidFill>
                  <a:srgbClr val="57585B"/>
                </a:solidFill>
                <a:latin typeface="Open Sans"/>
                <a:cs typeface="Open Sans"/>
              </a:rPr>
              <a:t> </a:t>
            </a:r>
            <a:r>
              <a:rPr sz="1700" dirty="0">
                <a:solidFill>
                  <a:srgbClr val="57585B"/>
                </a:solidFill>
                <a:latin typeface="Open Sans"/>
                <a:cs typeface="Open Sans"/>
              </a:rPr>
              <a:t>ﬁnancial</a:t>
            </a:r>
            <a:r>
              <a:rPr sz="1700" spc="70" dirty="0">
                <a:solidFill>
                  <a:srgbClr val="57585B"/>
                </a:solidFill>
                <a:latin typeface="Open Sans"/>
                <a:cs typeface="Open Sans"/>
              </a:rPr>
              <a:t> </a:t>
            </a:r>
            <a:r>
              <a:rPr sz="1700" spc="-10" dirty="0">
                <a:solidFill>
                  <a:srgbClr val="57585B"/>
                </a:solidFill>
                <a:latin typeface="Open Sans"/>
                <a:cs typeface="Open Sans"/>
              </a:rPr>
              <a:t>institutions.</a:t>
            </a:r>
            <a:endParaRPr sz="1700" dirty="0">
              <a:latin typeface="Open Sans"/>
              <a:cs typeface="Open Sans"/>
            </a:endParaRPr>
          </a:p>
          <a:p>
            <a:pPr>
              <a:lnSpc>
                <a:spcPct val="100000"/>
              </a:lnSpc>
            </a:pPr>
            <a:endParaRPr sz="1700" dirty="0">
              <a:latin typeface="Open Sans"/>
              <a:cs typeface="Open Sans"/>
            </a:endParaRPr>
          </a:p>
          <a:p>
            <a:pPr>
              <a:lnSpc>
                <a:spcPct val="100000"/>
              </a:lnSpc>
              <a:spcBef>
                <a:spcPts val="330"/>
              </a:spcBef>
            </a:pPr>
            <a:endParaRPr sz="1700" dirty="0">
              <a:latin typeface="Open Sans"/>
              <a:cs typeface="Open Sans"/>
            </a:endParaRPr>
          </a:p>
          <a:p>
            <a:pPr marL="399415" marR="3180080">
              <a:lnSpc>
                <a:spcPct val="101800"/>
              </a:lnSpc>
            </a:pPr>
            <a:r>
              <a:rPr sz="1700" dirty="0">
                <a:solidFill>
                  <a:srgbClr val="57585B"/>
                </a:solidFill>
                <a:latin typeface="Open Sans"/>
                <a:cs typeface="Open Sans"/>
              </a:rPr>
              <a:t>Fast</a:t>
            </a:r>
            <a:r>
              <a:rPr sz="1700" spc="40" dirty="0">
                <a:solidFill>
                  <a:srgbClr val="57585B"/>
                </a:solidFill>
                <a:latin typeface="Open Sans"/>
                <a:cs typeface="Open Sans"/>
              </a:rPr>
              <a:t> </a:t>
            </a:r>
            <a:r>
              <a:rPr sz="1700" dirty="0">
                <a:solidFill>
                  <a:srgbClr val="57585B"/>
                </a:solidFill>
                <a:latin typeface="Open Sans"/>
                <a:cs typeface="Open Sans"/>
              </a:rPr>
              <a:t>forward</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January</a:t>
            </a:r>
            <a:r>
              <a:rPr sz="1700" spc="40" dirty="0">
                <a:solidFill>
                  <a:srgbClr val="57585B"/>
                </a:solidFill>
                <a:latin typeface="Open Sans"/>
                <a:cs typeface="Open Sans"/>
              </a:rPr>
              <a:t> </a:t>
            </a:r>
            <a:r>
              <a:rPr sz="1700" dirty="0">
                <a:solidFill>
                  <a:srgbClr val="57585B"/>
                </a:solidFill>
                <a:latin typeface="Open Sans"/>
                <a:cs typeface="Open Sans"/>
              </a:rPr>
              <a:t>3,</a:t>
            </a:r>
            <a:r>
              <a:rPr sz="1700" spc="45" dirty="0">
                <a:solidFill>
                  <a:srgbClr val="57585B"/>
                </a:solidFill>
                <a:latin typeface="Open Sans"/>
                <a:cs typeface="Open Sans"/>
              </a:rPr>
              <a:t> </a:t>
            </a:r>
            <a:r>
              <a:rPr sz="1700" spc="-10" dirty="0">
                <a:solidFill>
                  <a:srgbClr val="57585B"/>
                </a:solidFill>
                <a:latin typeface="Open Sans"/>
                <a:cs typeface="Open Sans"/>
              </a:rPr>
              <a:t>2009</a:t>
            </a:r>
            <a:r>
              <a:rPr sz="1700" dirty="0">
                <a:solidFill>
                  <a:srgbClr val="57585B"/>
                </a:solidFill>
                <a:latin typeface="Open Sans"/>
                <a:cs typeface="Open Sans"/>
              </a:rPr>
              <a:t>, </a:t>
            </a:r>
            <a:r>
              <a:rPr lang="en-US" sz="1700" dirty="0">
                <a:solidFill>
                  <a:srgbClr val="57585B"/>
                </a:solidFill>
                <a:latin typeface="Open Sans"/>
                <a:cs typeface="Open Sans"/>
              </a:rPr>
              <a:t>when</a:t>
            </a:r>
            <a:r>
              <a:rPr sz="1700" dirty="0">
                <a:solidFill>
                  <a:srgbClr val="57585B"/>
                </a:solidFill>
                <a:latin typeface="Open Sans"/>
                <a:cs typeface="Open Sans"/>
              </a:rPr>
              <a:t> Nakamoto</a:t>
            </a:r>
            <a:r>
              <a:rPr sz="1700" spc="75" dirty="0">
                <a:solidFill>
                  <a:srgbClr val="57585B"/>
                </a:solidFill>
                <a:latin typeface="Open Sans"/>
                <a:cs typeface="Open Sans"/>
              </a:rPr>
              <a:t> </a:t>
            </a:r>
            <a:r>
              <a:rPr sz="1700" dirty="0">
                <a:solidFill>
                  <a:srgbClr val="57585B"/>
                </a:solidFill>
                <a:latin typeface="Open Sans"/>
                <a:cs typeface="Open Sans"/>
              </a:rPr>
              <a:t>mined</a:t>
            </a:r>
            <a:r>
              <a:rPr sz="1700" spc="80" dirty="0">
                <a:solidFill>
                  <a:srgbClr val="57585B"/>
                </a:solidFill>
                <a:latin typeface="Open Sans"/>
                <a:cs typeface="Open Sans"/>
              </a:rPr>
              <a:t> </a:t>
            </a:r>
            <a:r>
              <a:rPr sz="1700" dirty="0">
                <a:solidFill>
                  <a:srgbClr val="57585B"/>
                </a:solidFill>
                <a:latin typeface="Open Sans"/>
                <a:cs typeface="Open Sans"/>
              </a:rPr>
              <a:t>the</a:t>
            </a:r>
            <a:r>
              <a:rPr sz="1700" spc="75" dirty="0">
                <a:solidFill>
                  <a:srgbClr val="57585B"/>
                </a:solidFill>
                <a:latin typeface="Open Sans"/>
                <a:cs typeface="Open Sans"/>
              </a:rPr>
              <a:t> </a:t>
            </a:r>
            <a:r>
              <a:rPr sz="1700" dirty="0">
                <a:solidFill>
                  <a:srgbClr val="57585B"/>
                </a:solidFill>
                <a:latin typeface="Open Sans"/>
                <a:cs typeface="Open Sans"/>
              </a:rPr>
              <a:t>ﬁrst</a:t>
            </a:r>
            <a:r>
              <a:rPr sz="1700" spc="80" dirty="0">
                <a:solidFill>
                  <a:srgbClr val="57585B"/>
                </a:solidFill>
                <a:latin typeface="Open Sans"/>
                <a:cs typeface="Open Sans"/>
              </a:rPr>
              <a:t> </a:t>
            </a:r>
            <a:r>
              <a:rPr sz="1700" dirty="0">
                <a:solidFill>
                  <a:srgbClr val="57585B"/>
                </a:solidFill>
                <a:latin typeface="Open Sans"/>
                <a:cs typeface="Open Sans"/>
              </a:rPr>
              <a:t>Bitcoin</a:t>
            </a:r>
            <a:r>
              <a:rPr sz="1700" spc="80" dirty="0">
                <a:solidFill>
                  <a:srgbClr val="57585B"/>
                </a:solidFill>
                <a:latin typeface="Open Sans"/>
                <a:cs typeface="Open Sans"/>
              </a:rPr>
              <a:t> </a:t>
            </a:r>
            <a:r>
              <a:rPr sz="1700" spc="-10" dirty="0">
                <a:solidFill>
                  <a:srgbClr val="57585B"/>
                </a:solidFill>
                <a:latin typeface="Open Sans"/>
                <a:cs typeface="Open Sans"/>
              </a:rPr>
              <a:t>block </a:t>
            </a:r>
            <a:r>
              <a:rPr sz="1700" dirty="0">
                <a:solidFill>
                  <a:srgbClr val="57585B"/>
                </a:solidFill>
                <a:latin typeface="Open Sans"/>
                <a:cs typeface="Open Sans"/>
              </a:rPr>
              <a:t>known</a:t>
            </a:r>
            <a:r>
              <a:rPr sz="1700" spc="50" dirty="0">
                <a:solidFill>
                  <a:srgbClr val="57585B"/>
                </a:solidFill>
                <a:latin typeface="Open Sans"/>
                <a:cs typeface="Open Sans"/>
              </a:rPr>
              <a:t> </a:t>
            </a:r>
            <a:r>
              <a:rPr sz="1700" dirty="0">
                <a:solidFill>
                  <a:srgbClr val="57585B"/>
                </a:solidFill>
                <a:latin typeface="Open Sans"/>
                <a:cs typeface="Open Sans"/>
              </a:rPr>
              <a:t>as</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"genesis</a:t>
            </a:r>
            <a:r>
              <a:rPr sz="1700" spc="55" dirty="0">
                <a:solidFill>
                  <a:srgbClr val="57585B"/>
                </a:solidFill>
                <a:latin typeface="Open Sans"/>
                <a:cs typeface="Open Sans"/>
              </a:rPr>
              <a:t> </a:t>
            </a:r>
            <a:r>
              <a:rPr sz="1700" dirty="0">
                <a:solidFill>
                  <a:srgbClr val="57585B"/>
                </a:solidFill>
                <a:latin typeface="Open Sans"/>
                <a:cs typeface="Open Sans"/>
              </a:rPr>
              <a:t>block."</a:t>
            </a:r>
            <a:r>
              <a:rPr sz="1700" spc="55" dirty="0">
                <a:solidFill>
                  <a:srgbClr val="57585B"/>
                </a:solidFill>
                <a:latin typeface="Open Sans"/>
                <a:cs typeface="Open Sans"/>
              </a:rPr>
              <a:t> </a:t>
            </a:r>
            <a:r>
              <a:rPr sz="1700" dirty="0">
                <a:solidFill>
                  <a:srgbClr val="57585B"/>
                </a:solidFill>
                <a:latin typeface="Open Sans"/>
                <a:cs typeface="Open Sans"/>
              </a:rPr>
              <a:t>This</a:t>
            </a:r>
            <a:r>
              <a:rPr sz="1700" spc="55" dirty="0">
                <a:solidFill>
                  <a:srgbClr val="57585B"/>
                </a:solidFill>
                <a:latin typeface="Open Sans"/>
                <a:cs typeface="Open Sans"/>
              </a:rPr>
              <a:t> </a:t>
            </a:r>
            <a:r>
              <a:rPr sz="1700" spc="-10" dirty="0">
                <a:solidFill>
                  <a:srgbClr val="57585B"/>
                </a:solidFill>
                <a:latin typeface="Open Sans"/>
                <a:cs typeface="Open Sans"/>
              </a:rPr>
              <a:t>marked </a:t>
            </a:r>
            <a:r>
              <a:rPr sz="1700" dirty="0">
                <a:solidFill>
                  <a:srgbClr val="57585B"/>
                </a:solidFill>
                <a:latin typeface="Open Sans"/>
                <a:cs typeface="Open Sans"/>
              </a:rPr>
              <a:t>the</a:t>
            </a:r>
            <a:r>
              <a:rPr sz="1700" spc="65" dirty="0">
                <a:solidFill>
                  <a:srgbClr val="57585B"/>
                </a:solidFill>
                <a:latin typeface="Open Sans"/>
                <a:cs typeface="Open Sans"/>
              </a:rPr>
              <a:t> </a:t>
            </a:r>
            <a:r>
              <a:rPr sz="1700" dirty="0">
                <a:solidFill>
                  <a:srgbClr val="57585B"/>
                </a:solidFill>
                <a:latin typeface="Open Sans"/>
                <a:cs typeface="Open Sans"/>
              </a:rPr>
              <a:t>oﬃcial</a:t>
            </a:r>
            <a:r>
              <a:rPr sz="1700" spc="70" dirty="0">
                <a:solidFill>
                  <a:srgbClr val="57585B"/>
                </a:solidFill>
                <a:latin typeface="Open Sans"/>
                <a:cs typeface="Open Sans"/>
              </a:rPr>
              <a:t> </a:t>
            </a:r>
            <a:r>
              <a:rPr sz="1700" dirty="0">
                <a:solidFill>
                  <a:srgbClr val="57585B"/>
                </a:solidFill>
                <a:latin typeface="Open Sans"/>
                <a:cs typeface="Open Sans"/>
              </a:rPr>
              <a:t>launch</a:t>
            </a:r>
            <a:r>
              <a:rPr sz="1700" spc="70" dirty="0">
                <a:solidFill>
                  <a:srgbClr val="57585B"/>
                </a:solidFill>
                <a:latin typeface="Open Sans"/>
                <a:cs typeface="Open Sans"/>
              </a:rPr>
              <a:t> </a:t>
            </a:r>
            <a:r>
              <a:rPr sz="1700" dirty="0">
                <a:solidFill>
                  <a:srgbClr val="57585B"/>
                </a:solidFill>
                <a:latin typeface="Open Sans"/>
                <a:cs typeface="Open Sans"/>
              </a:rPr>
              <a:t>of</a:t>
            </a:r>
            <a:r>
              <a:rPr sz="1700" spc="65" dirty="0">
                <a:solidFill>
                  <a:srgbClr val="57585B"/>
                </a:solidFill>
                <a:latin typeface="Open Sans"/>
                <a:cs typeface="Open Sans"/>
              </a:rPr>
              <a:t> </a:t>
            </a:r>
            <a:r>
              <a:rPr sz="1700" dirty="0">
                <a:solidFill>
                  <a:srgbClr val="57585B"/>
                </a:solidFill>
                <a:latin typeface="Open Sans"/>
                <a:cs typeface="Open Sans"/>
              </a:rPr>
              <a:t>the</a:t>
            </a:r>
            <a:r>
              <a:rPr sz="1700" spc="70" dirty="0">
                <a:solidFill>
                  <a:srgbClr val="57585B"/>
                </a:solidFill>
                <a:latin typeface="Open Sans"/>
                <a:cs typeface="Open Sans"/>
              </a:rPr>
              <a:t> </a:t>
            </a:r>
            <a:r>
              <a:rPr sz="1700" dirty="0">
                <a:solidFill>
                  <a:srgbClr val="57585B"/>
                </a:solidFill>
                <a:latin typeface="Open Sans"/>
                <a:cs typeface="Open Sans"/>
              </a:rPr>
              <a:t>Bitcoin</a:t>
            </a:r>
            <a:r>
              <a:rPr sz="1700" spc="70" dirty="0">
                <a:solidFill>
                  <a:srgbClr val="57585B"/>
                </a:solidFill>
                <a:latin typeface="Open Sans"/>
                <a:cs typeface="Open Sans"/>
              </a:rPr>
              <a:t> </a:t>
            </a:r>
            <a:r>
              <a:rPr sz="1700" spc="-10" dirty="0">
                <a:solidFill>
                  <a:srgbClr val="57585B"/>
                </a:solidFill>
                <a:latin typeface="Open Sans"/>
                <a:cs typeface="Open Sans"/>
              </a:rPr>
              <a:t>network,</a:t>
            </a:r>
            <a:r>
              <a:rPr sz="1700" spc="500"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new</a:t>
            </a:r>
            <a:r>
              <a:rPr sz="1700" spc="45" dirty="0">
                <a:solidFill>
                  <a:srgbClr val="57585B"/>
                </a:solidFill>
                <a:latin typeface="Open Sans"/>
                <a:cs typeface="Open Sans"/>
              </a:rPr>
              <a:t> </a:t>
            </a:r>
            <a:r>
              <a:rPr sz="1700" dirty="0">
                <a:solidFill>
                  <a:srgbClr val="57585B"/>
                </a:solidFill>
                <a:latin typeface="Open Sans"/>
                <a:cs typeface="Open Sans"/>
              </a:rPr>
              <a:t>money</a:t>
            </a:r>
            <a:r>
              <a:rPr sz="1700" spc="45" dirty="0">
                <a:solidFill>
                  <a:srgbClr val="57585B"/>
                </a:solidFill>
                <a:latin typeface="Open Sans"/>
                <a:cs typeface="Open Sans"/>
              </a:rPr>
              <a:t> </a:t>
            </a:r>
            <a:r>
              <a:rPr sz="1700" dirty="0">
                <a:solidFill>
                  <a:srgbClr val="57585B"/>
                </a:solidFill>
                <a:latin typeface="Open Sans"/>
                <a:cs typeface="Open Sans"/>
              </a:rPr>
              <a:t>system</a:t>
            </a:r>
            <a:r>
              <a:rPr sz="1700" spc="45" dirty="0">
                <a:solidFill>
                  <a:srgbClr val="57585B"/>
                </a:solidFill>
                <a:latin typeface="Open Sans"/>
                <a:cs typeface="Open Sans"/>
              </a:rPr>
              <a:t> </a:t>
            </a:r>
            <a:r>
              <a:rPr sz="1700" dirty="0">
                <a:solidFill>
                  <a:srgbClr val="57585B"/>
                </a:solidFill>
                <a:latin typeface="Open Sans"/>
                <a:cs typeface="Open Sans"/>
              </a:rPr>
              <a:t>built</a:t>
            </a:r>
            <a:r>
              <a:rPr sz="1700" spc="45" dirty="0">
                <a:solidFill>
                  <a:srgbClr val="57585B"/>
                </a:solidFill>
                <a:latin typeface="Open Sans"/>
                <a:cs typeface="Open Sans"/>
              </a:rPr>
              <a:t> </a:t>
            </a:r>
            <a:r>
              <a:rPr sz="1700" dirty="0">
                <a:solidFill>
                  <a:srgbClr val="57585B"/>
                </a:solidFill>
                <a:latin typeface="Open Sans"/>
                <a:cs typeface="Open Sans"/>
              </a:rPr>
              <a:t>on</a:t>
            </a:r>
            <a:r>
              <a:rPr sz="1700" spc="45" dirty="0">
                <a:solidFill>
                  <a:srgbClr val="57585B"/>
                </a:solidFill>
                <a:latin typeface="Open Sans"/>
                <a:cs typeface="Open Sans"/>
              </a:rPr>
              <a:t> </a:t>
            </a:r>
            <a:r>
              <a:rPr sz="1700" dirty="0">
                <a:solidFill>
                  <a:srgbClr val="57585B"/>
                </a:solidFill>
                <a:latin typeface="Open Sans"/>
                <a:cs typeface="Open Sans"/>
              </a:rPr>
              <a:t>trust</a:t>
            </a:r>
            <a:r>
              <a:rPr sz="1700" spc="45"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security</a:t>
            </a:r>
            <a:r>
              <a:rPr sz="1700" spc="75" dirty="0">
                <a:solidFill>
                  <a:srgbClr val="57585B"/>
                </a:solidFill>
                <a:latin typeface="Open Sans"/>
                <a:cs typeface="Open Sans"/>
              </a:rPr>
              <a:t> </a:t>
            </a:r>
            <a:r>
              <a:rPr sz="1700" dirty="0">
                <a:solidFill>
                  <a:srgbClr val="57585B"/>
                </a:solidFill>
                <a:latin typeface="Open Sans"/>
                <a:cs typeface="Open Sans"/>
              </a:rPr>
              <a:t>through</a:t>
            </a:r>
            <a:r>
              <a:rPr sz="1700" spc="80" dirty="0">
                <a:solidFill>
                  <a:srgbClr val="57585B"/>
                </a:solidFill>
                <a:latin typeface="Open Sans"/>
                <a:cs typeface="Open Sans"/>
              </a:rPr>
              <a:t> </a:t>
            </a:r>
            <a:r>
              <a:rPr sz="1700" dirty="0">
                <a:solidFill>
                  <a:srgbClr val="57585B"/>
                </a:solidFill>
                <a:latin typeface="Open Sans"/>
                <a:cs typeface="Open Sans"/>
              </a:rPr>
              <a:t>a</a:t>
            </a:r>
            <a:r>
              <a:rPr sz="1700" spc="80" dirty="0">
                <a:solidFill>
                  <a:srgbClr val="57585B"/>
                </a:solidFill>
                <a:latin typeface="Open Sans"/>
                <a:cs typeface="Open Sans"/>
              </a:rPr>
              <a:t> </a:t>
            </a:r>
            <a:r>
              <a:rPr sz="1700" dirty="0">
                <a:solidFill>
                  <a:srgbClr val="57585B"/>
                </a:solidFill>
                <a:latin typeface="Open Sans"/>
                <a:cs typeface="Open Sans"/>
              </a:rPr>
              <a:t>decentralized</a:t>
            </a:r>
            <a:r>
              <a:rPr sz="1700" spc="80" dirty="0">
                <a:solidFill>
                  <a:srgbClr val="57585B"/>
                </a:solidFill>
                <a:latin typeface="Open Sans"/>
                <a:cs typeface="Open Sans"/>
              </a:rPr>
              <a:t> </a:t>
            </a:r>
            <a:r>
              <a:rPr sz="1700" dirty="0">
                <a:solidFill>
                  <a:srgbClr val="57585B"/>
                </a:solidFill>
                <a:latin typeface="Open Sans"/>
                <a:cs typeface="Open Sans"/>
              </a:rPr>
              <a:t>ledger.</a:t>
            </a:r>
            <a:r>
              <a:rPr sz="1700" spc="80" dirty="0">
                <a:solidFill>
                  <a:srgbClr val="57585B"/>
                </a:solidFill>
                <a:latin typeface="Open Sans"/>
                <a:cs typeface="Open Sans"/>
              </a:rPr>
              <a:t> </a:t>
            </a:r>
            <a:r>
              <a:rPr sz="1700" spc="-25" dirty="0">
                <a:solidFill>
                  <a:srgbClr val="57585B"/>
                </a:solidFill>
                <a:latin typeface="Open Sans"/>
                <a:cs typeface="Open Sans"/>
              </a:rPr>
              <a:t>In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months</a:t>
            </a:r>
            <a:r>
              <a:rPr sz="1700" spc="55" dirty="0">
                <a:solidFill>
                  <a:srgbClr val="57585B"/>
                </a:solidFill>
                <a:latin typeface="Open Sans"/>
                <a:cs typeface="Open Sans"/>
              </a:rPr>
              <a:t> </a:t>
            </a:r>
            <a:r>
              <a:rPr sz="1700" dirty="0">
                <a:solidFill>
                  <a:srgbClr val="57585B"/>
                </a:solidFill>
                <a:latin typeface="Open Sans"/>
                <a:cs typeface="Open Sans"/>
              </a:rPr>
              <a:t>and</a:t>
            </a:r>
            <a:r>
              <a:rPr sz="1700" spc="55" dirty="0">
                <a:solidFill>
                  <a:srgbClr val="57585B"/>
                </a:solidFill>
                <a:latin typeface="Open Sans"/>
                <a:cs typeface="Open Sans"/>
              </a:rPr>
              <a:t> </a:t>
            </a:r>
            <a:r>
              <a:rPr sz="1700" dirty="0">
                <a:solidFill>
                  <a:srgbClr val="57585B"/>
                </a:solidFill>
                <a:latin typeface="Open Sans"/>
                <a:cs typeface="Open Sans"/>
              </a:rPr>
              <a:t>years</a:t>
            </a:r>
            <a:r>
              <a:rPr sz="1700" spc="55" dirty="0">
                <a:solidFill>
                  <a:srgbClr val="57585B"/>
                </a:solidFill>
                <a:latin typeface="Open Sans"/>
                <a:cs typeface="Open Sans"/>
              </a:rPr>
              <a:t> </a:t>
            </a:r>
            <a:r>
              <a:rPr sz="1700" dirty="0">
                <a:solidFill>
                  <a:srgbClr val="57585B"/>
                </a:solidFill>
                <a:latin typeface="Open Sans"/>
                <a:cs typeface="Open Sans"/>
              </a:rPr>
              <a:t>that</a:t>
            </a:r>
            <a:r>
              <a:rPr sz="1700" spc="55" dirty="0">
                <a:solidFill>
                  <a:srgbClr val="57585B"/>
                </a:solidFill>
                <a:latin typeface="Open Sans"/>
                <a:cs typeface="Open Sans"/>
              </a:rPr>
              <a:t> </a:t>
            </a:r>
            <a:r>
              <a:rPr sz="1700" dirty="0">
                <a:solidFill>
                  <a:srgbClr val="57585B"/>
                </a:solidFill>
                <a:latin typeface="Open Sans"/>
                <a:cs typeface="Open Sans"/>
              </a:rPr>
              <a:t>followed,</a:t>
            </a:r>
            <a:r>
              <a:rPr sz="1700" spc="55" dirty="0">
                <a:solidFill>
                  <a:srgbClr val="57585B"/>
                </a:solidFill>
                <a:latin typeface="Open Sans"/>
                <a:cs typeface="Open Sans"/>
              </a:rPr>
              <a:t> </a:t>
            </a:r>
            <a:r>
              <a:rPr sz="1700" spc="-20" dirty="0">
                <a:solidFill>
                  <a:srgbClr val="57585B"/>
                </a:solidFill>
                <a:latin typeface="Open Sans"/>
                <a:cs typeface="Open Sans"/>
              </a:rPr>
              <a:t>more </a:t>
            </a:r>
            <a:r>
              <a:rPr sz="1700" dirty="0">
                <a:solidFill>
                  <a:srgbClr val="57585B"/>
                </a:solidFill>
                <a:latin typeface="Open Sans"/>
                <a:cs typeface="Open Sans"/>
              </a:rPr>
              <a:t>and</a:t>
            </a:r>
            <a:r>
              <a:rPr sz="1700" spc="60" dirty="0">
                <a:solidFill>
                  <a:srgbClr val="57585B"/>
                </a:solidFill>
                <a:latin typeface="Open Sans"/>
                <a:cs typeface="Open Sans"/>
              </a:rPr>
              <a:t> </a:t>
            </a:r>
            <a:r>
              <a:rPr sz="1700" dirty="0">
                <a:solidFill>
                  <a:srgbClr val="57585B"/>
                </a:solidFill>
                <a:latin typeface="Open Sans"/>
                <a:cs typeface="Open Sans"/>
              </a:rPr>
              <a:t>more</a:t>
            </a:r>
            <a:r>
              <a:rPr sz="1700" spc="65" dirty="0">
                <a:solidFill>
                  <a:srgbClr val="57585B"/>
                </a:solidFill>
                <a:latin typeface="Open Sans"/>
                <a:cs typeface="Open Sans"/>
              </a:rPr>
              <a:t> </a:t>
            </a:r>
            <a:r>
              <a:rPr sz="1700" dirty="0">
                <a:solidFill>
                  <a:srgbClr val="57585B"/>
                </a:solidFill>
                <a:latin typeface="Open Sans"/>
                <a:cs typeface="Open Sans"/>
              </a:rPr>
              <a:t>enthusiasts</a:t>
            </a:r>
            <a:r>
              <a:rPr sz="1700" spc="65" dirty="0">
                <a:solidFill>
                  <a:srgbClr val="57585B"/>
                </a:solidFill>
                <a:latin typeface="Open Sans"/>
                <a:cs typeface="Open Sans"/>
              </a:rPr>
              <a:t> </a:t>
            </a:r>
            <a:r>
              <a:rPr sz="1700" dirty="0">
                <a:solidFill>
                  <a:srgbClr val="57585B"/>
                </a:solidFill>
                <a:latin typeface="Open Sans"/>
                <a:cs typeface="Open Sans"/>
              </a:rPr>
              <a:t>started</a:t>
            </a:r>
            <a:r>
              <a:rPr sz="1700" spc="60" dirty="0">
                <a:solidFill>
                  <a:srgbClr val="57585B"/>
                </a:solidFill>
                <a:latin typeface="Open Sans"/>
                <a:cs typeface="Open Sans"/>
              </a:rPr>
              <a:t> </a:t>
            </a:r>
            <a:r>
              <a:rPr sz="1700" dirty="0">
                <a:solidFill>
                  <a:srgbClr val="57585B"/>
                </a:solidFill>
                <a:latin typeface="Open Sans"/>
                <a:cs typeface="Open Sans"/>
              </a:rPr>
              <a:t>to</a:t>
            </a:r>
            <a:r>
              <a:rPr sz="1700" spc="65" dirty="0">
                <a:solidFill>
                  <a:srgbClr val="57585B"/>
                </a:solidFill>
                <a:latin typeface="Open Sans"/>
                <a:cs typeface="Open Sans"/>
              </a:rPr>
              <a:t> </a:t>
            </a:r>
            <a:r>
              <a:rPr sz="1700" dirty="0">
                <a:solidFill>
                  <a:srgbClr val="57585B"/>
                </a:solidFill>
                <a:latin typeface="Open Sans"/>
                <a:cs typeface="Open Sans"/>
              </a:rPr>
              <a:t>join</a:t>
            </a:r>
            <a:r>
              <a:rPr sz="1700" spc="65"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contribute</a:t>
            </a:r>
            <a:r>
              <a:rPr sz="1700" spc="60" dirty="0">
                <a:solidFill>
                  <a:srgbClr val="57585B"/>
                </a:solidFill>
                <a:latin typeface="Open Sans"/>
                <a:cs typeface="Open Sans"/>
              </a:rPr>
              <a:t> </a:t>
            </a:r>
            <a:r>
              <a:rPr sz="1700" dirty="0">
                <a:solidFill>
                  <a:srgbClr val="57585B"/>
                </a:solidFill>
                <a:latin typeface="Open Sans"/>
                <a:cs typeface="Open Sans"/>
              </a:rPr>
              <a:t>to</a:t>
            </a:r>
            <a:r>
              <a:rPr sz="1700" spc="65" dirty="0">
                <a:solidFill>
                  <a:srgbClr val="57585B"/>
                </a:solidFill>
                <a:latin typeface="Open Sans"/>
                <a:cs typeface="Open Sans"/>
              </a:rPr>
              <a:t> </a:t>
            </a:r>
            <a:r>
              <a:rPr sz="1700" dirty="0">
                <a:solidFill>
                  <a:srgbClr val="57585B"/>
                </a:solidFill>
                <a:latin typeface="Open Sans"/>
                <a:cs typeface="Open Sans"/>
              </a:rPr>
              <a:t>the</a:t>
            </a:r>
            <a:r>
              <a:rPr sz="1700" spc="65" dirty="0">
                <a:solidFill>
                  <a:srgbClr val="57585B"/>
                </a:solidFill>
                <a:latin typeface="Open Sans"/>
                <a:cs typeface="Open Sans"/>
              </a:rPr>
              <a:t> </a:t>
            </a:r>
            <a:r>
              <a:rPr sz="1700" spc="-20" dirty="0">
                <a:solidFill>
                  <a:srgbClr val="57585B"/>
                </a:solidFill>
                <a:latin typeface="Open Sans"/>
                <a:cs typeface="Open Sans"/>
              </a:rPr>
              <a:t>idea.</a:t>
            </a:r>
            <a:endParaRPr sz="1700" dirty="0">
              <a:latin typeface="Open Sans"/>
              <a:cs typeface="Open Sans"/>
            </a:endParaRPr>
          </a:p>
          <a:p>
            <a:pPr>
              <a:lnSpc>
                <a:spcPct val="100000"/>
              </a:lnSpc>
              <a:spcBef>
                <a:spcPts val="1785"/>
              </a:spcBef>
            </a:pPr>
            <a:endParaRPr sz="1700" dirty="0">
              <a:latin typeface="Open Sans"/>
              <a:cs typeface="Open Sans"/>
            </a:endParaRPr>
          </a:p>
          <a:p>
            <a:pPr marL="786130" marR="5080">
              <a:lnSpc>
                <a:spcPct val="101800"/>
              </a:lnSpc>
            </a:pPr>
            <a:r>
              <a:rPr sz="1700" dirty="0">
                <a:solidFill>
                  <a:srgbClr val="FFFFFF"/>
                </a:solidFill>
                <a:latin typeface="Open Sans"/>
                <a:cs typeface="Open Sans"/>
              </a:rPr>
              <a:t>In</a:t>
            </a:r>
            <a:r>
              <a:rPr sz="1700" spc="55" dirty="0">
                <a:solidFill>
                  <a:srgbClr val="FFFFFF"/>
                </a:solidFill>
                <a:latin typeface="Open Sans"/>
                <a:cs typeface="Open Sans"/>
              </a:rPr>
              <a:t> </a:t>
            </a:r>
            <a:r>
              <a:rPr sz="1700" dirty="0">
                <a:solidFill>
                  <a:srgbClr val="FFFFFF"/>
                </a:solidFill>
                <a:latin typeface="Open Sans"/>
                <a:cs typeface="Open Sans"/>
              </a:rPr>
              <a:t>2011,</a:t>
            </a:r>
            <a:r>
              <a:rPr sz="1700" spc="60" dirty="0">
                <a:solidFill>
                  <a:srgbClr val="FFFFFF"/>
                </a:solidFill>
                <a:latin typeface="Open Sans"/>
                <a:cs typeface="Open Sans"/>
              </a:rPr>
              <a:t> </a:t>
            </a:r>
            <a:r>
              <a:rPr sz="1700" dirty="0">
                <a:solidFill>
                  <a:srgbClr val="FFFFFF"/>
                </a:solidFill>
                <a:latin typeface="Open Sans"/>
                <a:cs typeface="Open Sans"/>
              </a:rPr>
              <a:t>after</a:t>
            </a:r>
            <a:r>
              <a:rPr sz="1700" spc="60" dirty="0">
                <a:solidFill>
                  <a:srgbClr val="FFFFFF"/>
                </a:solidFill>
                <a:latin typeface="Open Sans"/>
                <a:cs typeface="Open Sans"/>
              </a:rPr>
              <a:t> </a:t>
            </a:r>
            <a:r>
              <a:rPr sz="1700" dirty="0">
                <a:solidFill>
                  <a:srgbClr val="FFFFFF"/>
                </a:solidFill>
                <a:latin typeface="Open Sans"/>
                <a:cs typeface="Open Sans"/>
              </a:rPr>
              <a:t>the</a:t>
            </a:r>
            <a:r>
              <a:rPr sz="1700" spc="60" dirty="0">
                <a:solidFill>
                  <a:srgbClr val="FFFFFF"/>
                </a:solidFill>
                <a:latin typeface="Open Sans"/>
                <a:cs typeface="Open Sans"/>
              </a:rPr>
              <a:t> </a:t>
            </a:r>
            <a:r>
              <a:rPr sz="1700" dirty="0">
                <a:solidFill>
                  <a:srgbClr val="FFFFFF"/>
                </a:solidFill>
                <a:latin typeface="Open Sans"/>
                <a:cs typeface="Open Sans"/>
              </a:rPr>
              <a:t>Bitcoin</a:t>
            </a:r>
            <a:r>
              <a:rPr sz="1700" spc="60" dirty="0">
                <a:solidFill>
                  <a:srgbClr val="FFFFFF"/>
                </a:solidFill>
                <a:latin typeface="Open Sans"/>
                <a:cs typeface="Open Sans"/>
              </a:rPr>
              <a:t> </a:t>
            </a:r>
            <a:r>
              <a:rPr sz="1700" dirty="0">
                <a:solidFill>
                  <a:srgbClr val="FFFFFF"/>
                </a:solidFill>
                <a:latin typeface="Open Sans"/>
                <a:cs typeface="Open Sans"/>
              </a:rPr>
              <a:t>network</a:t>
            </a:r>
            <a:r>
              <a:rPr sz="1700" spc="60" dirty="0">
                <a:solidFill>
                  <a:srgbClr val="FFFFFF"/>
                </a:solidFill>
                <a:latin typeface="Open Sans"/>
                <a:cs typeface="Open Sans"/>
              </a:rPr>
              <a:t> </a:t>
            </a:r>
            <a:r>
              <a:rPr sz="1700" dirty="0">
                <a:solidFill>
                  <a:srgbClr val="FFFFFF"/>
                </a:solidFill>
                <a:latin typeface="Open Sans"/>
                <a:cs typeface="Open Sans"/>
              </a:rPr>
              <a:t>proved</a:t>
            </a:r>
            <a:r>
              <a:rPr sz="1700" spc="60" dirty="0">
                <a:solidFill>
                  <a:srgbClr val="FFFFFF"/>
                </a:solidFill>
                <a:latin typeface="Open Sans"/>
                <a:cs typeface="Open Sans"/>
              </a:rPr>
              <a:t> </a:t>
            </a:r>
            <a:r>
              <a:rPr sz="1700" dirty="0">
                <a:solidFill>
                  <a:srgbClr val="FFFFFF"/>
                </a:solidFill>
                <a:latin typeface="Open Sans"/>
                <a:cs typeface="Open Sans"/>
              </a:rPr>
              <a:t>it</a:t>
            </a:r>
            <a:r>
              <a:rPr sz="1700" spc="55" dirty="0">
                <a:solidFill>
                  <a:srgbClr val="FFFFFF"/>
                </a:solidFill>
                <a:latin typeface="Open Sans"/>
                <a:cs typeface="Open Sans"/>
              </a:rPr>
              <a:t> </a:t>
            </a:r>
            <a:r>
              <a:rPr sz="1700" dirty="0">
                <a:solidFill>
                  <a:srgbClr val="FFFFFF"/>
                </a:solidFill>
                <a:latin typeface="Open Sans"/>
                <a:cs typeface="Open Sans"/>
              </a:rPr>
              <a:t>could</a:t>
            </a:r>
            <a:r>
              <a:rPr sz="1700" spc="60" dirty="0">
                <a:solidFill>
                  <a:srgbClr val="FFFFFF"/>
                </a:solidFill>
                <a:latin typeface="Open Sans"/>
                <a:cs typeface="Open Sans"/>
              </a:rPr>
              <a:t> </a:t>
            </a:r>
            <a:r>
              <a:rPr sz="1700" dirty="0">
                <a:solidFill>
                  <a:srgbClr val="FFFFFF"/>
                </a:solidFill>
                <a:latin typeface="Open Sans"/>
                <a:cs typeface="Open Sans"/>
              </a:rPr>
              <a:t>operate</a:t>
            </a:r>
            <a:r>
              <a:rPr sz="1700" spc="60" dirty="0">
                <a:solidFill>
                  <a:srgbClr val="FFFFFF"/>
                </a:solidFill>
                <a:latin typeface="Open Sans"/>
                <a:cs typeface="Open Sans"/>
              </a:rPr>
              <a:t> </a:t>
            </a:r>
            <a:r>
              <a:rPr sz="1700" spc="-10" dirty="0">
                <a:solidFill>
                  <a:srgbClr val="FFFFFF"/>
                </a:solidFill>
                <a:latin typeface="Open Sans"/>
                <a:cs typeface="Open Sans"/>
              </a:rPr>
              <a:t>successfully </a:t>
            </a:r>
            <a:r>
              <a:rPr sz="1700" dirty="0">
                <a:solidFill>
                  <a:srgbClr val="FFFFFF"/>
                </a:solidFill>
                <a:latin typeface="Open Sans"/>
                <a:cs typeface="Open Sans"/>
              </a:rPr>
              <a:t>without</a:t>
            </a:r>
            <a:r>
              <a:rPr sz="1700" spc="65" dirty="0">
                <a:solidFill>
                  <a:srgbClr val="FFFFFF"/>
                </a:solidFill>
                <a:latin typeface="Open Sans"/>
                <a:cs typeface="Open Sans"/>
              </a:rPr>
              <a:t> </a:t>
            </a:r>
            <a:r>
              <a:rPr sz="1700" dirty="0">
                <a:solidFill>
                  <a:srgbClr val="FFFFFF"/>
                </a:solidFill>
                <a:latin typeface="Open Sans"/>
                <a:cs typeface="Open Sans"/>
              </a:rPr>
              <a:t>the</a:t>
            </a:r>
            <a:r>
              <a:rPr sz="1700" spc="70" dirty="0">
                <a:solidFill>
                  <a:srgbClr val="FFFFFF"/>
                </a:solidFill>
                <a:latin typeface="Open Sans"/>
                <a:cs typeface="Open Sans"/>
              </a:rPr>
              <a:t> </a:t>
            </a:r>
            <a:r>
              <a:rPr sz="1700" dirty="0">
                <a:solidFill>
                  <a:srgbClr val="FFFFFF"/>
                </a:solidFill>
                <a:latin typeface="Open Sans"/>
                <a:cs typeface="Open Sans"/>
              </a:rPr>
              <a:t>need</a:t>
            </a:r>
            <a:r>
              <a:rPr sz="1700" spc="65" dirty="0">
                <a:solidFill>
                  <a:srgbClr val="FFFFFF"/>
                </a:solidFill>
                <a:latin typeface="Open Sans"/>
                <a:cs typeface="Open Sans"/>
              </a:rPr>
              <a:t> </a:t>
            </a:r>
            <a:r>
              <a:rPr sz="1700" dirty="0">
                <a:solidFill>
                  <a:srgbClr val="FFFFFF"/>
                </a:solidFill>
                <a:latin typeface="Open Sans"/>
                <a:cs typeface="Open Sans"/>
              </a:rPr>
              <a:t>of</a:t>
            </a:r>
            <a:r>
              <a:rPr sz="1700" spc="70" dirty="0">
                <a:solidFill>
                  <a:srgbClr val="FFFFFF"/>
                </a:solidFill>
                <a:latin typeface="Open Sans"/>
                <a:cs typeface="Open Sans"/>
              </a:rPr>
              <a:t> </a:t>
            </a:r>
            <a:r>
              <a:rPr sz="1700" dirty="0">
                <a:solidFill>
                  <a:srgbClr val="FFFFFF"/>
                </a:solidFill>
                <a:latin typeface="Open Sans"/>
                <a:cs typeface="Open Sans"/>
              </a:rPr>
              <a:t>its</a:t>
            </a:r>
            <a:r>
              <a:rPr sz="1700" spc="65" dirty="0">
                <a:solidFill>
                  <a:srgbClr val="FFFFFF"/>
                </a:solidFill>
                <a:latin typeface="Open Sans"/>
                <a:cs typeface="Open Sans"/>
              </a:rPr>
              <a:t> </a:t>
            </a:r>
            <a:r>
              <a:rPr sz="1700" dirty="0">
                <a:solidFill>
                  <a:srgbClr val="FFFFFF"/>
                </a:solidFill>
                <a:latin typeface="Open Sans"/>
                <a:cs typeface="Open Sans"/>
              </a:rPr>
              <a:t>inﬂuential</a:t>
            </a:r>
            <a:r>
              <a:rPr sz="1700" spc="70" dirty="0">
                <a:solidFill>
                  <a:srgbClr val="FFFFFF"/>
                </a:solidFill>
                <a:latin typeface="Open Sans"/>
                <a:cs typeface="Open Sans"/>
              </a:rPr>
              <a:t> </a:t>
            </a:r>
            <a:r>
              <a:rPr sz="1700" dirty="0">
                <a:solidFill>
                  <a:srgbClr val="FFFFFF"/>
                </a:solidFill>
                <a:latin typeface="Open Sans"/>
                <a:cs typeface="Open Sans"/>
              </a:rPr>
              <a:t>creator,</a:t>
            </a:r>
            <a:r>
              <a:rPr sz="1700" spc="65" dirty="0">
                <a:solidFill>
                  <a:srgbClr val="FFFFFF"/>
                </a:solidFill>
                <a:latin typeface="Open Sans"/>
                <a:cs typeface="Open Sans"/>
              </a:rPr>
              <a:t> </a:t>
            </a:r>
            <a:r>
              <a:rPr sz="1700" dirty="0">
                <a:solidFill>
                  <a:srgbClr val="FFFFFF"/>
                </a:solidFill>
                <a:latin typeface="Open Sans"/>
                <a:cs typeface="Open Sans"/>
              </a:rPr>
              <a:t>Nakamoto</a:t>
            </a:r>
            <a:r>
              <a:rPr sz="1700" spc="70" dirty="0">
                <a:solidFill>
                  <a:srgbClr val="FFFFFF"/>
                </a:solidFill>
                <a:latin typeface="Open Sans"/>
                <a:cs typeface="Open Sans"/>
              </a:rPr>
              <a:t> </a:t>
            </a:r>
            <a:r>
              <a:rPr sz="1700" dirty="0">
                <a:solidFill>
                  <a:srgbClr val="FFFFFF"/>
                </a:solidFill>
                <a:latin typeface="Open Sans"/>
                <a:cs typeface="Open Sans"/>
              </a:rPr>
              <a:t>sent</a:t>
            </a:r>
            <a:r>
              <a:rPr sz="1700" spc="65" dirty="0">
                <a:solidFill>
                  <a:srgbClr val="FFFFFF"/>
                </a:solidFill>
                <a:latin typeface="Open Sans"/>
                <a:cs typeface="Open Sans"/>
              </a:rPr>
              <a:t> </a:t>
            </a:r>
            <a:r>
              <a:rPr sz="1700" dirty="0">
                <a:solidFill>
                  <a:srgbClr val="FFFFFF"/>
                </a:solidFill>
                <a:latin typeface="Open Sans"/>
                <a:cs typeface="Open Sans"/>
              </a:rPr>
              <a:t>an</a:t>
            </a:r>
            <a:r>
              <a:rPr sz="1700" spc="70" dirty="0">
                <a:solidFill>
                  <a:srgbClr val="FFFFFF"/>
                </a:solidFill>
                <a:latin typeface="Open Sans"/>
                <a:cs typeface="Open Sans"/>
              </a:rPr>
              <a:t> </a:t>
            </a:r>
            <a:r>
              <a:rPr sz="1700" dirty="0">
                <a:solidFill>
                  <a:srgbClr val="FFFFFF"/>
                </a:solidFill>
                <a:latin typeface="Open Sans"/>
                <a:cs typeface="Open Sans"/>
              </a:rPr>
              <a:t>email</a:t>
            </a:r>
            <a:r>
              <a:rPr sz="1700" spc="65" dirty="0">
                <a:solidFill>
                  <a:srgbClr val="FFFFFF"/>
                </a:solidFill>
                <a:latin typeface="Open Sans"/>
                <a:cs typeface="Open Sans"/>
              </a:rPr>
              <a:t> </a:t>
            </a:r>
            <a:r>
              <a:rPr sz="1700" spc="-25" dirty="0">
                <a:solidFill>
                  <a:srgbClr val="FFFFFF"/>
                </a:solidFill>
                <a:latin typeface="Open Sans"/>
                <a:cs typeface="Open Sans"/>
              </a:rPr>
              <a:t>to </a:t>
            </a:r>
            <a:r>
              <a:rPr sz="1700" dirty="0">
                <a:solidFill>
                  <a:srgbClr val="FFFFFF"/>
                </a:solidFill>
                <a:latin typeface="Open Sans"/>
                <a:cs typeface="Open Sans"/>
              </a:rPr>
              <a:t>a</a:t>
            </a:r>
            <a:r>
              <a:rPr sz="1700" spc="90" dirty="0">
                <a:solidFill>
                  <a:srgbClr val="FFFFFF"/>
                </a:solidFill>
                <a:latin typeface="Open Sans"/>
                <a:cs typeface="Open Sans"/>
              </a:rPr>
              <a:t> </a:t>
            </a:r>
            <a:r>
              <a:rPr sz="1700" dirty="0">
                <a:solidFill>
                  <a:srgbClr val="FFFFFF"/>
                </a:solidFill>
                <a:latin typeface="Open Sans"/>
                <a:cs typeface="Open Sans"/>
              </a:rPr>
              <a:t>fellow</a:t>
            </a:r>
            <a:r>
              <a:rPr sz="1700" spc="95" dirty="0">
                <a:solidFill>
                  <a:srgbClr val="FFFFFF"/>
                </a:solidFill>
                <a:latin typeface="Open Sans"/>
                <a:cs typeface="Open Sans"/>
              </a:rPr>
              <a:t> </a:t>
            </a:r>
            <a:r>
              <a:rPr sz="1700" dirty="0">
                <a:solidFill>
                  <a:srgbClr val="FFFFFF"/>
                </a:solidFill>
                <a:latin typeface="Open Sans"/>
                <a:cs typeface="Open Sans"/>
              </a:rPr>
              <a:t>Bitcoin</a:t>
            </a:r>
            <a:r>
              <a:rPr sz="1700" spc="95" dirty="0">
                <a:solidFill>
                  <a:srgbClr val="FFFFFF"/>
                </a:solidFill>
                <a:latin typeface="Open Sans"/>
                <a:cs typeface="Open Sans"/>
              </a:rPr>
              <a:t> </a:t>
            </a:r>
            <a:r>
              <a:rPr sz="1700" dirty="0">
                <a:solidFill>
                  <a:srgbClr val="FFFFFF"/>
                </a:solidFill>
                <a:latin typeface="Open Sans"/>
                <a:cs typeface="Open Sans"/>
              </a:rPr>
              <a:t>developer,</a:t>
            </a:r>
            <a:r>
              <a:rPr sz="1700" spc="90" dirty="0">
                <a:solidFill>
                  <a:srgbClr val="FFFFFF"/>
                </a:solidFill>
                <a:latin typeface="Open Sans"/>
                <a:cs typeface="Open Sans"/>
              </a:rPr>
              <a:t> </a:t>
            </a:r>
            <a:r>
              <a:rPr sz="1700" dirty="0">
                <a:solidFill>
                  <a:srgbClr val="FFFFFF"/>
                </a:solidFill>
                <a:latin typeface="Open Sans"/>
                <a:cs typeface="Open Sans"/>
              </a:rPr>
              <a:t>announcing</a:t>
            </a:r>
            <a:r>
              <a:rPr sz="1700" spc="95" dirty="0">
                <a:solidFill>
                  <a:srgbClr val="FFFFFF"/>
                </a:solidFill>
                <a:latin typeface="Open Sans"/>
                <a:cs typeface="Open Sans"/>
              </a:rPr>
              <a:t> </a:t>
            </a:r>
            <a:r>
              <a:rPr lang="en-US" sz="1700" dirty="0">
                <a:solidFill>
                  <a:srgbClr val="FFFFFF"/>
                </a:solidFill>
                <a:latin typeface="Open Sans"/>
                <a:cs typeface="Open Sans"/>
              </a:rPr>
              <a:t>they were removing </a:t>
            </a:r>
            <a:r>
              <a:rPr sz="1700" dirty="0">
                <a:solidFill>
                  <a:srgbClr val="FFFFFF"/>
                </a:solidFill>
                <a:latin typeface="Open Sans"/>
                <a:cs typeface="Open Sans"/>
              </a:rPr>
              <a:t>themselves</a:t>
            </a:r>
            <a:r>
              <a:rPr sz="1700" spc="95" dirty="0">
                <a:solidFill>
                  <a:srgbClr val="FFFFFF"/>
                </a:solidFill>
                <a:latin typeface="Open Sans"/>
                <a:cs typeface="Open Sans"/>
              </a:rPr>
              <a:t> </a:t>
            </a:r>
            <a:r>
              <a:rPr sz="1700" spc="-20" dirty="0">
                <a:solidFill>
                  <a:srgbClr val="FFFFFF"/>
                </a:solidFill>
                <a:latin typeface="Open Sans"/>
                <a:cs typeface="Open Sans"/>
              </a:rPr>
              <a:t>from </a:t>
            </a:r>
            <a:r>
              <a:rPr sz="1700" dirty="0">
                <a:solidFill>
                  <a:srgbClr val="FFFFFF"/>
                </a:solidFill>
                <a:latin typeface="Open Sans"/>
                <a:cs typeface="Open Sans"/>
              </a:rPr>
              <a:t>the</a:t>
            </a:r>
            <a:r>
              <a:rPr sz="1700" spc="55" dirty="0">
                <a:solidFill>
                  <a:srgbClr val="FFFFFF"/>
                </a:solidFill>
                <a:latin typeface="Open Sans"/>
                <a:cs typeface="Open Sans"/>
              </a:rPr>
              <a:t> </a:t>
            </a:r>
            <a:r>
              <a:rPr sz="1700" dirty="0">
                <a:solidFill>
                  <a:srgbClr val="FFFFFF"/>
                </a:solidFill>
                <a:latin typeface="Open Sans"/>
                <a:cs typeface="Open Sans"/>
              </a:rPr>
              <a:t>Bitcoin</a:t>
            </a:r>
            <a:r>
              <a:rPr sz="1700" spc="55" dirty="0">
                <a:solidFill>
                  <a:srgbClr val="FFFFFF"/>
                </a:solidFill>
                <a:latin typeface="Open Sans"/>
                <a:cs typeface="Open Sans"/>
              </a:rPr>
              <a:t> </a:t>
            </a:r>
            <a:r>
              <a:rPr sz="1700" dirty="0">
                <a:solidFill>
                  <a:srgbClr val="FFFFFF"/>
                </a:solidFill>
                <a:latin typeface="Open Sans"/>
                <a:cs typeface="Open Sans"/>
              </a:rPr>
              <a:t>scene</a:t>
            </a:r>
            <a:r>
              <a:rPr sz="1700" spc="55" dirty="0">
                <a:solidFill>
                  <a:srgbClr val="FFFFFF"/>
                </a:solidFill>
                <a:latin typeface="Open Sans"/>
                <a:cs typeface="Open Sans"/>
              </a:rPr>
              <a:t> </a:t>
            </a:r>
            <a:r>
              <a:rPr sz="1700" dirty="0">
                <a:solidFill>
                  <a:srgbClr val="FFFFFF"/>
                </a:solidFill>
                <a:latin typeface="Open Sans"/>
                <a:cs typeface="Open Sans"/>
              </a:rPr>
              <a:t>and</a:t>
            </a:r>
            <a:r>
              <a:rPr sz="1700" spc="55" dirty="0">
                <a:solidFill>
                  <a:srgbClr val="FFFFFF"/>
                </a:solidFill>
                <a:latin typeface="Open Sans"/>
                <a:cs typeface="Open Sans"/>
              </a:rPr>
              <a:t> </a:t>
            </a:r>
            <a:r>
              <a:rPr sz="1700" dirty="0">
                <a:solidFill>
                  <a:srgbClr val="FFFFFF"/>
                </a:solidFill>
                <a:latin typeface="Open Sans"/>
                <a:cs typeface="Open Sans"/>
              </a:rPr>
              <a:t>giving</a:t>
            </a:r>
            <a:r>
              <a:rPr sz="1700" spc="55" dirty="0">
                <a:solidFill>
                  <a:srgbClr val="FFFFFF"/>
                </a:solidFill>
                <a:latin typeface="Open Sans"/>
                <a:cs typeface="Open Sans"/>
              </a:rPr>
              <a:t> </a:t>
            </a:r>
            <a:r>
              <a:rPr sz="1700" dirty="0">
                <a:solidFill>
                  <a:srgbClr val="FFFFFF"/>
                </a:solidFill>
                <a:latin typeface="Open Sans"/>
                <a:cs typeface="Open Sans"/>
              </a:rPr>
              <a:t>its</a:t>
            </a:r>
            <a:r>
              <a:rPr sz="1700" spc="55" dirty="0">
                <a:solidFill>
                  <a:srgbClr val="FFFFFF"/>
                </a:solidFill>
                <a:latin typeface="Open Sans"/>
                <a:cs typeface="Open Sans"/>
              </a:rPr>
              <a:t> </a:t>
            </a:r>
            <a:r>
              <a:rPr sz="1700" dirty="0">
                <a:solidFill>
                  <a:srgbClr val="FFFFFF"/>
                </a:solidFill>
                <a:latin typeface="Open Sans"/>
                <a:cs typeface="Open Sans"/>
              </a:rPr>
              <a:t>future</a:t>
            </a:r>
            <a:r>
              <a:rPr sz="1700" spc="55" dirty="0">
                <a:solidFill>
                  <a:srgbClr val="FFFFFF"/>
                </a:solidFill>
                <a:latin typeface="Open Sans"/>
                <a:cs typeface="Open Sans"/>
              </a:rPr>
              <a:t> </a:t>
            </a:r>
            <a:r>
              <a:rPr sz="1700" dirty="0">
                <a:solidFill>
                  <a:srgbClr val="FFFFFF"/>
                </a:solidFill>
                <a:latin typeface="Open Sans"/>
                <a:cs typeface="Open Sans"/>
              </a:rPr>
              <a:t>away</a:t>
            </a:r>
            <a:r>
              <a:rPr sz="1700" spc="55" dirty="0">
                <a:solidFill>
                  <a:srgbClr val="FFFFFF"/>
                </a:solidFill>
                <a:latin typeface="Open Sans"/>
                <a:cs typeface="Open Sans"/>
              </a:rPr>
              <a:t> </a:t>
            </a:r>
            <a:r>
              <a:rPr sz="1700" dirty="0">
                <a:solidFill>
                  <a:srgbClr val="FFFFFF"/>
                </a:solidFill>
                <a:latin typeface="Open Sans"/>
                <a:cs typeface="Open Sans"/>
              </a:rPr>
              <a:t>to</a:t>
            </a:r>
            <a:r>
              <a:rPr sz="1700" spc="55" dirty="0">
                <a:solidFill>
                  <a:srgbClr val="FFFFFF"/>
                </a:solidFill>
                <a:latin typeface="Open Sans"/>
                <a:cs typeface="Open Sans"/>
              </a:rPr>
              <a:t> </a:t>
            </a:r>
            <a:r>
              <a:rPr sz="1700" dirty="0">
                <a:solidFill>
                  <a:srgbClr val="FFFFFF"/>
                </a:solidFill>
                <a:latin typeface="Open Sans"/>
                <a:cs typeface="Open Sans"/>
              </a:rPr>
              <a:t>other</a:t>
            </a:r>
            <a:r>
              <a:rPr sz="1700" spc="55" dirty="0">
                <a:solidFill>
                  <a:srgbClr val="FFFFFF"/>
                </a:solidFill>
                <a:latin typeface="Open Sans"/>
                <a:cs typeface="Open Sans"/>
              </a:rPr>
              <a:t> </a:t>
            </a:r>
            <a:r>
              <a:rPr sz="1700" dirty="0">
                <a:solidFill>
                  <a:srgbClr val="FFFFFF"/>
                </a:solidFill>
                <a:latin typeface="Open Sans"/>
                <a:cs typeface="Open Sans"/>
              </a:rPr>
              <a:t>“good</a:t>
            </a:r>
            <a:r>
              <a:rPr sz="1700" spc="60" dirty="0">
                <a:solidFill>
                  <a:srgbClr val="FFFFFF"/>
                </a:solidFill>
                <a:latin typeface="Open Sans"/>
                <a:cs typeface="Open Sans"/>
              </a:rPr>
              <a:t> </a:t>
            </a:r>
            <a:r>
              <a:rPr sz="1700" spc="-10" dirty="0">
                <a:solidFill>
                  <a:srgbClr val="FFFFFF"/>
                </a:solidFill>
                <a:latin typeface="Open Sans"/>
                <a:cs typeface="Open Sans"/>
              </a:rPr>
              <a:t>hands”</a:t>
            </a:r>
            <a:r>
              <a:rPr sz="1700" spc="500" dirty="0">
                <a:solidFill>
                  <a:srgbClr val="FFFFFF"/>
                </a:solidFill>
                <a:latin typeface="Open Sans"/>
                <a:cs typeface="Open Sans"/>
              </a:rPr>
              <a:t> </a:t>
            </a:r>
            <a:r>
              <a:rPr sz="1700" dirty="0">
                <a:solidFill>
                  <a:srgbClr val="FFFFFF"/>
                </a:solidFill>
                <a:latin typeface="Open Sans"/>
                <a:cs typeface="Open Sans"/>
              </a:rPr>
              <a:t>that</a:t>
            </a:r>
            <a:r>
              <a:rPr sz="1700" spc="50" dirty="0">
                <a:solidFill>
                  <a:srgbClr val="FFFFFF"/>
                </a:solidFill>
                <a:latin typeface="Open Sans"/>
                <a:cs typeface="Open Sans"/>
              </a:rPr>
              <a:t> </a:t>
            </a:r>
            <a:r>
              <a:rPr sz="1700" dirty="0">
                <a:solidFill>
                  <a:srgbClr val="FFFFFF"/>
                </a:solidFill>
                <a:latin typeface="Open Sans"/>
                <a:cs typeface="Open Sans"/>
              </a:rPr>
              <a:t>shared</a:t>
            </a:r>
            <a:r>
              <a:rPr sz="1700" spc="50" dirty="0">
                <a:solidFill>
                  <a:srgbClr val="FFFFFF"/>
                </a:solidFill>
                <a:latin typeface="Open Sans"/>
                <a:cs typeface="Open Sans"/>
              </a:rPr>
              <a:t> </a:t>
            </a:r>
            <a:r>
              <a:rPr sz="1700" dirty="0">
                <a:solidFill>
                  <a:srgbClr val="FFFFFF"/>
                </a:solidFill>
                <a:latin typeface="Open Sans"/>
                <a:cs typeface="Open Sans"/>
              </a:rPr>
              <a:t>their</a:t>
            </a:r>
            <a:r>
              <a:rPr sz="1700" spc="55" dirty="0">
                <a:solidFill>
                  <a:srgbClr val="FFFFFF"/>
                </a:solidFill>
                <a:latin typeface="Open Sans"/>
                <a:cs typeface="Open Sans"/>
              </a:rPr>
              <a:t> </a:t>
            </a:r>
            <a:r>
              <a:rPr sz="1700" spc="-10" dirty="0">
                <a:solidFill>
                  <a:srgbClr val="FFFFFF"/>
                </a:solidFill>
                <a:latin typeface="Open Sans"/>
                <a:cs typeface="Open Sans"/>
              </a:rPr>
              <a:t>vision.</a:t>
            </a:r>
            <a:endParaRPr sz="1700" dirty="0">
              <a:latin typeface="Open Sans"/>
              <a:cs typeface="Open Sans"/>
            </a:endParaRPr>
          </a:p>
        </p:txBody>
      </p:sp>
      <p:sp>
        <p:nvSpPr>
          <p:cNvPr id="14" name="object 14"/>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55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867793"/>
          </a:xfrm>
          <a:prstGeom prst="rect">
            <a:avLst/>
          </a:prstGeom>
        </p:spPr>
      </p:pic>
      <p:sp>
        <p:nvSpPr>
          <p:cNvPr id="3" name="object 3"/>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#6</a:t>
            </a:r>
            <a:endParaRPr sz="2600">
              <a:latin typeface="Ubuntu Light"/>
              <a:cs typeface="Ubuntu Light"/>
            </a:endParaRPr>
          </a:p>
        </p:txBody>
      </p:sp>
      <p:pic>
        <p:nvPicPr>
          <p:cNvPr id="4" name="object 4"/>
          <p:cNvPicPr/>
          <p:nvPr/>
        </p:nvPicPr>
        <p:blipFill>
          <a:blip r:embed="rId3" cstate="print"/>
          <a:stretch>
            <a:fillRect/>
          </a:stretch>
        </p:blipFill>
        <p:spPr>
          <a:xfrm>
            <a:off x="17700071" y="593899"/>
            <a:ext cx="1273721" cy="678795"/>
          </a:xfrm>
          <a:prstGeom prst="rect">
            <a:avLst/>
          </a:prstGeom>
        </p:spPr>
      </p:pic>
      <p:sp>
        <p:nvSpPr>
          <p:cNvPr id="5" name="object 5"/>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An</a:t>
            </a:r>
            <a:r>
              <a:rPr spc="-140" dirty="0"/>
              <a:t> </a:t>
            </a:r>
            <a:r>
              <a:rPr dirty="0"/>
              <a:t>Introduction</a:t>
            </a:r>
            <a:r>
              <a:rPr spc="-140" dirty="0"/>
              <a:t> </a:t>
            </a:r>
            <a:r>
              <a:rPr dirty="0"/>
              <a:t>to</a:t>
            </a:r>
            <a:r>
              <a:rPr spc="-135" dirty="0"/>
              <a:t> </a:t>
            </a:r>
            <a:r>
              <a:rPr spc="-10" dirty="0"/>
              <a:t>Bitcoin</a:t>
            </a:r>
          </a:p>
        </p:txBody>
      </p:sp>
      <p:pic>
        <p:nvPicPr>
          <p:cNvPr id="6" name="object 6"/>
          <p:cNvPicPr/>
          <p:nvPr/>
        </p:nvPicPr>
        <p:blipFill>
          <a:blip r:embed="rId4" cstate="print"/>
          <a:stretch>
            <a:fillRect/>
          </a:stretch>
        </p:blipFill>
        <p:spPr>
          <a:xfrm>
            <a:off x="18829729" y="10656764"/>
            <a:ext cx="143513" cy="143534"/>
          </a:xfrm>
          <a:prstGeom prst="rect">
            <a:avLst/>
          </a:prstGeom>
        </p:spPr>
      </p:pic>
      <p:sp>
        <p:nvSpPr>
          <p:cNvPr id="7" name="object 7"/>
          <p:cNvSpPr txBox="1">
            <a:spLocks noGrp="1"/>
          </p:cNvSpPr>
          <p:nvPr>
            <p:ph type="body" idx="1"/>
          </p:nvPr>
        </p:nvSpPr>
        <p:spPr>
          <a:xfrm>
            <a:off x="10304158" y="2636806"/>
            <a:ext cx="8627744" cy="4008277"/>
          </a:xfrm>
          <a:prstGeom prst="rect">
            <a:avLst/>
          </a:prstGeom>
        </p:spPr>
        <p:txBody>
          <a:bodyPr vert="horz" wrap="square" lIns="0" tIns="12065" rIns="0" bIns="0" rtlCol="0">
            <a:spAutoFit/>
          </a:bodyPr>
          <a:lstStyle/>
          <a:p>
            <a:pPr marL="12700" marR="5080">
              <a:lnSpc>
                <a:spcPct val="101800"/>
              </a:lnSpc>
              <a:spcBef>
                <a:spcPts val="95"/>
              </a:spcBef>
            </a:pPr>
            <a:r>
              <a:rPr dirty="0"/>
              <a:t>The</a:t>
            </a:r>
            <a:r>
              <a:rPr spc="65" dirty="0"/>
              <a:t> </a:t>
            </a:r>
            <a:r>
              <a:rPr dirty="0"/>
              <a:t>key</a:t>
            </a:r>
            <a:r>
              <a:rPr spc="65" dirty="0"/>
              <a:t> </a:t>
            </a:r>
            <a:r>
              <a:rPr dirty="0"/>
              <a:t>idea</a:t>
            </a:r>
            <a:r>
              <a:rPr spc="65" dirty="0"/>
              <a:t> </a:t>
            </a:r>
            <a:r>
              <a:rPr dirty="0"/>
              <a:t>behind</a:t>
            </a:r>
            <a:r>
              <a:rPr spc="65" dirty="0"/>
              <a:t> </a:t>
            </a:r>
            <a:r>
              <a:rPr dirty="0"/>
              <a:t>how</a:t>
            </a:r>
            <a:r>
              <a:rPr spc="65" dirty="0"/>
              <a:t> </a:t>
            </a:r>
            <a:r>
              <a:rPr dirty="0"/>
              <a:t>Bitcoin</a:t>
            </a:r>
            <a:r>
              <a:rPr spc="65" dirty="0"/>
              <a:t> </a:t>
            </a:r>
            <a:r>
              <a:rPr dirty="0"/>
              <a:t>operates</a:t>
            </a:r>
            <a:r>
              <a:rPr spc="70" dirty="0"/>
              <a:t> </a:t>
            </a:r>
            <a:r>
              <a:rPr dirty="0"/>
              <a:t>can</a:t>
            </a:r>
            <a:r>
              <a:rPr spc="65" dirty="0"/>
              <a:t> </a:t>
            </a:r>
            <a:r>
              <a:rPr dirty="0"/>
              <a:t>be</a:t>
            </a:r>
            <a:r>
              <a:rPr spc="65" dirty="0"/>
              <a:t> </a:t>
            </a:r>
            <a:r>
              <a:rPr dirty="0"/>
              <a:t>condensed</a:t>
            </a:r>
            <a:r>
              <a:rPr spc="65" dirty="0"/>
              <a:t> </a:t>
            </a:r>
            <a:r>
              <a:rPr dirty="0"/>
              <a:t>into</a:t>
            </a:r>
            <a:r>
              <a:rPr spc="65" dirty="0"/>
              <a:t> </a:t>
            </a:r>
            <a:r>
              <a:rPr dirty="0"/>
              <a:t>one</a:t>
            </a:r>
            <a:r>
              <a:rPr spc="65" dirty="0"/>
              <a:t> </a:t>
            </a:r>
            <a:r>
              <a:rPr spc="-10" dirty="0"/>
              <a:t>sentence: </a:t>
            </a:r>
            <a:r>
              <a:rPr dirty="0"/>
              <a:t>Bitcoin</a:t>
            </a:r>
            <a:r>
              <a:rPr spc="60" dirty="0"/>
              <a:t> </a:t>
            </a:r>
            <a:r>
              <a:rPr dirty="0"/>
              <a:t>is</a:t>
            </a:r>
            <a:r>
              <a:rPr spc="65" dirty="0"/>
              <a:t> </a:t>
            </a:r>
            <a:r>
              <a:rPr dirty="0"/>
              <a:t>an</a:t>
            </a:r>
            <a:r>
              <a:rPr spc="65" dirty="0"/>
              <a:t> </a:t>
            </a:r>
            <a:r>
              <a:rPr dirty="0"/>
              <a:t>agreement</a:t>
            </a:r>
            <a:r>
              <a:rPr spc="65" dirty="0"/>
              <a:t> </a:t>
            </a:r>
            <a:r>
              <a:rPr dirty="0"/>
              <a:t>among</a:t>
            </a:r>
            <a:r>
              <a:rPr spc="65" dirty="0"/>
              <a:t> </a:t>
            </a:r>
            <a:r>
              <a:rPr dirty="0"/>
              <a:t>people</a:t>
            </a:r>
            <a:r>
              <a:rPr spc="65" dirty="0"/>
              <a:t> </a:t>
            </a:r>
            <a:r>
              <a:rPr dirty="0"/>
              <a:t>online.</a:t>
            </a:r>
            <a:r>
              <a:rPr spc="65" dirty="0"/>
              <a:t> </a:t>
            </a:r>
            <a:r>
              <a:rPr dirty="0"/>
              <a:t>You</a:t>
            </a:r>
            <a:r>
              <a:rPr spc="65" dirty="0"/>
              <a:t> </a:t>
            </a:r>
            <a:r>
              <a:rPr dirty="0"/>
              <a:t>can</a:t>
            </a:r>
            <a:r>
              <a:rPr spc="65" dirty="0"/>
              <a:t> </a:t>
            </a:r>
            <a:r>
              <a:rPr dirty="0"/>
              <a:t>think</a:t>
            </a:r>
            <a:r>
              <a:rPr spc="65" dirty="0"/>
              <a:t> </a:t>
            </a:r>
            <a:r>
              <a:rPr dirty="0"/>
              <a:t>about</a:t>
            </a:r>
            <a:r>
              <a:rPr spc="65" dirty="0"/>
              <a:t> </a:t>
            </a:r>
            <a:r>
              <a:rPr dirty="0"/>
              <a:t>it</a:t>
            </a:r>
            <a:r>
              <a:rPr spc="65" dirty="0"/>
              <a:t> </a:t>
            </a:r>
            <a:r>
              <a:rPr dirty="0"/>
              <a:t>like</a:t>
            </a:r>
            <a:r>
              <a:rPr spc="65" dirty="0"/>
              <a:t> </a:t>
            </a:r>
            <a:r>
              <a:rPr dirty="0"/>
              <a:t>playing</a:t>
            </a:r>
            <a:r>
              <a:rPr spc="65" dirty="0"/>
              <a:t> </a:t>
            </a:r>
            <a:r>
              <a:rPr spc="-50" dirty="0"/>
              <a:t>a </a:t>
            </a:r>
            <a:r>
              <a:rPr dirty="0"/>
              <a:t>board</a:t>
            </a:r>
            <a:r>
              <a:rPr spc="55" dirty="0"/>
              <a:t> </a:t>
            </a:r>
            <a:r>
              <a:rPr dirty="0"/>
              <a:t>game</a:t>
            </a:r>
            <a:r>
              <a:rPr spc="55" dirty="0"/>
              <a:t> </a:t>
            </a:r>
            <a:r>
              <a:rPr dirty="0"/>
              <a:t>with</a:t>
            </a:r>
            <a:r>
              <a:rPr spc="55" dirty="0"/>
              <a:t> </a:t>
            </a:r>
            <a:r>
              <a:rPr dirty="0"/>
              <a:t>friends.</a:t>
            </a:r>
            <a:r>
              <a:rPr spc="55" dirty="0"/>
              <a:t> </a:t>
            </a:r>
            <a:r>
              <a:rPr dirty="0"/>
              <a:t>With</a:t>
            </a:r>
            <a:r>
              <a:rPr spc="55" dirty="0"/>
              <a:t> </a:t>
            </a:r>
            <a:r>
              <a:rPr dirty="0"/>
              <a:t>a</a:t>
            </a:r>
            <a:r>
              <a:rPr spc="60" dirty="0"/>
              <a:t> </a:t>
            </a:r>
            <a:r>
              <a:rPr dirty="0"/>
              <a:t>game</a:t>
            </a:r>
            <a:r>
              <a:rPr spc="55" dirty="0"/>
              <a:t> </a:t>
            </a:r>
            <a:r>
              <a:rPr dirty="0"/>
              <a:t>like</a:t>
            </a:r>
            <a:r>
              <a:rPr spc="55" dirty="0"/>
              <a:t> </a:t>
            </a:r>
            <a:r>
              <a:rPr dirty="0"/>
              <a:t>Monopoly,</a:t>
            </a:r>
            <a:r>
              <a:rPr spc="55" dirty="0"/>
              <a:t> </a:t>
            </a:r>
            <a:r>
              <a:rPr dirty="0"/>
              <a:t>you</a:t>
            </a:r>
            <a:r>
              <a:rPr spc="55" dirty="0"/>
              <a:t> </a:t>
            </a:r>
            <a:r>
              <a:rPr dirty="0"/>
              <a:t>are</a:t>
            </a:r>
            <a:r>
              <a:rPr spc="60" dirty="0"/>
              <a:t> </a:t>
            </a:r>
            <a:r>
              <a:rPr dirty="0"/>
              <a:t>in</a:t>
            </a:r>
            <a:r>
              <a:rPr spc="55" dirty="0"/>
              <a:t> </a:t>
            </a:r>
            <a:r>
              <a:rPr dirty="0"/>
              <a:t>agreement</a:t>
            </a:r>
            <a:r>
              <a:rPr spc="55" dirty="0"/>
              <a:t> </a:t>
            </a:r>
            <a:r>
              <a:rPr dirty="0"/>
              <a:t>with</a:t>
            </a:r>
            <a:r>
              <a:rPr spc="55" dirty="0"/>
              <a:t> </a:t>
            </a:r>
            <a:r>
              <a:rPr spc="-25" dirty="0"/>
              <a:t>the </a:t>
            </a:r>
            <a:r>
              <a:rPr dirty="0"/>
              <a:t>other</a:t>
            </a:r>
            <a:r>
              <a:rPr spc="60" dirty="0"/>
              <a:t> </a:t>
            </a:r>
            <a:r>
              <a:rPr dirty="0"/>
              <a:t>players</a:t>
            </a:r>
            <a:r>
              <a:rPr spc="60" dirty="0"/>
              <a:t> </a:t>
            </a:r>
            <a:r>
              <a:rPr dirty="0"/>
              <a:t>about</a:t>
            </a:r>
            <a:r>
              <a:rPr spc="60" dirty="0"/>
              <a:t> </a:t>
            </a:r>
            <a:r>
              <a:rPr dirty="0"/>
              <a:t>speciﬁc</a:t>
            </a:r>
            <a:r>
              <a:rPr spc="60" dirty="0"/>
              <a:t> </a:t>
            </a:r>
            <a:r>
              <a:rPr dirty="0"/>
              <a:t>rules.</a:t>
            </a:r>
            <a:r>
              <a:rPr spc="60" dirty="0"/>
              <a:t> </a:t>
            </a:r>
            <a:r>
              <a:rPr dirty="0"/>
              <a:t>One</a:t>
            </a:r>
            <a:r>
              <a:rPr spc="60" dirty="0"/>
              <a:t> </a:t>
            </a:r>
            <a:r>
              <a:rPr dirty="0"/>
              <a:t>of</a:t>
            </a:r>
            <a:r>
              <a:rPr spc="60" dirty="0"/>
              <a:t> </a:t>
            </a:r>
            <a:r>
              <a:rPr dirty="0"/>
              <a:t>the</a:t>
            </a:r>
            <a:r>
              <a:rPr spc="60" dirty="0"/>
              <a:t> </a:t>
            </a:r>
            <a:r>
              <a:rPr dirty="0"/>
              <a:t>rules</a:t>
            </a:r>
            <a:r>
              <a:rPr spc="60" dirty="0"/>
              <a:t> </a:t>
            </a:r>
            <a:r>
              <a:rPr dirty="0"/>
              <a:t>of</a:t>
            </a:r>
            <a:r>
              <a:rPr spc="60" dirty="0"/>
              <a:t> </a:t>
            </a:r>
            <a:r>
              <a:rPr dirty="0"/>
              <a:t>Monopoly</a:t>
            </a:r>
            <a:r>
              <a:rPr spc="60" dirty="0"/>
              <a:t> </a:t>
            </a:r>
            <a:r>
              <a:rPr dirty="0"/>
              <a:t>is</a:t>
            </a:r>
            <a:r>
              <a:rPr spc="60" dirty="0"/>
              <a:t> </a:t>
            </a:r>
            <a:r>
              <a:rPr dirty="0"/>
              <a:t>that</a:t>
            </a:r>
            <a:r>
              <a:rPr spc="60" dirty="0"/>
              <a:t> </a:t>
            </a:r>
            <a:r>
              <a:rPr dirty="0"/>
              <a:t>only</a:t>
            </a:r>
            <a:r>
              <a:rPr spc="60" dirty="0"/>
              <a:t> </a:t>
            </a:r>
            <a:r>
              <a:rPr spc="-10" dirty="0"/>
              <a:t>special </a:t>
            </a:r>
            <a:r>
              <a:rPr dirty="0"/>
              <a:t>“Monopoly</a:t>
            </a:r>
            <a:r>
              <a:rPr spc="40" dirty="0"/>
              <a:t> </a:t>
            </a:r>
            <a:r>
              <a:rPr dirty="0"/>
              <a:t>bills”</a:t>
            </a:r>
            <a:r>
              <a:rPr spc="40" dirty="0"/>
              <a:t> </a:t>
            </a:r>
            <a:r>
              <a:rPr dirty="0"/>
              <a:t>are</a:t>
            </a:r>
            <a:r>
              <a:rPr spc="45" dirty="0"/>
              <a:t> </a:t>
            </a:r>
            <a:r>
              <a:rPr dirty="0"/>
              <a:t>to</a:t>
            </a:r>
            <a:r>
              <a:rPr spc="40" dirty="0"/>
              <a:t> </a:t>
            </a:r>
            <a:r>
              <a:rPr dirty="0"/>
              <a:t>be</a:t>
            </a:r>
            <a:r>
              <a:rPr spc="45" dirty="0"/>
              <a:t> </a:t>
            </a:r>
            <a:r>
              <a:rPr dirty="0"/>
              <a:t>accepted.</a:t>
            </a:r>
            <a:r>
              <a:rPr spc="40" dirty="0"/>
              <a:t> </a:t>
            </a:r>
            <a:r>
              <a:rPr dirty="0"/>
              <a:t>If</a:t>
            </a:r>
            <a:r>
              <a:rPr spc="45" dirty="0"/>
              <a:t> </a:t>
            </a:r>
            <a:r>
              <a:rPr dirty="0"/>
              <a:t>James,</a:t>
            </a:r>
            <a:r>
              <a:rPr spc="40" dirty="0"/>
              <a:t> </a:t>
            </a:r>
            <a:r>
              <a:rPr dirty="0"/>
              <a:t>(one</a:t>
            </a:r>
            <a:r>
              <a:rPr spc="40" dirty="0"/>
              <a:t> </a:t>
            </a:r>
            <a:r>
              <a:rPr dirty="0"/>
              <a:t>of</a:t>
            </a:r>
            <a:r>
              <a:rPr spc="45" dirty="0"/>
              <a:t> </a:t>
            </a:r>
            <a:r>
              <a:rPr dirty="0"/>
              <a:t>the</a:t>
            </a:r>
            <a:r>
              <a:rPr spc="40" dirty="0"/>
              <a:t> </a:t>
            </a:r>
            <a:r>
              <a:rPr dirty="0"/>
              <a:t>players),</a:t>
            </a:r>
            <a:r>
              <a:rPr spc="45" dirty="0"/>
              <a:t> </a:t>
            </a:r>
            <a:r>
              <a:rPr lang="en-US" dirty="0"/>
              <a:t>went</a:t>
            </a:r>
            <a:r>
              <a:rPr spc="40" dirty="0"/>
              <a:t> </a:t>
            </a:r>
            <a:r>
              <a:rPr dirty="0"/>
              <a:t>against</a:t>
            </a:r>
            <a:r>
              <a:rPr spc="45" dirty="0"/>
              <a:t> </a:t>
            </a:r>
            <a:r>
              <a:rPr spc="-25" dirty="0"/>
              <a:t>the </a:t>
            </a:r>
            <a:r>
              <a:rPr dirty="0"/>
              <a:t>rules</a:t>
            </a:r>
            <a:r>
              <a:rPr spc="50" dirty="0"/>
              <a:t> </a:t>
            </a:r>
            <a:r>
              <a:rPr dirty="0"/>
              <a:t>by</a:t>
            </a:r>
            <a:r>
              <a:rPr spc="55" dirty="0"/>
              <a:t> </a:t>
            </a:r>
            <a:r>
              <a:rPr dirty="0"/>
              <a:t>using</a:t>
            </a:r>
            <a:r>
              <a:rPr spc="55" dirty="0"/>
              <a:t> </a:t>
            </a:r>
            <a:r>
              <a:rPr dirty="0"/>
              <a:t>toilet</a:t>
            </a:r>
            <a:r>
              <a:rPr spc="55" dirty="0"/>
              <a:t> </a:t>
            </a:r>
            <a:r>
              <a:rPr dirty="0"/>
              <a:t>paper</a:t>
            </a:r>
            <a:r>
              <a:rPr spc="55" dirty="0"/>
              <a:t> </a:t>
            </a:r>
            <a:r>
              <a:rPr dirty="0"/>
              <a:t>to</a:t>
            </a:r>
            <a:r>
              <a:rPr spc="55" dirty="0"/>
              <a:t> </a:t>
            </a:r>
            <a:r>
              <a:rPr dirty="0"/>
              <a:t>buy</a:t>
            </a:r>
            <a:r>
              <a:rPr spc="55" dirty="0"/>
              <a:t> </a:t>
            </a:r>
            <a:r>
              <a:rPr dirty="0"/>
              <a:t>a</a:t>
            </a:r>
            <a:r>
              <a:rPr spc="55" dirty="0"/>
              <a:t> </a:t>
            </a:r>
            <a:r>
              <a:rPr dirty="0"/>
              <a:t>house</a:t>
            </a:r>
            <a:r>
              <a:rPr spc="55" dirty="0"/>
              <a:t> </a:t>
            </a:r>
            <a:r>
              <a:rPr dirty="0"/>
              <a:t>instead</a:t>
            </a:r>
            <a:r>
              <a:rPr spc="55" dirty="0"/>
              <a:t> </a:t>
            </a:r>
            <a:r>
              <a:rPr dirty="0"/>
              <a:t>of</a:t>
            </a:r>
            <a:r>
              <a:rPr spc="55" dirty="0"/>
              <a:t> </a:t>
            </a:r>
            <a:r>
              <a:rPr dirty="0"/>
              <a:t>Monopoly</a:t>
            </a:r>
            <a:r>
              <a:rPr spc="55" dirty="0"/>
              <a:t> </a:t>
            </a:r>
            <a:r>
              <a:rPr dirty="0"/>
              <a:t>bills,</a:t>
            </a:r>
            <a:r>
              <a:rPr spc="55" dirty="0"/>
              <a:t> </a:t>
            </a:r>
            <a:r>
              <a:rPr dirty="0"/>
              <a:t>the</a:t>
            </a:r>
            <a:r>
              <a:rPr spc="55" dirty="0"/>
              <a:t> </a:t>
            </a:r>
            <a:r>
              <a:rPr spc="-10" dirty="0"/>
              <a:t>other </a:t>
            </a:r>
            <a:r>
              <a:rPr dirty="0"/>
              <a:t>players</a:t>
            </a:r>
            <a:r>
              <a:rPr spc="50" dirty="0"/>
              <a:t> </a:t>
            </a:r>
            <a:r>
              <a:rPr dirty="0"/>
              <a:t>would</a:t>
            </a:r>
            <a:r>
              <a:rPr spc="45" dirty="0"/>
              <a:t> </a:t>
            </a:r>
            <a:r>
              <a:rPr dirty="0"/>
              <a:t>tell</a:t>
            </a:r>
            <a:r>
              <a:rPr spc="50" dirty="0"/>
              <a:t> </a:t>
            </a:r>
            <a:r>
              <a:rPr dirty="0"/>
              <a:t>James</a:t>
            </a:r>
            <a:r>
              <a:rPr spc="50" dirty="0"/>
              <a:t> </a:t>
            </a:r>
            <a:r>
              <a:rPr dirty="0"/>
              <a:t>he</a:t>
            </a:r>
            <a:r>
              <a:rPr spc="50" dirty="0"/>
              <a:t> </a:t>
            </a:r>
            <a:r>
              <a:rPr dirty="0"/>
              <a:t>is</a:t>
            </a:r>
            <a:r>
              <a:rPr spc="50" dirty="0"/>
              <a:t> </a:t>
            </a:r>
            <a:r>
              <a:rPr dirty="0"/>
              <a:t>a</a:t>
            </a:r>
            <a:r>
              <a:rPr spc="50" dirty="0"/>
              <a:t> </a:t>
            </a:r>
            <a:r>
              <a:rPr dirty="0"/>
              <a:t>cheater</a:t>
            </a:r>
            <a:r>
              <a:rPr spc="50" dirty="0"/>
              <a:t> </a:t>
            </a:r>
            <a:r>
              <a:rPr dirty="0"/>
              <a:t>and</a:t>
            </a:r>
            <a:r>
              <a:rPr spc="50" dirty="0"/>
              <a:t> </a:t>
            </a:r>
            <a:r>
              <a:rPr dirty="0"/>
              <a:t>would</a:t>
            </a:r>
            <a:r>
              <a:rPr spc="50" dirty="0"/>
              <a:t> </a:t>
            </a:r>
            <a:r>
              <a:rPr dirty="0"/>
              <a:t>simply</a:t>
            </a:r>
            <a:r>
              <a:rPr spc="50" dirty="0"/>
              <a:t> </a:t>
            </a:r>
            <a:r>
              <a:rPr dirty="0"/>
              <a:t>stop</a:t>
            </a:r>
            <a:r>
              <a:rPr spc="50" dirty="0"/>
              <a:t> </a:t>
            </a:r>
            <a:r>
              <a:rPr dirty="0"/>
              <a:t>playing</a:t>
            </a:r>
            <a:r>
              <a:rPr spc="50" dirty="0"/>
              <a:t> </a:t>
            </a:r>
            <a:r>
              <a:rPr dirty="0"/>
              <a:t>with</a:t>
            </a:r>
            <a:r>
              <a:rPr spc="50" dirty="0"/>
              <a:t> </a:t>
            </a:r>
            <a:r>
              <a:rPr dirty="0"/>
              <a:t>him.</a:t>
            </a:r>
            <a:r>
              <a:rPr spc="50" dirty="0"/>
              <a:t> </a:t>
            </a:r>
            <a:r>
              <a:rPr spc="-25" dirty="0"/>
              <a:t>In </a:t>
            </a:r>
            <a:r>
              <a:rPr dirty="0"/>
              <a:t>short,</a:t>
            </a:r>
            <a:r>
              <a:rPr spc="40" dirty="0"/>
              <a:t> </a:t>
            </a:r>
            <a:r>
              <a:rPr dirty="0"/>
              <a:t>to</a:t>
            </a:r>
            <a:r>
              <a:rPr spc="45" dirty="0"/>
              <a:t> </a:t>
            </a:r>
            <a:r>
              <a:rPr dirty="0"/>
              <a:t>play</a:t>
            </a:r>
            <a:r>
              <a:rPr spc="45" dirty="0"/>
              <a:t> </a:t>
            </a:r>
            <a:r>
              <a:rPr dirty="0"/>
              <a:t>the</a:t>
            </a:r>
            <a:r>
              <a:rPr spc="45" dirty="0"/>
              <a:t> </a:t>
            </a:r>
            <a:r>
              <a:rPr dirty="0"/>
              <a:t>game,</a:t>
            </a:r>
            <a:r>
              <a:rPr spc="40" dirty="0"/>
              <a:t> </a:t>
            </a:r>
            <a:r>
              <a:rPr dirty="0"/>
              <a:t>you</a:t>
            </a:r>
            <a:r>
              <a:rPr spc="45" dirty="0"/>
              <a:t> </a:t>
            </a:r>
            <a:r>
              <a:rPr dirty="0"/>
              <a:t>have</a:t>
            </a:r>
            <a:r>
              <a:rPr spc="45" dirty="0"/>
              <a:t> </a:t>
            </a:r>
            <a:r>
              <a:rPr lang="en-US" spc="45" dirty="0"/>
              <a:t>a </a:t>
            </a:r>
            <a:r>
              <a:rPr dirty="0"/>
              <a:t>consensus</a:t>
            </a:r>
            <a:r>
              <a:rPr spc="45" dirty="0"/>
              <a:t> </a:t>
            </a:r>
            <a:r>
              <a:rPr dirty="0"/>
              <a:t>on</a:t>
            </a:r>
            <a:r>
              <a:rPr spc="45" dirty="0"/>
              <a:t> </a:t>
            </a:r>
            <a:r>
              <a:rPr dirty="0"/>
              <a:t>a</a:t>
            </a:r>
            <a:r>
              <a:rPr spc="40" dirty="0"/>
              <a:t> </a:t>
            </a:r>
            <a:r>
              <a:rPr dirty="0"/>
              <a:t>set</a:t>
            </a:r>
            <a:r>
              <a:rPr spc="45" dirty="0"/>
              <a:t> </a:t>
            </a:r>
            <a:r>
              <a:rPr dirty="0"/>
              <a:t>of</a:t>
            </a:r>
            <a:r>
              <a:rPr spc="45" dirty="0"/>
              <a:t> </a:t>
            </a:r>
            <a:r>
              <a:rPr dirty="0"/>
              <a:t>rules</a:t>
            </a:r>
            <a:r>
              <a:rPr spc="45" dirty="0"/>
              <a:t> </a:t>
            </a:r>
            <a:r>
              <a:rPr dirty="0"/>
              <a:t>with</a:t>
            </a:r>
            <a:r>
              <a:rPr spc="40" dirty="0"/>
              <a:t> </a:t>
            </a:r>
            <a:r>
              <a:rPr dirty="0"/>
              <a:t>each</a:t>
            </a:r>
            <a:r>
              <a:rPr spc="45" dirty="0"/>
              <a:t> </a:t>
            </a:r>
            <a:r>
              <a:rPr dirty="0"/>
              <a:t>other</a:t>
            </a:r>
            <a:r>
              <a:rPr spc="45" dirty="0"/>
              <a:t> </a:t>
            </a:r>
            <a:r>
              <a:rPr spc="-25" dirty="0"/>
              <a:t>and </a:t>
            </a:r>
            <a:r>
              <a:rPr dirty="0"/>
              <a:t>you</a:t>
            </a:r>
            <a:r>
              <a:rPr spc="45" dirty="0"/>
              <a:t> </a:t>
            </a:r>
            <a:r>
              <a:rPr dirty="0"/>
              <a:t>do</a:t>
            </a:r>
            <a:r>
              <a:rPr spc="45" dirty="0"/>
              <a:t> </a:t>
            </a:r>
            <a:r>
              <a:rPr dirty="0"/>
              <a:t>not</a:t>
            </a:r>
            <a:r>
              <a:rPr spc="50" dirty="0"/>
              <a:t> </a:t>
            </a:r>
            <a:r>
              <a:rPr dirty="0"/>
              <a:t>drift</a:t>
            </a:r>
            <a:r>
              <a:rPr spc="45" dirty="0"/>
              <a:t> </a:t>
            </a:r>
            <a:r>
              <a:rPr dirty="0"/>
              <a:t>away</a:t>
            </a:r>
            <a:r>
              <a:rPr spc="50" dirty="0"/>
              <a:t> </a:t>
            </a:r>
            <a:r>
              <a:rPr dirty="0"/>
              <a:t>from</a:t>
            </a:r>
            <a:r>
              <a:rPr spc="45" dirty="0"/>
              <a:t> </a:t>
            </a:r>
            <a:r>
              <a:rPr dirty="0"/>
              <a:t>those</a:t>
            </a:r>
            <a:r>
              <a:rPr spc="50" dirty="0"/>
              <a:t> </a:t>
            </a:r>
            <a:r>
              <a:rPr dirty="0"/>
              <a:t>rules,</a:t>
            </a:r>
            <a:r>
              <a:rPr spc="45" dirty="0"/>
              <a:t> </a:t>
            </a:r>
            <a:r>
              <a:rPr dirty="0"/>
              <a:t>otherwise</a:t>
            </a:r>
            <a:r>
              <a:rPr spc="45" dirty="0"/>
              <a:t> </a:t>
            </a:r>
            <a:r>
              <a:rPr dirty="0"/>
              <a:t>you</a:t>
            </a:r>
            <a:r>
              <a:rPr spc="50" dirty="0"/>
              <a:t> </a:t>
            </a:r>
            <a:r>
              <a:rPr dirty="0"/>
              <a:t>will</a:t>
            </a:r>
            <a:r>
              <a:rPr spc="45" dirty="0"/>
              <a:t> </a:t>
            </a:r>
            <a:r>
              <a:rPr dirty="0"/>
              <a:t>be</a:t>
            </a:r>
            <a:r>
              <a:rPr spc="50" dirty="0"/>
              <a:t> </a:t>
            </a:r>
            <a:r>
              <a:rPr spc="-10" dirty="0"/>
              <a:t>rejected.</a:t>
            </a:r>
          </a:p>
          <a:p>
            <a:pPr marL="12700" marR="55880">
              <a:lnSpc>
                <a:spcPct val="101800"/>
              </a:lnSpc>
              <a:spcBef>
                <a:spcPts val="2075"/>
              </a:spcBef>
            </a:pPr>
            <a:r>
              <a:rPr dirty="0"/>
              <a:t>This</a:t>
            </a:r>
            <a:r>
              <a:rPr spc="60" dirty="0"/>
              <a:t> </a:t>
            </a:r>
            <a:r>
              <a:rPr dirty="0"/>
              <a:t>is</a:t>
            </a:r>
            <a:r>
              <a:rPr spc="60" dirty="0"/>
              <a:t> </a:t>
            </a:r>
            <a:r>
              <a:rPr dirty="0"/>
              <a:t>essentially</a:t>
            </a:r>
            <a:r>
              <a:rPr spc="60" dirty="0"/>
              <a:t> </a:t>
            </a:r>
            <a:r>
              <a:rPr dirty="0"/>
              <a:t>how</a:t>
            </a:r>
            <a:r>
              <a:rPr spc="65" dirty="0"/>
              <a:t> </a:t>
            </a:r>
            <a:r>
              <a:rPr dirty="0"/>
              <a:t>Bitcoin</a:t>
            </a:r>
            <a:r>
              <a:rPr spc="60" dirty="0"/>
              <a:t> </a:t>
            </a:r>
            <a:r>
              <a:rPr dirty="0"/>
              <a:t>works.</a:t>
            </a:r>
            <a:r>
              <a:rPr spc="60" dirty="0"/>
              <a:t> </a:t>
            </a:r>
            <a:r>
              <a:rPr dirty="0"/>
              <a:t>Bitcoin</a:t>
            </a:r>
            <a:r>
              <a:rPr spc="65" dirty="0"/>
              <a:t> </a:t>
            </a:r>
            <a:r>
              <a:rPr dirty="0"/>
              <a:t>is</a:t>
            </a:r>
            <a:r>
              <a:rPr spc="60" dirty="0"/>
              <a:t> </a:t>
            </a:r>
            <a:r>
              <a:rPr dirty="0"/>
              <a:t>a</a:t>
            </a:r>
            <a:r>
              <a:rPr spc="60" dirty="0"/>
              <a:t> </a:t>
            </a:r>
            <a:r>
              <a:rPr dirty="0"/>
              <a:t>network</a:t>
            </a:r>
            <a:r>
              <a:rPr spc="65" dirty="0"/>
              <a:t> </a:t>
            </a:r>
            <a:r>
              <a:rPr dirty="0"/>
              <a:t>of</a:t>
            </a:r>
            <a:r>
              <a:rPr spc="60" dirty="0"/>
              <a:t> </a:t>
            </a:r>
            <a:r>
              <a:rPr dirty="0"/>
              <a:t>people</a:t>
            </a:r>
            <a:r>
              <a:rPr spc="60" dirty="0"/>
              <a:t> </a:t>
            </a:r>
            <a:r>
              <a:rPr dirty="0"/>
              <a:t>that</a:t>
            </a:r>
            <a:r>
              <a:rPr spc="65" dirty="0"/>
              <a:t> </a:t>
            </a:r>
            <a:r>
              <a:rPr dirty="0"/>
              <a:t>agree</a:t>
            </a:r>
            <a:r>
              <a:rPr spc="60" dirty="0"/>
              <a:t> </a:t>
            </a:r>
            <a:r>
              <a:rPr spc="-25" dirty="0"/>
              <a:t>on </a:t>
            </a:r>
            <a:r>
              <a:rPr dirty="0"/>
              <a:t>the</a:t>
            </a:r>
            <a:r>
              <a:rPr spc="55" dirty="0"/>
              <a:t> </a:t>
            </a:r>
            <a:r>
              <a:rPr dirty="0"/>
              <a:t>same</a:t>
            </a:r>
            <a:r>
              <a:rPr spc="60" dirty="0"/>
              <a:t> </a:t>
            </a:r>
            <a:r>
              <a:rPr dirty="0"/>
              <a:t>set</a:t>
            </a:r>
            <a:r>
              <a:rPr spc="55" dirty="0"/>
              <a:t> </a:t>
            </a:r>
            <a:r>
              <a:rPr dirty="0"/>
              <a:t>of</a:t>
            </a:r>
            <a:r>
              <a:rPr spc="60" dirty="0"/>
              <a:t> </a:t>
            </a:r>
            <a:r>
              <a:rPr dirty="0"/>
              <a:t>rules.</a:t>
            </a:r>
            <a:r>
              <a:rPr spc="55" dirty="0"/>
              <a:t> </a:t>
            </a:r>
            <a:r>
              <a:rPr dirty="0"/>
              <a:t>These</a:t>
            </a:r>
            <a:r>
              <a:rPr spc="60" dirty="0"/>
              <a:t> </a:t>
            </a:r>
            <a:r>
              <a:rPr dirty="0"/>
              <a:t>rules</a:t>
            </a:r>
            <a:r>
              <a:rPr spc="55" dirty="0"/>
              <a:t> </a:t>
            </a:r>
            <a:r>
              <a:rPr dirty="0"/>
              <a:t>are</a:t>
            </a:r>
            <a:r>
              <a:rPr spc="60" dirty="0"/>
              <a:t> </a:t>
            </a:r>
            <a:r>
              <a:rPr dirty="0"/>
              <a:t>mathematically</a:t>
            </a:r>
            <a:r>
              <a:rPr spc="55" dirty="0"/>
              <a:t> </a:t>
            </a:r>
            <a:r>
              <a:rPr dirty="0"/>
              <a:t>bound,</a:t>
            </a:r>
            <a:r>
              <a:rPr spc="60" dirty="0"/>
              <a:t> </a:t>
            </a:r>
            <a:r>
              <a:rPr dirty="0"/>
              <a:t>written</a:t>
            </a:r>
            <a:r>
              <a:rPr spc="55" dirty="0"/>
              <a:t> </a:t>
            </a:r>
            <a:r>
              <a:rPr dirty="0"/>
              <a:t>in</a:t>
            </a:r>
            <a:r>
              <a:rPr spc="60" dirty="0"/>
              <a:t> </a:t>
            </a:r>
            <a:r>
              <a:rPr spc="-10" dirty="0"/>
              <a:t>computer </a:t>
            </a:r>
            <a:r>
              <a:rPr dirty="0"/>
              <a:t>code,</a:t>
            </a:r>
            <a:r>
              <a:rPr spc="55" dirty="0"/>
              <a:t> </a:t>
            </a:r>
            <a:r>
              <a:rPr dirty="0"/>
              <a:t>and</a:t>
            </a:r>
            <a:r>
              <a:rPr spc="55" dirty="0"/>
              <a:t> </a:t>
            </a:r>
            <a:r>
              <a:rPr dirty="0"/>
              <a:t>accepted</a:t>
            </a:r>
            <a:r>
              <a:rPr spc="55" dirty="0"/>
              <a:t> </a:t>
            </a:r>
            <a:r>
              <a:rPr dirty="0"/>
              <a:t>directly</a:t>
            </a:r>
            <a:r>
              <a:rPr spc="55" dirty="0"/>
              <a:t> </a:t>
            </a:r>
            <a:r>
              <a:rPr dirty="0"/>
              <a:t>by</a:t>
            </a:r>
            <a:r>
              <a:rPr spc="60" dirty="0"/>
              <a:t> </a:t>
            </a:r>
            <a:r>
              <a:rPr dirty="0"/>
              <a:t>everyone</a:t>
            </a:r>
            <a:r>
              <a:rPr spc="55" dirty="0"/>
              <a:t> </a:t>
            </a:r>
            <a:r>
              <a:rPr dirty="0"/>
              <a:t>who</a:t>
            </a:r>
            <a:r>
              <a:rPr spc="55" dirty="0"/>
              <a:t> </a:t>
            </a:r>
            <a:r>
              <a:rPr dirty="0"/>
              <a:t>runs</a:t>
            </a:r>
            <a:r>
              <a:rPr spc="55" dirty="0"/>
              <a:t> </a:t>
            </a:r>
            <a:r>
              <a:rPr dirty="0"/>
              <a:t>the</a:t>
            </a:r>
            <a:r>
              <a:rPr spc="55" dirty="0"/>
              <a:t> </a:t>
            </a:r>
            <a:r>
              <a:rPr dirty="0"/>
              <a:t>Bitcoin</a:t>
            </a:r>
            <a:r>
              <a:rPr spc="60" dirty="0"/>
              <a:t> </a:t>
            </a:r>
            <a:r>
              <a:rPr dirty="0"/>
              <a:t>software.</a:t>
            </a:r>
            <a:r>
              <a:rPr spc="55" dirty="0"/>
              <a:t> </a:t>
            </a:r>
            <a:r>
              <a:rPr dirty="0"/>
              <a:t>The</a:t>
            </a:r>
            <a:r>
              <a:rPr spc="55" dirty="0"/>
              <a:t> </a:t>
            </a:r>
            <a:r>
              <a:rPr dirty="0"/>
              <a:t>rules</a:t>
            </a:r>
            <a:r>
              <a:rPr spc="55" dirty="0"/>
              <a:t> </a:t>
            </a:r>
            <a:r>
              <a:rPr spc="-25" dirty="0"/>
              <a:t>of </a:t>
            </a:r>
            <a:r>
              <a:rPr dirty="0"/>
              <a:t>Bitcoin</a:t>
            </a:r>
            <a:r>
              <a:rPr spc="55" dirty="0"/>
              <a:t> </a:t>
            </a:r>
            <a:r>
              <a:rPr dirty="0"/>
              <a:t>apply</a:t>
            </a:r>
            <a:r>
              <a:rPr spc="60" dirty="0"/>
              <a:t> </a:t>
            </a:r>
            <a:r>
              <a:rPr dirty="0"/>
              <a:t>to</a:t>
            </a:r>
            <a:r>
              <a:rPr spc="55" dirty="0"/>
              <a:t> </a:t>
            </a:r>
            <a:r>
              <a:rPr dirty="0"/>
              <a:t>all</a:t>
            </a:r>
            <a:r>
              <a:rPr spc="60" dirty="0"/>
              <a:t> </a:t>
            </a:r>
            <a:r>
              <a:rPr dirty="0"/>
              <a:t>participants</a:t>
            </a:r>
            <a:r>
              <a:rPr spc="60" dirty="0"/>
              <a:t> </a:t>
            </a:r>
            <a:r>
              <a:rPr dirty="0"/>
              <a:t>equally,</a:t>
            </a:r>
            <a:r>
              <a:rPr spc="55" dirty="0"/>
              <a:t> </a:t>
            </a:r>
            <a:r>
              <a:rPr dirty="0"/>
              <a:t>which</a:t>
            </a:r>
            <a:r>
              <a:rPr spc="60" dirty="0"/>
              <a:t> </a:t>
            </a:r>
            <a:r>
              <a:rPr dirty="0"/>
              <a:t>means</a:t>
            </a:r>
            <a:r>
              <a:rPr spc="60" dirty="0"/>
              <a:t> </a:t>
            </a:r>
            <a:r>
              <a:rPr dirty="0"/>
              <a:t>that</a:t>
            </a:r>
            <a:r>
              <a:rPr spc="55" dirty="0"/>
              <a:t> </a:t>
            </a:r>
            <a:r>
              <a:rPr dirty="0"/>
              <a:t>everyone</a:t>
            </a:r>
            <a:r>
              <a:rPr spc="60" dirty="0"/>
              <a:t> </a:t>
            </a:r>
            <a:r>
              <a:rPr dirty="0"/>
              <a:t>either</a:t>
            </a:r>
            <a:r>
              <a:rPr spc="60" dirty="0"/>
              <a:t> </a:t>
            </a:r>
            <a:r>
              <a:rPr spc="-10" dirty="0"/>
              <a:t>follows </a:t>
            </a:r>
            <a:r>
              <a:rPr dirty="0"/>
              <a:t>the</a:t>
            </a:r>
            <a:r>
              <a:rPr spc="45" dirty="0"/>
              <a:t> </a:t>
            </a:r>
            <a:r>
              <a:rPr dirty="0"/>
              <a:t>rules of the game or </a:t>
            </a:r>
            <a:r>
              <a:rPr lang="en-US" dirty="0"/>
              <a:t>cannot </a:t>
            </a:r>
            <a:r>
              <a:rPr dirty="0"/>
              <a:t>play because the</a:t>
            </a:r>
            <a:r>
              <a:rPr spc="45" dirty="0"/>
              <a:t> </a:t>
            </a:r>
            <a:r>
              <a:rPr dirty="0"/>
              <a:t>network</a:t>
            </a:r>
            <a:r>
              <a:rPr spc="45" dirty="0"/>
              <a:t> </a:t>
            </a:r>
            <a:r>
              <a:rPr dirty="0"/>
              <a:t>will</a:t>
            </a:r>
            <a:r>
              <a:rPr spc="45" dirty="0"/>
              <a:t> </a:t>
            </a:r>
            <a:r>
              <a:rPr spc="-10" dirty="0"/>
              <a:t>reject them.</a:t>
            </a:r>
          </a:p>
        </p:txBody>
      </p:sp>
      <p:sp>
        <p:nvSpPr>
          <p:cNvPr id="8" name="object 8"/>
          <p:cNvSpPr txBox="1"/>
          <p:nvPr/>
        </p:nvSpPr>
        <p:spPr>
          <a:xfrm>
            <a:off x="1132165" y="4547871"/>
            <a:ext cx="4624070" cy="3981603"/>
          </a:xfrm>
          <a:prstGeom prst="rect">
            <a:avLst/>
          </a:prstGeom>
        </p:spPr>
        <p:txBody>
          <a:bodyPr vert="horz" wrap="square" lIns="0" tIns="12065" rIns="0" bIns="0" rtlCol="0">
            <a:spAutoFit/>
          </a:bodyPr>
          <a:lstStyle/>
          <a:p>
            <a:pPr marL="12700" marR="449580">
              <a:lnSpc>
                <a:spcPct val="101800"/>
              </a:lnSpc>
              <a:spcBef>
                <a:spcPts val="95"/>
              </a:spcBef>
            </a:pPr>
            <a:r>
              <a:rPr sz="1700" dirty="0">
                <a:solidFill>
                  <a:srgbClr val="57585B"/>
                </a:solidFill>
                <a:latin typeface="Open Sans"/>
                <a:cs typeface="Open Sans"/>
              </a:rPr>
              <a:t>So,</a:t>
            </a:r>
            <a:r>
              <a:rPr sz="1700" spc="60" dirty="0">
                <a:solidFill>
                  <a:srgbClr val="57585B"/>
                </a:solidFill>
                <a:latin typeface="Open Sans"/>
                <a:cs typeface="Open Sans"/>
              </a:rPr>
              <a:t> </a:t>
            </a:r>
            <a:r>
              <a:rPr sz="1700" dirty="0">
                <a:solidFill>
                  <a:srgbClr val="57585B"/>
                </a:solidFill>
                <a:latin typeface="Open Sans"/>
                <a:cs typeface="Open Sans"/>
              </a:rPr>
              <a:t>how</a:t>
            </a:r>
            <a:r>
              <a:rPr sz="1700" spc="65" dirty="0">
                <a:solidFill>
                  <a:srgbClr val="57585B"/>
                </a:solidFill>
                <a:latin typeface="Open Sans"/>
                <a:cs typeface="Open Sans"/>
              </a:rPr>
              <a:t> </a:t>
            </a:r>
            <a:r>
              <a:rPr sz="1700" dirty="0">
                <a:solidFill>
                  <a:srgbClr val="57585B"/>
                </a:solidFill>
                <a:latin typeface="Open Sans"/>
                <a:cs typeface="Open Sans"/>
              </a:rPr>
              <a:t>does</a:t>
            </a:r>
            <a:r>
              <a:rPr sz="1700" spc="65" dirty="0">
                <a:solidFill>
                  <a:srgbClr val="57585B"/>
                </a:solidFill>
                <a:latin typeface="Open Sans"/>
                <a:cs typeface="Open Sans"/>
              </a:rPr>
              <a:t> </a:t>
            </a:r>
            <a:r>
              <a:rPr sz="1700" dirty="0">
                <a:solidFill>
                  <a:srgbClr val="57585B"/>
                </a:solidFill>
                <a:latin typeface="Open Sans"/>
                <a:cs typeface="Open Sans"/>
              </a:rPr>
              <a:t>Bitcoin</a:t>
            </a:r>
            <a:r>
              <a:rPr sz="1700" spc="65" dirty="0">
                <a:solidFill>
                  <a:srgbClr val="57585B"/>
                </a:solidFill>
                <a:latin typeface="Open Sans"/>
                <a:cs typeface="Open Sans"/>
              </a:rPr>
              <a:t> </a:t>
            </a:r>
            <a:r>
              <a:rPr sz="1700" dirty="0">
                <a:solidFill>
                  <a:srgbClr val="57585B"/>
                </a:solidFill>
                <a:latin typeface="Open Sans"/>
                <a:cs typeface="Open Sans"/>
              </a:rPr>
              <a:t>work?</a:t>
            </a:r>
            <a:r>
              <a:rPr sz="1700" spc="60" dirty="0">
                <a:solidFill>
                  <a:srgbClr val="57585B"/>
                </a:solidFill>
                <a:latin typeface="Open Sans"/>
                <a:cs typeface="Open Sans"/>
              </a:rPr>
              <a:t> </a:t>
            </a:r>
            <a:r>
              <a:rPr sz="1700" dirty="0">
                <a:solidFill>
                  <a:srgbClr val="57585B"/>
                </a:solidFill>
                <a:latin typeface="Open Sans"/>
                <a:cs typeface="Open Sans"/>
              </a:rPr>
              <a:t>Bitcoin</a:t>
            </a:r>
            <a:r>
              <a:rPr sz="1700" spc="65" dirty="0">
                <a:solidFill>
                  <a:srgbClr val="57585B"/>
                </a:solidFill>
                <a:latin typeface="Open Sans"/>
                <a:cs typeface="Open Sans"/>
              </a:rPr>
              <a:t> </a:t>
            </a:r>
            <a:r>
              <a:rPr sz="1700" spc="-25" dirty="0">
                <a:solidFill>
                  <a:srgbClr val="57585B"/>
                </a:solidFill>
                <a:latin typeface="Open Sans"/>
                <a:cs typeface="Open Sans"/>
              </a:rPr>
              <a:t>has </a:t>
            </a:r>
            <a:r>
              <a:rPr sz="1700" dirty="0">
                <a:solidFill>
                  <a:srgbClr val="57585B"/>
                </a:solidFill>
                <a:latin typeface="Open Sans"/>
                <a:cs typeface="Open Sans"/>
              </a:rPr>
              <a:t>lots</a:t>
            </a:r>
            <a:r>
              <a:rPr sz="1700" spc="50"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dirty="0">
                <a:solidFill>
                  <a:srgbClr val="57585B"/>
                </a:solidFill>
                <a:latin typeface="Open Sans"/>
                <a:cs typeface="Open Sans"/>
              </a:rPr>
              <a:t>features,</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rabbit</a:t>
            </a:r>
            <a:r>
              <a:rPr sz="1700" spc="50" dirty="0">
                <a:solidFill>
                  <a:srgbClr val="57585B"/>
                </a:solidFill>
                <a:latin typeface="Open Sans"/>
                <a:cs typeface="Open Sans"/>
              </a:rPr>
              <a:t> </a:t>
            </a:r>
            <a:r>
              <a:rPr sz="1700" dirty="0">
                <a:solidFill>
                  <a:srgbClr val="57585B"/>
                </a:solidFill>
                <a:latin typeface="Open Sans"/>
                <a:cs typeface="Open Sans"/>
              </a:rPr>
              <a:t>hole</a:t>
            </a:r>
            <a:r>
              <a:rPr sz="1700" spc="50" dirty="0">
                <a:solidFill>
                  <a:srgbClr val="57585B"/>
                </a:solidFill>
                <a:latin typeface="Open Sans"/>
                <a:cs typeface="Open Sans"/>
              </a:rPr>
              <a:t> </a:t>
            </a:r>
            <a:r>
              <a:rPr sz="1700" spc="-20" dirty="0">
                <a:solidFill>
                  <a:srgbClr val="57585B"/>
                </a:solidFill>
                <a:latin typeface="Open Sans"/>
                <a:cs typeface="Open Sans"/>
              </a:rPr>
              <a:t>goes </a:t>
            </a:r>
            <a:r>
              <a:rPr sz="1700" dirty="0">
                <a:solidFill>
                  <a:srgbClr val="57585B"/>
                </a:solidFill>
                <a:latin typeface="Open Sans"/>
                <a:cs typeface="Open Sans"/>
              </a:rPr>
              <a:t>deep</a:t>
            </a:r>
            <a:r>
              <a:rPr sz="1700" spc="45" dirty="0">
                <a:solidFill>
                  <a:srgbClr val="57585B"/>
                </a:solidFill>
                <a:latin typeface="Open Sans"/>
                <a:cs typeface="Open Sans"/>
              </a:rPr>
              <a:t> </a:t>
            </a:r>
            <a:r>
              <a:rPr sz="1700" dirty="0">
                <a:solidFill>
                  <a:srgbClr val="57585B"/>
                </a:solidFill>
                <a:latin typeface="Open Sans"/>
                <a:cs typeface="Open Sans"/>
              </a:rPr>
              <a:t>-</a:t>
            </a:r>
            <a:r>
              <a:rPr sz="1700" spc="45" dirty="0">
                <a:solidFill>
                  <a:srgbClr val="57585B"/>
                </a:solidFill>
                <a:latin typeface="Open Sans"/>
                <a:cs typeface="Open Sans"/>
              </a:rPr>
              <a:t> </a:t>
            </a:r>
            <a:r>
              <a:rPr sz="1700" dirty="0">
                <a:solidFill>
                  <a:srgbClr val="57585B"/>
                </a:solidFill>
                <a:latin typeface="Open Sans"/>
                <a:cs typeface="Open Sans"/>
              </a:rPr>
              <a:t>very</a:t>
            </a:r>
            <a:r>
              <a:rPr sz="1700" spc="45" dirty="0">
                <a:solidFill>
                  <a:srgbClr val="57585B"/>
                </a:solidFill>
                <a:latin typeface="Open Sans"/>
                <a:cs typeface="Open Sans"/>
              </a:rPr>
              <a:t> </a:t>
            </a:r>
            <a:r>
              <a:rPr sz="1700" dirty="0">
                <a:solidFill>
                  <a:srgbClr val="57585B"/>
                </a:solidFill>
                <a:latin typeface="Open Sans"/>
                <a:cs typeface="Open Sans"/>
              </a:rPr>
              <a:t>deep.</a:t>
            </a:r>
            <a:r>
              <a:rPr sz="1700" spc="45" dirty="0">
                <a:solidFill>
                  <a:srgbClr val="57585B"/>
                </a:solidFill>
                <a:latin typeface="Open Sans"/>
                <a:cs typeface="Open Sans"/>
              </a:rPr>
              <a:t> </a:t>
            </a:r>
            <a:r>
              <a:rPr sz="1700" dirty="0">
                <a:solidFill>
                  <a:srgbClr val="57585B"/>
                </a:solidFill>
                <a:latin typeface="Open Sans"/>
                <a:cs typeface="Open Sans"/>
              </a:rPr>
              <a:t>Fortunately,</a:t>
            </a:r>
            <a:r>
              <a:rPr sz="1700" spc="50" dirty="0">
                <a:solidFill>
                  <a:srgbClr val="57585B"/>
                </a:solidFill>
                <a:latin typeface="Open Sans"/>
                <a:cs typeface="Open Sans"/>
              </a:rPr>
              <a:t> </a:t>
            </a:r>
            <a:r>
              <a:rPr sz="1700" dirty="0">
                <a:solidFill>
                  <a:srgbClr val="57585B"/>
                </a:solidFill>
                <a:latin typeface="Open Sans"/>
                <a:cs typeface="Open Sans"/>
              </a:rPr>
              <a:t>if</a:t>
            </a:r>
            <a:r>
              <a:rPr sz="1700" spc="45" dirty="0">
                <a:solidFill>
                  <a:srgbClr val="57585B"/>
                </a:solidFill>
                <a:latin typeface="Open Sans"/>
                <a:cs typeface="Open Sans"/>
              </a:rPr>
              <a:t> </a:t>
            </a:r>
            <a:r>
              <a:rPr sz="1700" spc="-25" dirty="0">
                <a:solidFill>
                  <a:srgbClr val="57585B"/>
                </a:solidFill>
                <a:latin typeface="Open Sans"/>
                <a:cs typeface="Open Sans"/>
              </a:rPr>
              <a:t>you </a:t>
            </a:r>
            <a:r>
              <a:rPr sz="1700" dirty="0">
                <a:solidFill>
                  <a:srgbClr val="57585B"/>
                </a:solidFill>
                <a:latin typeface="Open Sans"/>
                <a:cs typeface="Open Sans"/>
              </a:rPr>
              <a:t>enter</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Bitcoin</a:t>
            </a:r>
            <a:r>
              <a:rPr sz="1700" spc="55" dirty="0">
                <a:solidFill>
                  <a:srgbClr val="57585B"/>
                </a:solidFill>
                <a:latin typeface="Open Sans"/>
                <a:cs typeface="Open Sans"/>
              </a:rPr>
              <a:t> </a:t>
            </a:r>
            <a:r>
              <a:rPr sz="1700" dirty="0">
                <a:solidFill>
                  <a:srgbClr val="57585B"/>
                </a:solidFill>
                <a:latin typeface="Open Sans"/>
                <a:cs typeface="Open Sans"/>
              </a:rPr>
              <a:t>world</a:t>
            </a:r>
            <a:r>
              <a:rPr sz="1700" spc="55" dirty="0">
                <a:solidFill>
                  <a:srgbClr val="57585B"/>
                </a:solidFill>
                <a:latin typeface="Open Sans"/>
                <a:cs typeface="Open Sans"/>
              </a:rPr>
              <a:t> </a:t>
            </a:r>
            <a:r>
              <a:rPr sz="1700" dirty="0">
                <a:solidFill>
                  <a:srgbClr val="57585B"/>
                </a:solidFill>
                <a:latin typeface="Open Sans"/>
                <a:cs typeface="Open Sans"/>
              </a:rPr>
              <a:t>for</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ﬁrst</a:t>
            </a:r>
            <a:r>
              <a:rPr sz="1700" spc="55" dirty="0">
                <a:solidFill>
                  <a:srgbClr val="57585B"/>
                </a:solidFill>
                <a:latin typeface="Open Sans"/>
                <a:cs typeface="Open Sans"/>
              </a:rPr>
              <a:t> </a:t>
            </a:r>
            <a:r>
              <a:rPr sz="1700" spc="-10" dirty="0">
                <a:solidFill>
                  <a:srgbClr val="57585B"/>
                </a:solidFill>
                <a:latin typeface="Open Sans"/>
                <a:cs typeface="Open Sans"/>
              </a:rPr>
              <a:t>time, </a:t>
            </a:r>
            <a:r>
              <a:rPr sz="1700" dirty="0">
                <a:solidFill>
                  <a:srgbClr val="57585B"/>
                </a:solidFill>
                <a:latin typeface="Open Sans"/>
                <a:cs typeface="Open Sans"/>
              </a:rPr>
              <a:t>you</a:t>
            </a:r>
            <a:r>
              <a:rPr sz="1700" spc="45" dirty="0">
                <a:solidFill>
                  <a:srgbClr val="57585B"/>
                </a:solidFill>
                <a:latin typeface="Open Sans"/>
                <a:cs typeface="Open Sans"/>
              </a:rPr>
              <a:t> </a:t>
            </a:r>
            <a:r>
              <a:rPr sz="1700" dirty="0">
                <a:solidFill>
                  <a:srgbClr val="57585B"/>
                </a:solidFill>
                <a:latin typeface="Open Sans"/>
                <a:cs typeface="Open Sans"/>
              </a:rPr>
              <a:t>do</a:t>
            </a:r>
            <a:r>
              <a:rPr sz="1700" spc="45" dirty="0">
                <a:solidFill>
                  <a:srgbClr val="57585B"/>
                </a:solidFill>
                <a:latin typeface="Open Sans"/>
                <a:cs typeface="Open Sans"/>
              </a:rPr>
              <a:t> </a:t>
            </a:r>
            <a:r>
              <a:rPr sz="1700" dirty="0">
                <a:solidFill>
                  <a:srgbClr val="57585B"/>
                </a:solidFill>
                <a:latin typeface="Open Sans"/>
                <a:cs typeface="Open Sans"/>
              </a:rPr>
              <a:t>not</a:t>
            </a:r>
            <a:r>
              <a:rPr sz="1700" spc="50" dirty="0">
                <a:solidFill>
                  <a:srgbClr val="57585B"/>
                </a:solidFill>
                <a:latin typeface="Open Sans"/>
                <a:cs typeface="Open Sans"/>
              </a:rPr>
              <a:t> </a:t>
            </a:r>
            <a:r>
              <a:rPr sz="1700" dirty="0">
                <a:solidFill>
                  <a:srgbClr val="57585B"/>
                </a:solidFill>
                <a:latin typeface="Open Sans"/>
                <a:cs typeface="Open Sans"/>
              </a:rPr>
              <a:t>have</a:t>
            </a:r>
            <a:r>
              <a:rPr sz="1700" spc="45" dirty="0">
                <a:solidFill>
                  <a:srgbClr val="57585B"/>
                </a:solidFill>
                <a:latin typeface="Open Sans"/>
                <a:cs typeface="Open Sans"/>
              </a:rPr>
              <a:t> </a:t>
            </a:r>
            <a:r>
              <a:rPr sz="1700" dirty="0">
                <a:solidFill>
                  <a:srgbClr val="57585B"/>
                </a:solidFill>
                <a:latin typeface="Open Sans"/>
                <a:cs typeface="Open Sans"/>
              </a:rPr>
              <a:t>to</a:t>
            </a:r>
            <a:r>
              <a:rPr sz="1700" spc="50" dirty="0">
                <a:solidFill>
                  <a:srgbClr val="57585B"/>
                </a:solidFill>
                <a:latin typeface="Open Sans"/>
                <a:cs typeface="Open Sans"/>
              </a:rPr>
              <a:t> </a:t>
            </a:r>
            <a:r>
              <a:rPr sz="1700" dirty="0">
                <a:solidFill>
                  <a:srgbClr val="57585B"/>
                </a:solidFill>
                <a:latin typeface="Open Sans"/>
                <a:cs typeface="Open Sans"/>
              </a:rPr>
              <a:t>perfectly</a:t>
            </a:r>
            <a:r>
              <a:rPr sz="1700" spc="45" dirty="0">
                <a:solidFill>
                  <a:srgbClr val="57585B"/>
                </a:solidFill>
                <a:latin typeface="Open Sans"/>
                <a:cs typeface="Open Sans"/>
              </a:rPr>
              <a:t> </a:t>
            </a:r>
            <a:r>
              <a:rPr sz="1700" spc="-10" dirty="0">
                <a:solidFill>
                  <a:srgbClr val="57585B"/>
                </a:solidFill>
                <a:latin typeface="Open Sans"/>
                <a:cs typeface="Open Sans"/>
              </a:rPr>
              <a:t>understand </a:t>
            </a:r>
            <a:r>
              <a:rPr sz="1700" dirty="0">
                <a:solidFill>
                  <a:srgbClr val="57585B"/>
                </a:solidFill>
                <a:latin typeface="Open Sans"/>
                <a:cs typeface="Open Sans"/>
              </a:rPr>
              <a:t>how</a:t>
            </a:r>
            <a:r>
              <a:rPr sz="1700" spc="35" dirty="0">
                <a:solidFill>
                  <a:srgbClr val="57585B"/>
                </a:solidFill>
                <a:latin typeface="Open Sans"/>
                <a:cs typeface="Open Sans"/>
              </a:rPr>
              <a:t> </a:t>
            </a:r>
            <a:r>
              <a:rPr sz="1700" dirty="0">
                <a:solidFill>
                  <a:srgbClr val="57585B"/>
                </a:solidFill>
                <a:latin typeface="Open Sans"/>
                <a:cs typeface="Open Sans"/>
              </a:rPr>
              <a:t>it</a:t>
            </a:r>
            <a:r>
              <a:rPr sz="1700" spc="35" dirty="0">
                <a:solidFill>
                  <a:srgbClr val="57585B"/>
                </a:solidFill>
                <a:latin typeface="Open Sans"/>
                <a:cs typeface="Open Sans"/>
              </a:rPr>
              <a:t> </a:t>
            </a:r>
            <a:r>
              <a:rPr sz="1700" dirty="0">
                <a:solidFill>
                  <a:srgbClr val="57585B"/>
                </a:solidFill>
                <a:latin typeface="Open Sans"/>
                <a:cs typeface="Open Sans"/>
              </a:rPr>
              <a:t>works</a:t>
            </a:r>
            <a:r>
              <a:rPr sz="1700" spc="35" dirty="0">
                <a:solidFill>
                  <a:srgbClr val="57585B"/>
                </a:solidFill>
                <a:latin typeface="Open Sans"/>
                <a:cs typeface="Open Sans"/>
              </a:rPr>
              <a:t> </a:t>
            </a:r>
            <a:r>
              <a:rPr sz="1700" dirty="0">
                <a:solidFill>
                  <a:srgbClr val="57585B"/>
                </a:solidFill>
                <a:latin typeface="Open Sans"/>
                <a:cs typeface="Open Sans"/>
              </a:rPr>
              <a:t>to</a:t>
            </a:r>
            <a:r>
              <a:rPr sz="1700" spc="35" dirty="0">
                <a:solidFill>
                  <a:srgbClr val="57585B"/>
                </a:solidFill>
                <a:latin typeface="Open Sans"/>
                <a:cs typeface="Open Sans"/>
              </a:rPr>
              <a:t> </a:t>
            </a:r>
            <a:r>
              <a:rPr sz="1700" dirty="0">
                <a:solidFill>
                  <a:srgbClr val="57585B"/>
                </a:solidFill>
                <a:latin typeface="Open Sans"/>
                <a:cs typeface="Open Sans"/>
              </a:rPr>
              <a:t>start</a:t>
            </a:r>
            <a:r>
              <a:rPr sz="1700" spc="35" dirty="0">
                <a:solidFill>
                  <a:srgbClr val="57585B"/>
                </a:solidFill>
                <a:latin typeface="Open Sans"/>
                <a:cs typeface="Open Sans"/>
              </a:rPr>
              <a:t> </a:t>
            </a:r>
            <a:r>
              <a:rPr sz="1700" dirty="0">
                <a:solidFill>
                  <a:srgbClr val="57585B"/>
                </a:solidFill>
                <a:latin typeface="Open Sans"/>
                <a:cs typeface="Open Sans"/>
              </a:rPr>
              <a:t>using</a:t>
            </a:r>
            <a:r>
              <a:rPr sz="1700" spc="35" dirty="0">
                <a:solidFill>
                  <a:srgbClr val="57585B"/>
                </a:solidFill>
                <a:latin typeface="Open Sans"/>
                <a:cs typeface="Open Sans"/>
              </a:rPr>
              <a:t> </a:t>
            </a:r>
            <a:r>
              <a:rPr sz="1700" spc="-25" dirty="0">
                <a:solidFill>
                  <a:srgbClr val="57585B"/>
                </a:solidFill>
                <a:latin typeface="Open Sans"/>
                <a:cs typeface="Open Sans"/>
              </a:rPr>
              <a:t>it.</a:t>
            </a:r>
            <a:endParaRPr sz="1700" dirty="0">
              <a:latin typeface="Open Sans"/>
              <a:cs typeface="Open Sans"/>
            </a:endParaRPr>
          </a:p>
          <a:p>
            <a:pPr marL="12700" marR="5080">
              <a:lnSpc>
                <a:spcPct val="101800"/>
              </a:lnSpc>
              <a:spcBef>
                <a:spcPts val="1905"/>
              </a:spcBef>
            </a:pP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same</a:t>
            </a:r>
            <a:r>
              <a:rPr sz="1700" spc="60" dirty="0">
                <a:solidFill>
                  <a:srgbClr val="57585B"/>
                </a:solidFill>
                <a:latin typeface="Open Sans"/>
                <a:cs typeface="Open Sans"/>
              </a:rPr>
              <a:t> </a:t>
            </a:r>
            <a:r>
              <a:rPr sz="1700" dirty="0">
                <a:solidFill>
                  <a:srgbClr val="57585B"/>
                </a:solidFill>
                <a:latin typeface="Open Sans"/>
                <a:cs typeface="Open Sans"/>
              </a:rPr>
              <a:t>counts</a:t>
            </a:r>
            <a:r>
              <a:rPr sz="1700" spc="65" dirty="0">
                <a:solidFill>
                  <a:srgbClr val="57585B"/>
                </a:solidFill>
                <a:latin typeface="Open Sans"/>
                <a:cs typeface="Open Sans"/>
              </a:rPr>
              <a:t> </a:t>
            </a:r>
            <a:r>
              <a:rPr sz="1700" dirty="0">
                <a:solidFill>
                  <a:srgbClr val="57585B"/>
                </a:solidFill>
                <a:latin typeface="Open Sans"/>
                <a:cs typeface="Open Sans"/>
              </a:rPr>
              <a:t>for</a:t>
            </a:r>
            <a:r>
              <a:rPr sz="1700" spc="60" dirty="0">
                <a:solidFill>
                  <a:srgbClr val="57585B"/>
                </a:solidFill>
                <a:latin typeface="Open Sans"/>
                <a:cs typeface="Open Sans"/>
              </a:rPr>
              <a:t> </a:t>
            </a:r>
            <a:r>
              <a:rPr sz="1700" dirty="0">
                <a:solidFill>
                  <a:srgbClr val="57585B"/>
                </a:solidFill>
                <a:latin typeface="Open Sans"/>
                <a:cs typeface="Open Sans"/>
              </a:rPr>
              <a:t>using</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5" dirty="0">
                <a:solidFill>
                  <a:srgbClr val="57585B"/>
                </a:solidFill>
                <a:latin typeface="Open Sans"/>
                <a:cs typeface="Open Sans"/>
              </a:rPr>
              <a:t> </a:t>
            </a:r>
            <a:r>
              <a:rPr sz="1700" dirty="0">
                <a:solidFill>
                  <a:srgbClr val="57585B"/>
                </a:solidFill>
                <a:latin typeface="Open Sans"/>
                <a:cs typeface="Open Sans"/>
              </a:rPr>
              <a:t>internet:</a:t>
            </a:r>
            <a:r>
              <a:rPr sz="1700" spc="60" dirty="0">
                <a:solidFill>
                  <a:srgbClr val="57585B"/>
                </a:solidFill>
                <a:latin typeface="Open Sans"/>
                <a:cs typeface="Open Sans"/>
              </a:rPr>
              <a:t> </a:t>
            </a:r>
            <a:r>
              <a:rPr lang="en-US" sz="1700" spc="60" dirty="0">
                <a:solidFill>
                  <a:srgbClr val="57585B"/>
                </a:solidFill>
                <a:latin typeface="Open Sans"/>
                <a:cs typeface="Open Sans"/>
              </a:rPr>
              <a:t>m</a:t>
            </a:r>
            <a:r>
              <a:rPr sz="1700" spc="-20" dirty="0">
                <a:solidFill>
                  <a:srgbClr val="57585B"/>
                </a:solidFill>
                <a:latin typeface="Open Sans"/>
                <a:cs typeface="Open Sans"/>
              </a:rPr>
              <a:t>ost </a:t>
            </a:r>
            <a:r>
              <a:rPr sz="1700" dirty="0">
                <a:solidFill>
                  <a:srgbClr val="57585B"/>
                </a:solidFill>
                <a:latin typeface="Open Sans"/>
                <a:cs typeface="Open Sans"/>
              </a:rPr>
              <a:t>people</a:t>
            </a:r>
            <a:r>
              <a:rPr sz="1700" spc="55" dirty="0">
                <a:solidFill>
                  <a:srgbClr val="57585B"/>
                </a:solidFill>
                <a:latin typeface="Open Sans"/>
                <a:cs typeface="Open Sans"/>
              </a:rPr>
              <a:t> </a:t>
            </a:r>
            <a:r>
              <a:rPr sz="1700" dirty="0">
                <a:solidFill>
                  <a:srgbClr val="57585B"/>
                </a:solidFill>
                <a:latin typeface="Open Sans"/>
                <a:cs typeface="Open Sans"/>
              </a:rPr>
              <a:t>do</a:t>
            </a:r>
            <a:r>
              <a:rPr sz="1700" spc="55" dirty="0">
                <a:solidFill>
                  <a:srgbClr val="57585B"/>
                </a:solidFill>
                <a:latin typeface="Open Sans"/>
                <a:cs typeface="Open Sans"/>
              </a:rPr>
              <a:t> </a:t>
            </a:r>
            <a:r>
              <a:rPr sz="1700" dirty="0">
                <a:solidFill>
                  <a:srgbClr val="57585B"/>
                </a:solidFill>
                <a:latin typeface="Open Sans"/>
                <a:cs typeface="Open Sans"/>
              </a:rPr>
              <a:t>not</a:t>
            </a:r>
            <a:r>
              <a:rPr sz="1700" spc="50" dirty="0">
                <a:solidFill>
                  <a:srgbClr val="57585B"/>
                </a:solidFill>
                <a:latin typeface="Open Sans"/>
                <a:cs typeface="Open Sans"/>
              </a:rPr>
              <a:t> </a:t>
            </a:r>
            <a:r>
              <a:rPr sz="1700" dirty="0">
                <a:solidFill>
                  <a:srgbClr val="57585B"/>
                </a:solidFill>
                <a:latin typeface="Open Sans"/>
                <a:cs typeface="Open Sans"/>
              </a:rPr>
              <a:t>know</a:t>
            </a:r>
            <a:r>
              <a:rPr sz="1700" spc="55" dirty="0">
                <a:solidFill>
                  <a:srgbClr val="57585B"/>
                </a:solidFill>
                <a:latin typeface="Open Sans"/>
                <a:cs typeface="Open Sans"/>
              </a:rPr>
              <a:t> </a:t>
            </a:r>
            <a:r>
              <a:rPr sz="1700" dirty="0">
                <a:solidFill>
                  <a:srgbClr val="57585B"/>
                </a:solidFill>
                <a:latin typeface="Open Sans"/>
                <a:cs typeface="Open Sans"/>
              </a:rPr>
              <a:t>how</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TCP/IP</a:t>
            </a:r>
            <a:r>
              <a:rPr sz="1700" spc="55" dirty="0">
                <a:solidFill>
                  <a:srgbClr val="57585B"/>
                </a:solidFill>
                <a:latin typeface="Open Sans"/>
                <a:cs typeface="Open Sans"/>
              </a:rPr>
              <a:t> </a:t>
            </a:r>
            <a:r>
              <a:rPr sz="1700" spc="-10" dirty="0">
                <a:solidFill>
                  <a:srgbClr val="57585B"/>
                </a:solidFill>
                <a:latin typeface="Open Sans"/>
                <a:cs typeface="Open Sans"/>
              </a:rPr>
              <a:t>protocol </a:t>
            </a:r>
            <a:r>
              <a:rPr sz="1700" dirty="0">
                <a:solidFill>
                  <a:srgbClr val="57585B"/>
                </a:solidFill>
                <a:latin typeface="Open Sans"/>
                <a:cs typeface="Open Sans"/>
              </a:rPr>
              <a:t>works,</a:t>
            </a:r>
            <a:r>
              <a:rPr sz="1700" spc="40" dirty="0">
                <a:solidFill>
                  <a:srgbClr val="57585B"/>
                </a:solidFill>
                <a:latin typeface="Open Sans"/>
                <a:cs typeface="Open Sans"/>
              </a:rPr>
              <a:t> </a:t>
            </a:r>
            <a:r>
              <a:rPr sz="1700" dirty="0">
                <a:solidFill>
                  <a:srgbClr val="57585B"/>
                </a:solidFill>
                <a:latin typeface="Open Sans"/>
                <a:cs typeface="Open Sans"/>
              </a:rPr>
              <a:t>yet</a:t>
            </a:r>
            <a:r>
              <a:rPr sz="1700" spc="45" dirty="0">
                <a:solidFill>
                  <a:srgbClr val="57585B"/>
                </a:solidFill>
                <a:latin typeface="Open Sans"/>
                <a:cs typeface="Open Sans"/>
              </a:rPr>
              <a:t> </a:t>
            </a:r>
            <a:r>
              <a:rPr sz="1700" dirty="0">
                <a:solidFill>
                  <a:srgbClr val="57585B"/>
                </a:solidFill>
                <a:latin typeface="Open Sans"/>
                <a:cs typeface="Open Sans"/>
              </a:rPr>
              <a:t>they</a:t>
            </a:r>
            <a:r>
              <a:rPr sz="1700" spc="40" dirty="0">
                <a:solidFill>
                  <a:srgbClr val="57585B"/>
                </a:solidFill>
                <a:latin typeface="Open Sans"/>
                <a:cs typeface="Open Sans"/>
              </a:rPr>
              <a:t> </a:t>
            </a:r>
            <a:r>
              <a:rPr sz="1700" dirty="0">
                <a:solidFill>
                  <a:srgbClr val="57585B"/>
                </a:solidFill>
                <a:latin typeface="Open Sans"/>
                <a:cs typeface="Open Sans"/>
              </a:rPr>
              <a:t>send</a:t>
            </a:r>
            <a:r>
              <a:rPr sz="1700" spc="45" dirty="0">
                <a:solidFill>
                  <a:srgbClr val="57585B"/>
                </a:solidFill>
                <a:latin typeface="Open Sans"/>
                <a:cs typeface="Open Sans"/>
              </a:rPr>
              <a:t> </a:t>
            </a:r>
            <a:r>
              <a:rPr sz="1700" dirty="0">
                <a:solidFill>
                  <a:srgbClr val="57585B"/>
                </a:solidFill>
                <a:latin typeface="Open Sans"/>
                <a:cs typeface="Open Sans"/>
              </a:rPr>
              <a:t>emails</a:t>
            </a:r>
            <a:r>
              <a:rPr lang="en-US" sz="1700" dirty="0">
                <a:solidFill>
                  <a:srgbClr val="57585B"/>
                </a:solidFill>
                <a:latin typeface="Open Sans"/>
                <a:cs typeface="Open Sans"/>
              </a:rPr>
              <a:t> and</a:t>
            </a:r>
            <a:r>
              <a:rPr sz="1700" dirty="0">
                <a:solidFill>
                  <a:srgbClr val="57585B"/>
                </a:solidFill>
                <a:latin typeface="Open Sans"/>
                <a:cs typeface="Open Sans"/>
              </a:rPr>
              <a:t>,</a:t>
            </a:r>
            <a:r>
              <a:rPr sz="1700" spc="45" dirty="0">
                <a:solidFill>
                  <a:srgbClr val="57585B"/>
                </a:solidFill>
                <a:latin typeface="Open Sans"/>
                <a:cs typeface="Open Sans"/>
              </a:rPr>
              <a:t> </a:t>
            </a:r>
            <a:r>
              <a:rPr sz="1700" dirty="0">
                <a:solidFill>
                  <a:srgbClr val="57585B"/>
                </a:solidFill>
                <a:latin typeface="Open Sans"/>
                <a:cs typeface="Open Sans"/>
              </a:rPr>
              <a:t>messages,</a:t>
            </a:r>
            <a:r>
              <a:rPr sz="1700" spc="40"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post</a:t>
            </a:r>
            <a:r>
              <a:rPr sz="1700" spc="55" dirty="0">
                <a:solidFill>
                  <a:srgbClr val="57585B"/>
                </a:solidFill>
                <a:latin typeface="Open Sans"/>
                <a:cs typeface="Open Sans"/>
              </a:rPr>
              <a:t> </a:t>
            </a:r>
            <a:r>
              <a:rPr sz="1700" dirty="0">
                <a:solidFill>
                  <a:srgbClr val="57585B"/>
                </a:solidFill>
                <a:latin typeface="Open Sans"/>
                <a:cs typeface="Open Sans"/>
              </a:rPr>
              <a:t>content</a:t>
            </a:r>
            <a:r>
              <a:rPr sz="1700" spc="60" dirty="0">
                <a:solidFill>
                  <a:srgbClr val="57585B"/>
                </a:solidFill>
                <a:latin typeface="Open Sans"/>
                <a:cs typeface="Open Sans"/>
              </a:rPr>
              <a:t> </a:t>
            </a:r>
            <a:r>
              <a:rPr sz="1700" dirty="0">
                <a:solidFill>
                  <a:srgbClr val="57585B"/>
                </a:solidFill>
                <a:latin typeface="Open Sans"/>
                <a:cs typeface="Open Sans"/>
              </a:rPr>
              <a:t>on</a:t>
            </a:r>
            <a:r>
              <a:rPr sz="1700" spc="60" dirty="0">
                <a:solidFill>
                  <a:srgbClr val="57585B"/>
                </a:solidFill>
                <a:latin typeface="Open Sans"/>
                <a:cs typeface="Open Sans"/>
              </a:rPr>
              <a:t> </a:t>
            </a:r>
            <a:r>
              <a:rPr sz="1700" dirty="0">
                <a:solidFill>
                  <a:srgbClr val="57585B"/>
                </a:solidFill>
                <a:latin typeface="Open Sans"/>
                <a:cs typeface="Open Sans"/>
              </a:rPr>
              <a:t>their</a:t>
            </a:r>
            <a:r>
              <a:rPr sz="1700" spc="60" dirty="0">
                <a:solidFill>
                  <a:srgbClr val="57585B"/>
                </a:solidFill>
                <a:latin typeface="Open Sans"/>
                <a:cs typeface="Open Sans"/>
              </a:rPr>
              <a:t> </a:t>
            </a:r>
            <a:r>
              <a:rPr sz="1700" dirty="0">
                <a:solidFill>
                  <a:srgbClr val="57585B"/>
                </a:solidFill>
                <a:latin typeface="Open Sans"/>
                <a:cs typeface="Open Sans"/>
              </a:rPr>
              <a:t>social</a:t>
            </a:r>
            <a:r>
              <a:rPr sz="1700" spc="60" dirty="0">
                <a:solidFill>
                  <a:srgbClr val="57585B"/>
                </a:solidFill>
                <a:latin typeface="Open Sans"/>
                <a:cs typeface="Open Sans"/>
              </a:rPr>
              <a:t> </a:t>
            </a:r>
            <a:r>
              <a:rPr sz="1700" dirty="0">
                <a:solidFill>
                  <a:srgbClr val="57585B"/>
                </a:solidFill>
                <a:latin typeface="Open Sans"/>
                <a:cs typeface="Open Sans"/>
              </a:rPr>
              <a:t>media</a:t>
            </a:r>
            <a:r>
              <a:rPr sz="1700" spc="60" dirty="0">
                <a:solidFill>
                  <a:srgbClr val="57585B"/>
                </a:solidFill>
                <a:latin typeface="Open Sans"/>
                <a:cs typeface="Open Sans"/>
              </a:rPr>
              <a:t> </a:t>
            </a:r>
            <a:r>
              <a:rPr sz="1700" spc="-10" dirty="0">
                <a:solidFill>
                  <a:srgbClr val="57585B"/>
                </a:solidFill>
                <a:latin typeface="Open Sans"/>
                <a:cs typeface="Open Sans"/>
              </a:rPr>
              <a:t>accounts </a:t>
            </a:r>
            <a:r>
              <a:rPr sz="1700" dirty="0">
                <a:solidFill>
                  <a:srgbClr val="57585B"/>
                </a:solidFill>
                <a:latin typeface="Open Sans"/>
                <a:cs typeface="Open Sans"/>
              </a:rPr>
              <a:t>every</a:t>
            </a:r>
            <a:r>
              <a:rPr sz="1700" spc="35" dirty="0">
                <a:solidFill>
                  <a:srgbClr val="57585B"/>
                </a:solidFill>
                <a:latin typeface="Open Sans"/>
                <a:cs typeface="Open Sans"/>
              </a:rPr>
              <a:t> </a:t>
            </a:r>
            <a:r>
              <a:rPr sz="1700" dirty="0">
                <a:solidFill>
                  <a:srgbClr val="57585B"/>
                </a:solidFill>
                <a:latin typeface="Open Sans"/>
                <a:cs typeface="Open Sans"/>
              </a:rPr>
              <a:t>day.</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same</a:t>
            </a:r>
            <a:r>
              <a:rPr sz="1700" spc="40" dirty="0">
                <a:solidFill>
                  <a:srgbClr val="57585B"/>
                </a:solidFill>
                <a:latin typeface="Open Sans"/>
                <a:cs typeface="Open Sans"/>
              </a:rPr>
              <a:t> </a:t>
            </a:r>
            <a:r>
              <a:rPr sz="1700" dirty="0">
                <a:solidFill>
                  <a:srgbClr val="57585B"/>
                </a:solidFill>
                <a:latin typeface="Open Sans"/>
                <a:cs typeface="Open Sans"/>
              </a:rPr>
              <a:t>goes</a:t>
            </a:r>
            <a:r>
              <a:rPr sz="1700" spc="35" dirty="0">
                <a:solidFill>
                  <a:srgbClr val="57585B"/>
                </a:solidFill>
                <a:latin typeface="Open Sans"/>
                <a:cs typeface="Open Sans"/>
              </a:rPr>
              <a:t> </a:t>
            </a:r>
            <a:r>
              <a:rPr sz="1700" dirty="0">
                <a:solidFill>
                  <a:srgbClr val="57585B"/>
                </a:solidFill>
                <a:latin typeface="Open Sans"/>
                <a:cs typeface="Open Sans"/>
              </a:rPr>
              <a:t>for</a:t>
            </a:r>
            <a:r>
              <a:rPr sz="1700" spc="40" dirty="0">
                <a:solidFill>
                  <a:srgbClr val="57585B"/>
                </a:solidFill>
                <a:latin typeface="Open Sans"/>
                <a:cs typeface="Open Sans"/>
              </a:rPr>
              <a:t> </a:t>
            </a:r>
            <a:r>
              <a:rPr sz="1700" dirty="0">
                <a:solidFill>
                  <a:srgbClr val="57585B"/>
                </a:solidFill>
                <a:latin typeface="Open Sans"/>
                <a:cs typeface="Open Sans"/>
              </a:rPr>
              <a:t>driving</a:t>
            </a:r>
            <a:r>
              <a:rPr sz="1700" spc="40"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car</a:t>
            </a:r>
            <a:r>
              <a:rPr sz="1700" spc="40" dirty="0">
                <a:solidFill>
                  <a:srgbClr val="57585B"/>
                </a:solidFill>
                <a:latin typeface="Open Sans"/>
                <a:cs typeface="Open Sans"/>
              </a:rPr>
              <a:t> </a:t>
            </a:r>
            <a:r>
              <a:rPr lang="en-US" sz="1600" b="0" i="0" dirty="0">
                <a:solidFill>
                  <a:srgbClr val="444746"/>
                </a:solidFill>
                <a:effectLst/>
                <a:latin typeface="Google Sans"/>
              </a:rPr>
              <a:t>—</a:t>
            </a:r>
            <a:r>
              <a:rPr sz="1700" spc="-50" dirty="0">
                <a:solidFill>
                  <a:srgbClr val="57585B"/>
                </a:solidFill>
                <a:latin typeface="Open Sans"/>
                <a:cs typeface="Open Sans"/>
              </a:rPr>
              <a:t> </a:t>
            </a:r>
            <a:r>
              <a:rPr sz="1700" dirty="0">
                <a:solidFill>
                  <a:srgbClr val="57585B"/>
                </a:solidFill>
                <a:latin typeface="Open Sans"/>
                <a:cs typeface="Open Sans"/>
              </a:rPr>
              <a:t>most</a:t>
            </a:r>
            <a:r>
              <a:rPr sz="1700" spc="50" dirty="0">
                <a:solidFill>
                  <a:srgbClr val="57585B"/>
                </a:solidFill>
                <a:latin typeface="Open Sans"/>
                <a:cs typeface="Open Sans"/>
              </a:rPr>
              <a:t> </a:t>
            </a:r>
            <a:r>
              <a:rPr sz="1700" dirty="0">
                <a:solidFill>
                  <a:srgbClr val="57585B"/>
                </a:solidFill>
                <a:latin typeface="Open Sans"/>
                <a:cs typeface="Open Sans"/>
              </a:rPr>
              <a:t>people</a:t>
            </a:r>
            <a:r>
              <a:rPr sz="1700" spc="55" dirty="0">
                <a:solidFill>
                  <a:srgbClr val="57585B"/>
                </a:solidFill>
                <a:latin typeface="Open Sans"/>
                <a:cs typeface="Open Sans"/>
              </a:rPr>
              <a:t> </a:t>
            </a:r>
            <a:r>
              <a:rPr sz="1700" dirty="0">
                <a:solidFill>
                  <a:srgbClr val="57585B"/>
                </a:solidFill>
                <a:latin typeface="Open Sans"/>
                <a:cs typeface="Open Sans"/>
              </a:rPr>
              <a:t>do</a:t>
            </a:r>
            <a:r>
              <a:rPr sz="1700" spc="50" dirty="0">
                <a:solidFill>
                  <a:srgbClr val="57585B"/>
                </a:solidFill>
                <a:latin typeface="Open Sans"/>
                <a:cs typeface="Open Sans"/>
              </a:rPr>
              <a:t> </a:t>
            </a:r>
            <a:r>
              <a:rPr sz="1700" dirty="0">
                <a:solidFill>
                  <a:srgbClr val="57585B"/>
                </a:solidFill>
                <a:latin typeface="Open Sans"/>
                <a:cs typeface="Open Sans"/>
              </a:rPr>
              <a:t>not</a:t>
            </a:r>
            <a:r>
              <a:rPr sz="1700" spc="55" dirty="0">
                <a:solidFill>
                  <a:srgbClr val="57585B"/>
                </a:solidFill>
                <a:latin typeface="Open Sans"/>
                <a:cs typeface="Open Sans"/>
              </a:rPr>
              <a:t> </a:t>
            </a:r>
            <a:r>
              <a:rPr sz="1700" dirty="0">
                <a:solidFill>
                  <a:srgbClr val="57585B"/>
                </a:solidFill>
                <a:latin typeface="Open Sans"/>
                <a:cs typeface="Open Sans"/>
              </a:rPr>
              <a:t>know</a:t>
            </a:r>
            <a:r>
              <a:rPr sz="1700" spc="55" dirty="0">
                <a:solidFill>
                  <a:srgbClr val="57585B"/>
                </a:solidFill>
                <a:latin typeface="Open Sans"/>
                <a:cs typeface="Open Sans"/>
              </a:rPr>
              <a:t> </a:t>
            </a:r>
            <a:r>
              <a:rPr sz="1700" dirty="0">
                <a:solidFill>
                  <a:srgbClr val="57585B"/>
                </a:solidFill>
                <a:latin typeface="Open Sans"/>
                <a:cs typeface="Open Sans"/>
              </a:rPr>
              <a:t>exactly</a:t>
            </a:r>
            <a:r>
              <a:rPr sz="1700" spc="50" dirty="0">
                <a:solidFill>
                  <a:srgbClr val="57585B"/>
                </a:solidFill>
                <a:latin typeface="Open Sans"/>
                <a:cs typeface="Open Sans"/>
              </a:rPr>
              <a:t> </a:t>
            </a:r>
            <a:r>
              <a:rPr sz="1700" dirty="0">
                <a:solidFill>
                  <a:srgbClr val="57585B"/>
                </a:solidFill>
                <a:latin typeface="Open Sans"/>
                <a:cs typeface="Open Sans"/>
              </a:rPr>
              <a:t>how</a:t>
            </a:r>
            <a:r>
              <a:rPr sz="1700" spc="55" dirty="0">
                <a:solidFill>
                  <a:srgbClr val="57585B"/>
                </a:solidFill>
                <a:latin typeface="Open Sans"/>
                <a:cs typeface="Open Sans"/>
              </a:rPr>
              <a:t> </a:t>
            </a:r>
            <a:r>
              <a:rPr sz="1700" dirty="0">
                <a:solidFill>
                  <a:srgbClr val="57585B"/>
                </a:solidFill>
                <a:latin typeface="Open Sans"/>
                <a:cs typeface="Open Sans"/>
              </a:rPr>
              <a:t>a</a:t>
            </a:r>
            <a:r>
              <a:rPr sz="1700" spc="55" dirty="0">
                <a:solidFill>
                  <a:srgbClr val="57585B"/>
                </a:solidFill>
                <a:latin typeface="Open Sans"/>
                <a:cs typeface="Open Sans"/>
              </a:rPr>
              <a:t> </a:t>
            </a:r>
            <a:r>
              <a:rPr sz="1700" spc="-25" dirty="0">
                <a:solidFill>
                  <a:srgbClr val="57585B"/>
                </a:solidFill>
                <a:latin typeface="Open Sans"/>
                <a:cs typeface="Open Sans"/>
              </a:rPr>
              <a:t>car </a:t>
            </a:r>
            <a:r>
              <a:rPr sz="1700" dirty="0">
                <a:solidFill>
                  <a:srgbClr val="57585B"/>
                </a:solidFill>
                <a:latin typeface="Open Sans"/>
                <a:cs typeface="Open Sans"/>
              </a:rPr>
              <a:t>works,</a:t>
            </a:r>
            <a:r>
              <a:rPr sz="1700" spc="40" dirty="0">
                <a:solidFill>
                  <a:srgbClr val="57585B"/>
                </a:solidFill>
                <a:latin typeface="Open Sans"/>
                <a:cs typeface="Open Sans"/>
              </a:rPr>
              <a:t> </a:t>
            </a:r>
            <a:r>
              <a:rPr sz="1700" dirty="0">
                <a:solidFill>
                  <a:srgbClr val="57585B"/>
                </a:solidFill>
                <a:latin typeface="Open Sans"/>
                <a:cs typeface="Open Sans"/>
              </a:rPr>
              <a:t>yet</a:t>
            </a:r>
            <a:r>
              <a:rPr sz="1700" spc="45" dirty="0">
                <a:solidFill>
                  <a:srgbClr val="57585B"/>
                </a:solidFill>
                <a:latin typeface="Open Sans"/>
                <a:cs typeface="Open Sans"/>
              </a:rPr>
              <a:t> </a:t>
            </a:r>
            <a:r>
              <a:rPr sz="1700" dirty="0">
                <a:solidFill>
                  <a:srgbClr val="57585B"/>
                </a:solidFill>
                <a:latin typeface="Open Sans"/>
                <a:cs typeface="Open Sans"/>
              </a:rPr>
              <a:t>they</a:t>
            </a:r>
            <a:r>
              <a:rPr sz="1700" spc="40" dirty="0">
                <a:solidFill>
                  <a:srgbClr val="57585B"/>
                </a:solidFill>
                <a:latin typeface="Open Sans"/>
                <a:cs typeface="Open Sans"/>
              </a:rPr>
              <a:t> </a:t>
            </a:r>
            <a:r>
              <a:rPr sz="1700" dirty="0">
                <a:solidFill>
                  <a:srgbClr val="57585B"/>
                </a:solidFill>
                <a:latin typeface="Open Sans"/>
                <a:cs typeface="Open Sans"/>
              </a:rPr>
              <a:t>do</a:t>
            </a:r>
            <a:r>
              <a:rPr sz="1700" spc="45" dirty="0">
                <a:solidFill>
                  <a:srgbClr val="57585B"/>
                </a:solidFill>
                <a:latin typeface="Open Sans"/>
                <a:cs typeface="Open Sans"/>
              </a:rPr>
              <a:t> </a:t>
            </a:r>
            <a:r>
              <a:rPr sz="1700" dirty="0">
                <a:solidFill>
                  <a:srgbClr val="57585B"/>
                </a:solidFill>
                <a:latin typeface="Open Sans"/>
                <a:cs typeface="Open Sans"/>
              </a:rPr>
              <a:t>know</a:t>
            </a:r>
            <a:r>
              <a:rPr sz="1700" spc="40" dirty="0">
                <a:solidFill>
                  <a:srgbClr val="57585B"/>
                </a:solidFill>
                <a:latin typeface="Open Sans"/>
                <a:cs typeface="Open Sans"/>
              </a:rPr>
              <a:t> </a:t>
            </a:r>
            <a:r>
              <a:rPr sz="1700" dirty="0">
                <a:solidFill>
                  <a:srgbClr val="57585B"/>
                </a:solidFill>
                <a:latin typeface="Open Sans"/>
                <a:cs typeface="Open Sans"/>
              </a:rPr>
              <a:t>how</a:t>
            </a:r>
            <a:r>
              <a:rPr sz="1700" spc="45"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spc="-10" dirty="0">
                <a:solidFill>
                  <a:srgbClr val="57585B"/>
                </a:solidFill>
                <a:latin typeface="Open Sans"/>
                <a:cs typeface="Open Sans"/>
              </a:rPr>
              <a:t>drive.</a:t>
            </a:r>
            <a:endParaRPr sz="1700" dirty="0">
              <a:latin typeface="Open Sans"/>
              <a:cs typeface="Open Sans"/>
            </a:endParaRPr>
          </a:p>
        </p:txBody>
      </p:sp>
      <p:sp>
        <p:nvSpPr>
          <p:cNvPr id="9" name="object 9"/>
          <p:cNvSpPr txBox="1"/>
          <p:nvPr/>
        </p:nvSpPr>
        <p:spPr>
          <a:xfrm>
            <a:off x="1129944" y="2605343"/>
            <a:ext cx="9174213" cy="1322157"/>
          </a:xfrm>
          <a:prstGeom prst="rect">
            <a:avLst/>
          </a:prstGeom>
        </p:spPr>
        <p:txBody>
          <a:bodyPr vert="horz" wrap="square" lIns="0" tIns="13970" rIns="0" bIns="0" rtlCol="0">
            <a:spAutoFit/>
          </a:bodyPr>
          <a:lstStyle/>
          <a:p>
            <a:pPr marL="12700" lvl="1">
              <a:lnSpc>
                <a:spcPct val="100000"/>
              </a:lnSpc>
              <a:spcBef>
                <a:spcPts val="110"/>
              </a:spcBef>
              <a:tabLst>
                <a:tab pos="736600" algn="l"/>
              </a:tabLst>
            </a:pPr>
            <a:r>
              <a:rPr lang="en-US" sz="3450" b="1" i="1" dirty="0">
                <a:solidFill>
                  <a:srgbClr val="241B54"/>
                </a:solidFill>
                <a:latin typeface="Open Sans"/>
                <a:cs typeface="Open Sans"/>
              </a:rPr>
              <a:t>6.1 </a:t>
            </a:r>
            <a:r>
              <a:rPr sz="3450" b="1" i="1" dirty="0">
                <a:solidFill>
                  <a:srgbClr val="241B54"/>
                </a:solidFill>
                <a:latin typeface="Open Sans"/>
                <a:cs typeface="Open Sans"/>
              </a:rPr>
              <a:t>How</a:t>
            </a:r>
            <a:r>
              <a:rPr sz="3450" b="1" i="1" spc="-10" dirty="0">
                <a:solidFill>
                  <a:srgbClr val="241B54"/>
                </a:solidFill>
                <a:latin typeface="Open Sans"/>
                <a:cs typeface="Open Sans"/>
              </a:rPr>
              <a:t> </a:t>
            </a:r>
            <a:r>
              <a:rPr sz="3450" b="1" i="1" dirty="0">
                <a:solidFill>
                  <a:srgbClr val="241B54"/>
                </a:solidFill>
                <a:latin typeface="Open Sans"/>
                <a:cs typeface="Open Sans"/>
              </a:rPr>
              <a:t>Does</a:t>
            </a:r>
            <a:r>
              <a:rPr sz="3450" b="1" i="1" spc="-10" dirty="0">
                <a:solidFill>
                  <a:srgbClr val="241B54"/>
                </a:solidFill>
                <a:latin typeface="Open Sans"/>
                <a:cs typeface="Open Sans"/>
              </a:rPr>
              <a:t> </a:t>
            </a:r>
            <a:r>
              <a:rPr sz="3450" b="1" i="1" dirty="0">
                <a:solidFill>
                  <a:srgbClr val="241B54"/>
                </a:solidFill>
                <a:latin typeface="Open Sans"/>
                <a:cs typeface="Open Sans"/>
              </a:rPr>
              <a:t>Bitcoin</a:t>
            </a:r>
            <a:r>
              <a:rPr sz="3450" b="1" i="1" spc="-5" dirty="0">
                <a:solidFill>
                  <a:srgbClr val="241B54"/>
                </a:solidFill>
                <a:latin typeface="Open Sans"/>
                <a:cs typeface="Open Sans"/>
              </a:rPr>
              <a:t> </a:t>
            </a:r>
            <a:r>
              <a:rPr sz="3450" b="1" i="1" spc="-10" dirty="0">
                <a:solidFill>
                  <a:srgbClr val="241B54"/>
                </a:solidFill>
                <a:latin typeface="Open Sans"/>
                <a:cs typeface="Open Sans"/>
              </a:rPr>
              <a:t>Work?</a:t>
            </a:r>
            <a:endParaRPr lang="en-US" sz="3450" dirty="0">
              <a:latin typeface="Open Sans"/>
              <a:cs typeface="Open Sans"/>
            </a:endParaRPr>
          </a:p>
          <a:p>
            <a:pPr marL="12700" marR="2053589" lvl="2">
              <a:lnSpc>
                <a:spcPct val="100000"/>
              </a:lnSpc>
              <a:spcBef>
                <a:spcPts val="3010"/>
              </a:spcBef>
              <a:tabLst>
                <a:tab pos="838200" algn="l"/>
              </a:tabLst>
            </a:pPr>
            <a:r>
              <a:rPr lang="en-US" sz="2550" b="1" dirty="0">
                <a:solidFill>
                  <a:srgbClr val="241B54"/>
                </a:solidFill>
                <a:latin typeface="Open Sans"/>
                <a:cs typeface="Open Sans"/>
              </a:rPr>
              <a:t>6.1.1 The</a:t>
            </a:r>
            <a:r>
              <a:rPr lang="en-US" sz="2550" b="1" spc="135" dirty="0">
                <a:solidFill>
                  <a:srgbClr val="241B54"/>
                </a:solidFill>
                <a:latin typeface="Open Sans"/>
                <a:cs typeface="Open Sans"/>
              </a:rPr>
              <a:t> </a:t>
            </a:r>
            <a:r>
              <a:rPr lang="en-US" sz="2550" b="1" spc="45" dirty="0">
                <a:solidFill>
                  <a:srgbClr val="241B54"/>
                </a:solidFill>
                <a:latin typeface="Open Sans"/>
                <a:cs typeface="Open Sans"/>
              </a:rPr>
              <a:t>Nakamoto </a:t>
            </a:r>
            <a:r>
              <a:rPr lang="en-US" sz="2550" b="1" dirty="0">
                <a:solidFill>
                  <a:srgbClr val="241B54"/>
                </a:solidFill>
                <a:latin typeface="Open Sans"/>
                <a:cs typeface="Open Sans"/>
              </a:rPr>
              <a:t>Consensus</a:t>
            </a:r>
            <a:r>
              <a:rPr lang="en-US" sz="2550" b="1" spc="235" dirty="0">
                <a:solidFill>
                  <a:srgbClr val="241B54"/>
                </a:solidFill>
                <a:latin typeface="Open Sans"/>
                <a:cs typeface="Open Sans"/>
              </a:rPr>
              <a:t> </a:t>
            </a:r>
            <a:r>
              <a:rPr lang="en-US" sz="2550" b="1" spc="-10" dirty="0">
                <a:solidFill>
                  <a:srgbClr val="241B54"/>
                </a:solidFill>
                <a:latin typeface="Open Sans"/>
                <a:cs typeface="Open Sans"/>
              </a:rPr>
              <a:t>Mechanism</a:t>
            </a:r>
            <a:endParaRPr lang="en-US" sz="2550" dirty="0">
              <a:latin typeface="Open Sans"/>
              <a:cs typeface="Open Sans"/>
            </a:endParaRPr>
          </a:p>
        </p:txBody>
      </p:sp>
      <p:grpSp>
        <p:nvGrpSpPr>
          <p:cNvPr id="10" name="object 10"/>
          <p:cNvGrpSpPr/>
          <p:nvPr/>
        </p:nvGrpSpPr>
        <p:grpSpPr>
          <a:xfrm>
            <a:off x="5871633" y="4744745"/>
            <a:ext cx="3916045" cy="3844290"/>
            <a:chOff x="5871633" y="4744745"/>
            <a:chExt cx="3916045" cy="3844290"/>
          </a:xfrm>
        </p:grpSpPr>
        <p:pic>
          <p:nvPicPr>
            <p:cNvPr id="11" name="object 11"/>
            <p:cNvPicPr/>
            <p:nvPr/>
          </p:nvPicPr>
          <p:blipFill>
            <a:blip r:embed="rId5" cstate="print"/>
            <a:stretch>
              <a:fillRect/>
            </a:stretch>
          </p:blipFill>
          <p:spPr>
            <a:xfrm>
              <a:off x="5871633" y="6461258"/>
              <a:ext cx="2203514" cy="96258"/>
            </a:xfrm>
            <a:prstGeom prst="rect">
              <a:avLst/>
            </a:prstGeom>
          </p:spPr>
        </p:pic>
        <p:sp>
          <p:nvSpPr>
            <p:cNvPr id="12" name="object 12"/>
            <p:cNvSpPr/>
            <p:nvPr/>
          </p:nvSpPr>
          <p:spPr>
            <a:xfrm>
              <a:off x="6044300" y="5397390"/>
              <a:ext cx="1858010" cy="1111885"/>
            </a:xfrm>
            <a:custGeom>
              <a:avLst/>
              <a:gdLst/>
              <a:ahLst/>
              <a:cxnLst/>
              <a:rect l="l" t="t" r="r" b="b"/>
              <a:pathLst>
                <a:path w="1858009" h="1111884">
                  <a:moveTo>
                    <a:pt x="54639" y="1110416"/>
                  </a:moveTo>
                  <a:lnTo>
                    <a:pt x="52729" y="1110416"/>
                  </a:lnTo>
                  <a:lnTo>
                    <a:pt x="61847" y="1111547"/>
                  </a:lnTo>
                  <a:lnTo>
                    <a:pt x="59937" y="1111547"/>
                  </a:lnTo>
                  <a:lnTo>
                    <a:pt x="54639" y="1110416"/>
                  </a:lnTo>
                  <a:close/>
                </a:path>
                <a:path w="1858009" h="1111884">
                  <a:moveTo>
                    <a:pt x="1796167" y="0"/>
                  </a:moveTo>
                  <a:lnTo>
                    <a:pt x="64536" y="0"/>
                  </a:lnTo>
                  <a:lnTo>
                    <a:pt x="58452" y="478"/>
                  </a:lnTo>
                  <a:lnTo>
                    <a:pt x="18476" y="21832"/>
                  </a:lnTo>
                  <a:lnTo>
                    <a:pt x="0" y="59987"/>
                  </a:lnTo>
                  <a:lnTo>
                    <a:pt x="98" y="1048177"/>
                  </a:lnTo>
                  <a:lnTo>
                    <a:pt x="192" y="1049528"/>
                  </a:lnTo>
                  <a:lnTo>
                    <a:pt x="295" y="1050439"/>
                  </a:lnTo>
                  <a:lnTo>
                    <a:pt x="394" y="1051057"/>
                  </a:lnTo>
                  <a:lnTo>
                    <a:pt x="489" y="1051905"/>
                  </a:lnTo>
                  <a:lnTo>
                    <a:pt x="610" y="1052742"/>
                  </a:lnTo>
                  <a:lnTo>
                    <a:pt x="733" y="1053590"/>
                  </a:lnTo>
                  <a:lnTo>
                    <a:pt x="798" y="1054041"/>
                  </a:lnTo>
                  <a:lnTo>
                    <a:pt x="1495" y="1057486"/>
                  </a:lnTo>
                  <a:lnTo>
                    <a:pt x="1574" y="1057821"/>
                  </a:lnTo>
                  <a:lnTo>
                    <a:pt x="1640" y="1058103"/>
                  </a:lnTo>
                  <a:lnTo>
                    <a:pt x="1733" y="1058501"/>
                  </a:lnTo>
                  <a:lnTo>
                    <a:pt x="1823" y="1058889"/>
                  </a:lnTo>
                  <a:lnTo>
                    <a:pt x="1929" y="1059339"/>
                  </a:lnTo>
                  <a:lnTo>
                    <a:pt x="2494" y="1061433"/>
                  </a:lnTo>
                  <a:lnTo>
                    <a:pt x="2599" y="1061821"/>
                  </a:lnTo>
                  <a:lnTo>
                    <a:pt x="2997" y="1063067"/>
                  </a:lnTo>
                  <a:lnTo>
                    <a:pt x="3332" y="1064302"/>
                  </a:lnTo>
                  <a:lnTo>
                    <a:pt x="4725" y="1068019"/>
                  </a:lnTo>
                  <a:lnTo>
                    <a:pt x="7193" y="1074051"/>
                  </a:lnTo>
                  <a:lnTo>
                    <a:pt x="9661" y="1078448"/>
                  </a:lnTo>
                  <a:lnTo>
                    <a:pt x="9761" y="1078626"/>
                  </a:lnTo>
                  <a:lnTo>
                    <a:pt x="12897" y="1082961"/>
                  </a:lnTo>
                  <a:lnTo>
                    <a:pt x="13761" y="1084207"/>
                  </a:lnTo>
                  <a:lnTo>
                    <a:pt x="14724" y="1085443"/>
                  </a:lnTo>
                  <a:lnTo>
                    <a:pt x="15740" y="1086626"/>
                  </a:lnTo>
                  <a:lnTo>
                    <a:pt x="20022" y="1091809"/>
                  </a:lnTo>
                  <a:lnTo>
                    <a:pt x="24986" y="1096322"/>
                  </a:lnTo>
                  <a:lnTo>
                    <a:pt x="48591" y="1108782"/>
                  </a:lnTo>
                  <a:lnTo>
                    <a:pt x="50692" y="1109463"/>
                  </a:lnTo>
                  <a:lnTo>
                    <a:pt x="54639" y="1110416"/>
                  </a:lnTo>
                  <a:lnTo>
                    <a:pt x="59937" y="1111547"/>
                  </a:lnTo>
                  <a:lnTo>
                    <a:pt x="1797726" y="1111547"/>
                  </a:lnTo>
                  <a:lnTo>
                    <a:pt x="1803278" y="1110416"/>
                  </a:lnTo>
                  <a:lnTo>
                    <a:pt x="1803458" y="1110416"/>
                  </a:lnTo>
                  <a:lnTo>
                    <a:pt x="1807497" y="1109463"/>
                  </a:lnTo>
                  <a:lnTo>
                    <a:pt x="1808900" y="1109013"/>
                  </a:lnTo>
                  <a:lnTo>
                    <a:pt x="1809748" y="1108782"/>
                  </a:lnTo>
                  <a:lnTo>
                    <a:pt x="1816114" y="1106531"/>
                  </a:lnTo>
                  <a:lnTo>
                    <a:pt x="1819444" y="1105003"/>
                  </a:lnTo>
                  <a:lnTo>
                    <a:pt x="1822606" y="1103202"/>
                  </a:lnTo>
                  <a:lnTo>
                    <a:pt x="1823056" y="1102971"/>
                  </a:lnTo>
                  <a:lnTo>
                    <a:pt x="1823957" y="1102416"/>
                  </a:lnTo>
                  <a:lnTo>
                    <a:pt x="1824805" y="1101966"/>
                  </a:lnTo>
                  <a:lnTo>
                    <a:pt x="1825193" y="1101683"/>
                  </a:lnTo>
                  <a:lnTo>
                    <a:pt x="1825706" y="1101401"/>
                  </a:lnTo>
                  <a:lnTo>
                    <a:pt x="1826208" y="1101055"/>
                  </a:lnTo>
                  <a:lnTo>
                    <a:pt x="1827004" y="1100552"/>
                  </a:lnTo>
                  <a:lnTo>
                    <a:pt x="1827287" y="1100322"/>
                  </a:lnTo>
                  <a:lnTo>
                    <a:pt x="1828575" y="1099484"/>
                  </a:lnTo>
                  <a:lnTo>
                    <a:pt x="1831852" y="1097055"/>
                  </a:lnTo>
                  <a:lnTo>
                    <a:pt x="1832972" y="1096155"/>
                  </a:lnTo>
                  <a:lnTo>
                    <a:pt x="1834156" y="1095087"/>
                  </a:lnTo>
                  <a:lnTo>
                    <a:pt x="1835339" y="1094071"/>
                  </a:lnTo>
                  <a:lnTo>
                    <a:pt x="1835737" y="1093673"/>
                  </a:lnTo>
                  <a:lnTo>
                    <a:pt x="1836135" y="1093390"/>
                  </a:lnTo>
                  <a:lnTo>
                    <a:pt x="1837203" y="1092322"/>
                  </a:lnTo>
                  <a:lnTo>
                    <a:pt x="1837601" y="1091987"/>
                  </a:lnTo>
                  <a:lnTo>
                    <a:pt x="1837936" y="1091589"/>
                  </a:lnTo>
                  <a:lnTo>
                    <a:pt x="1839517" y="1090008"/>
                  </a:lnTo>
                  <a:lnTo>
                    <a:pt x="1840250" y="1089160"/>
                  </a:lnTo>
                  <a:lnTo>
                    <a:pt x="1840983" y="1088375"/>
                  </a:lnTo>
                  <a:lnTo>
                    <a:pt x="1841716" y="1087527"/>
                  </a:lnTo>
                  <a:lnTo>
                    <a:pt x="1842449" y="1086626"/>
                  </a:lnTo>
                  <a:lnTo>
                    <a:pt x="1843464" y="1085443"/>
                  </a:lnTo>
                  <a:lnTo>
                    <a:pt x="1844365" y="1084207"/>
                  </a:lnTo>
                  <a:lnTo>
                    <a:pt x="1845318" y="1082961"/>
                  </a:lnTo>
                  <a:lnTo>
                    <a:pt x="1845663" y="1082396"/>
                  </a:lnTo>
                  <a:lnTo>
                    <a:pt x="1846051" y="1081893"/>
                  </a:lnTo>
                  <a:lnTo>
                    <a:pt x="1847694" y="1079412"/>
                  </a:lnTo>
                  <a:lnTo>
                    <a:pt x="1848147" y="1078626"/>
                  </a:lnTo>
                  <a:lnTo>
                    <a:pt x="1848249" y="1078448"/>
                  </a:lnTo>
                  <a:lnTo>
                    <a:pt x="1848595" y="1077998"/>
                  </a:lnTo>
                  <a:lnTo>
                    <a:pt x="1848815" y="1077495"/>
                  </a:lnTo>
                  <a:lnTo>
                    <a:pt x="1849098" y="1077045"/>
                  </a:lnTo>
                  <a:lnTo>
                    <a:pt x="1849380" y="1076532"/>
                  </a:lnTo>
                  <a:lnTo>
                    <a:pt x="1849663" y="1076082"/>
                  </a:lnTo>
                  <a:lnTo>
                    <a:pt x="1850228" y="1075066"/>
                  </a:lnTo>
                  <a:lnTo>
                    <a:pt x="1850731" y="1074051"/>
                  </a:lnTo>
                  <a:lnTo>
                    <a:pt x="1851527" y="1072585"/>
                  </a:lnTo>
                  <a:lnTo>
                    <a:pt x="1852878" y="1069381"/>
                  </a:lnTo>
                  <a:lnTo>
                    <a:pt x="1852993" y="1069203"/>
                  </a:lnTo>
                  <a:lnTo>
                    <a:pt x="1853213" y="1068532"/>
                  </a:lnTo>
                  <a:lnTo>
                    <a:pt x="1853443" y="1068019"/>
                  </a:lnTo>
                  <a:lnTo>
                    <a:pt x="1853893" y="1066899"/>
                  </a:lnTo>
                  <a:lnTo>
                    <a:pt x="1854846" y="1064302"/>
                  </a:lnTo>
                  <a:lnTo>
                    <a:pt x="1855192" y="1063067"/>
                  </a:lnTo>
                  <a:lnTo>
                    <a:pt x="1855604" y="1061821"/>
                  </a:lnTo>
                  <a:lnTo>
                    <a:pt x="1855862" y="1060753"/>
                  </a:lnTo>
                  <a:lnTo>
                    <a:pt x="1856092" y="1060020"/>
                  </a:lnTo>
                  <a:lnTo>
                    <a:pt x="1856248" y="1059339"/>
                  </a:lnTo>
                  <a:lnTo>
                    <a:pt x="1856375" y="1058889"/>
                  </a:lnTo>
                  <a:lnTo>
                    <a:pt x="1856480" y="1058501"/>
                  </a:lnTo>
                  <a:lnTo>
                    <a:pt x="1856542" y="1058103"/>
                  </a:lnTo>
                  <a:lnTo>
                    <a:pt x="1856658" y="1057821"/>
                  </a:lnTo>
                  <a:lnTo>
                    <a:pt x="1856710" y="1057486"/>
                  </a:lnTo>
                  <a:lnTo>
                    <a:pt x="1856806" y="1056920"/>
                  </a:lnTo>
                  <a:lnTo>
                    <a:pt x="1856930" y="1056407"/>
                  </a:lnTo>
                  <a:lnTo>
                    <a:pt x="1857281" y="1054606"/>
                  </a:lnTo>
                  <a:lnTo>
                    <a:pt x="1857377" y="1054041"/>
                  </a:lnTo>
                  <a:lnTo>
                    <a:pt x="1857443" y="1053590"/>
                  </a:lnTo>
                  <a:lnTo>
                    <a:pt x="1857558" y="1052742"/>
                  </a:lnTo>
                  <a:lnTo>
                    <a:pt x="1857726" y="1051905"/>
                  </a:lnTo>
                  <a:lnTo>
                    <a:pt x="1857778" y="1051057"/>
                  </a:lnTo>
                  <a:lnTo>
                    <a:pt x="1857893" y="61003"/>
                  </a:lnTo>
                  <a:lnTo>
                    <a:pt x="1857726" y="59987"/>
                  </a:lnTo>
                  <a:lnTo>
                    <a:pt x="1857610" y="59139"/>
                  </a:lnTo>
                  <a:lnTo>
                    <a:pt x="1857495" y="58301"/>
                  </a:lnTo>
                  <a:lnTo>
                    <a:pt x="1857328" y="57453"/>
                  </a:lnTo>
                  <a:lnTo>
                    <a:pt x="1857212" y="56605"/>
                  </a:lnTo>
                  <a:lnTo>
                    <a:pt x="1852532" y="41443"/>
                  </a:lnTo>
                  <a:lnTo>
                    <a:pt x="1850598" y="36897"/>
                  </a:lnTo>
                  <a:lnTo>
                    <a:pt x="1848082" y="32480"/>
                  </a:lnTo>
                  <a:lnTo>
                    <a:pt x="1845150" y="28470"/>
                  </a:lnTo>
                  <a:lnTo>
                    <a:pt x="1844480" y="27517"/>
                  </a:lnTo>
                  <a:lnTo>
                    <a:pt x="1843747" y="26554"/>
                  </a:lnTo>
                  <a:lnTo>
                    <a:pt x="1842951" y="25601"/>
                  </a:lnTo>
                  <a:lnTo>
                    <a:pt x="1841265" y="23454"/>
                  </a:lnTo>
                  <a:lnTo>
                    <a:pt x="1839454" y="21486"/>
                  </a:lnTo>
                  <a:lnTo>
                    <a:pt x="1837538" y="19622"/>
                  </a:lnTo>
                  <a:lnTo>
                    <a:pt x="1836302" y="18386"/>
                  </a:lnTo>
                  <a:lnTo>
                    <a:pt x="1835622" y="17821"/>
                  </a:lnTo>
                  <a:lnTo>
                    <a:pt x="1833936" y="16240"/>
                  </a:lnTo>
                  <a:lnTo>
                    <a:pt x="1833013" y="15507"/>
                  </a:lnTo>
                  <a:lnTo>
                    <a:pt x="1827224" y="11172"/>
                  </a:lnTo>
                  <a:lnTo>
                    <a:pt x="1825475" y="10041"/>
                  </a:lnTo>
                  <a:lnTo>
                    <a:pt x="1823674" y="9025"/>
                  </a:lnTo>
                  <a:lnTo>
                    <a:pt x="1822659" y="8408"/>
                  </a:lnTo>
                  <a:lnTo>
                    <a:pt x="1821591" y="7842"/>
                  </a:lnTo>
                  <a:lnTo>
                    <a:pt x="1820512" y="7329"/>
                  </a:lnTo>
                  <a:lnTo>
                    <a:pt x="1818596" y="6313"/>
                  </a:lnTo>
                  <a:lnTo>
                    <a:pt x="1797801" y="178"/>
                  </a:lnTo>
                  <a:lnTo>
                    <a:pt x="1796167" y="0"/>
                  </a:lnTo>
                  <a:close/>
                </a:path>
                <a:path w="1858009" h="1111884">
                  <a:moveTo>
                    <a:pt x="1803535" y="1110416"/>
                  </a:moveTo>
                  <a:lnTo>
                    <a:pt x="1803278" y="1110416"/>
                  </a:lnTo>
                  <a:lnTo>
                    <a:pt x="1797726" y="1111547"/>
                  </a:lnTo>
                  <a:lnTo>
                    <a:pt x="1797469" y="1111547"/>
                  </a:lnTo>
                  <a:lnTo>
                    <a:pt x="1803535" y="1110416"/>
                  </a:lnTo>
                  <a:close/>
                </a:path>
              </a:pathLst>
            </a:custGeom>
            <a:solidFill>
              <a:srgbClr val="DFE4EA"/>
            </a:solidFill>
          </p:spPr>
          <p:txBody>
            <a:bodyPr wrap="square" lIns="0" tIns="0" rIns="0" bIns="0" rtlCol="0"/>
            <a:lstStyle/>
            <a:p>
              <a:endParaRPr/>
            </a:p>
          </p:txBody>
        </p:sp>
        <p:pic>
          <p:nvPicPr>
            <p:cNvPr id="13" name="object 13"/>
            <p:cNvPicPr/>
            <p:nvPr/>
          </p:nvPicPr>
          <p:blipFill>
            <a:blip r:embed="rId6" cstate="print"/>
            <a:stretch>
              <a:fillRect/>
            </a:stretch>
          </p:blipFill>
          <p:spPr>
            <a:xfrm>
              <a:off x="6048318" y="4744745"/>
              <a:ext cx="1850152" cy="698093"/>
            </a:xfrm>
            <a:prstGeom prst="rect">
              <a:avLst/>
            </a:prstGeom>
          </p:spPr>
        </p:pic>
        <p:pic>
          <p:nvPicPr>
            <p:cNvPr id="14" name="object 14"/>
            <p:cNvPicPr/>
            <p:nvPr/>
          </p:nvPicPr>
          <p:blipFill>
            <a:blip r:embed="rId7" cstate="print"/>
            <a:stretch>
              <a:fillRect/>
            </a:stretch>
          </p:blipFill>
          <p:spPr>
            <a:xfrm>
              <a:off x="6154637" y="4869107"/>
              <a:ext cx="1614568" cy="1589616"/>
            </a:xfrm>
            <a:prstGeom prst="rect">
              <a:avLst/>
            </a:prstGeom>
          </p:spPr>
        </p:pic>
        <p:pic>
          <p:nvPicPr>
            <p:cNvPr id="15" name="object 15"/>
            <p:cNvPicPr/>
            <p:nvPr/>
          </p:nvPicPr>
          <p:blipFill>
            <a:blip r:embed="rId8" cstate="print"/>
            <a:stretch>
              <a:fillRect/>
            </a:stretch>
          </p:blipFill>
          <p:spPr>
            <a:xfrm>
              <a:off x="6837854" y="5224699"/>
              <a:ext cx="573564" cy="761275"/>
            </a:xfrm>
            <a:prstGeom prst="rect">
              <a:avLst/>
            </a:prstGeom>
          </p:spPr>
        </p:pic>
        <p:pic>
          <p:nvPicPr>
            <p:cNvPr id="16" name="object 16"/>
            <p:cNvPicPr/>
            <p:nvPr/>
          </p:nvPicPr>
          <p:blipFill>
            <a:blip r:embed="rId9" cstate="print"/>
            <a:stretch>
              <a:fillRect/>
            </a:stretch>
          </p:blipFill>
          <p:spPr>
            <a:xfrm>
              <a:off x="6509955" y="5086357"/>
              <a:ext cx="903930" cy="903928"/>
            </a:xfrm>
            <a:prstGeom prst="rect">
              <a:avLst/>
            </a:prstGeom>
          </p:spPr>
        </p:pic>
        <p:pic>
          <p:nvPicPr>
            <p:cNvPr id="17" name="object 17"/>
            <p:cNvPicPr/>
            <p:nvPr/>
          </p:nvPicPr>
          <p:blipFill>
            <a:blip r:embed="rId10" cstate="print"/>
            <a:stretch>
              <a:fillRect/>
            </a:stretch>
          </p:blipFill>
          <p:spPr>
            <a:xfrm>
              <a:off x="6044140" y="5396997"/>
              <a:ext cx="1858048" cy="1112385"/>
            </a:xfrm>
            <a:prstGeom prst="rect">
              <a:avLst/>
            </a:prstGeom>
          </p:spPr>
        </p:pic>
        <p:pic>
          <p:nvPicPr>
            <p:cNvPr id="18" name="object 18"/>
            <p:cNvPicPr/>
            <p:nvPr/>
          </p:nvPicPr>
          <p:blipFill>
            <a:blip r:embed="rId11" cstate="print"/>
            <a:stretch>
              <a:fillRect/>
            </a:stretch>
          </p:blipFill>
          <p:spPr>
            <a:xfrm>
              <a:off x="6044135" y="5831239"/>
              <a:ext cx="1858514" cy="678144"/>
            </a:xfrm>
            <a:prstGeom prst="rect">
              <a:avLst/>
            </a:prstGeom>
          </p:spPr>
        </p:pic>
        <p:pic>
          <p:nvPicPr>
            <p:cNvPr id="19" name="object 19"/>
            <p:cNvPicPr/>
            <p:nvPr/>
          </p:nvPicPr>
          <p:blipFill>
            <a:blip r:embed="rId12" cstate="print"/>
            <a:stretch>
              <a:fillRect/>
            </a:stretch>
          </p:blipFill>
          <p:spPr>
            <a:xfrm>
              <a:off x="7411700" y="8482670"/>
              <a:ext cx="2375540" cy="106138"/>
            </a:xfrm>
            <a:prstGeom prst="rect">
              <a:avLst/>
            </a:prstGeom>
          </p:spPr>
        </p:pic>
        <p:sp>
          <p:nvSpPr>
            <p:cNvPr id="20" name="object 20"/>
            <p:cNvSpPr/>
            <p:nvPr/>
          </p:nvSpPr>
          <p:spPr>
            <a:xfrm>
              <a:off x="7572575" y="7306768"/>
              <a:ext cx="2053589" cy="1228725"/>
            </a:xfrm>
            <a:custGeom>
              <a:avLst/>
              <a:gdLst/>
              <a:ahLst/>
              <a:cxnLst/>
              <a:rect l="l" t="t" r="r" b="b"/>
              <a:pathLst>
                <a:path w="2053590" h="1228725">
                  <a:moveTo>
                    <a:pt x="1985183" y="0"/>
                  </a:moveTo>
                  <a:lnTo>
                    <a:pt x="71240" y="0"/>
                  </a:lnTo>
                  <a:lnTo>
                    <a:pt x="64182" y="554"/>
                  </a:lnTo>
                  <a:lnTo>
                    <a:pt x="64503" y="554"/>
                  </a:lnTo>
                  <a:lnTo>
                    <a:pt x="53099" y="3291"/>
                  </a:lnTo>
                  <a:lnTo>
                    <a:pt x="20485" y="24121"/>
                  </a:lnTo>
                  <a:lnTo>
                    <a:pt x="4583" y="50029"/>
                  </a:lnTo>
                  <a:lnTo>
                    <a:pt x="4500" y="50218"/>
                  </a:lnTo>
                  <a:lnTo>
                    <a:pt x="2515" y="56496"/>
                  </a:lnTo>
                  <a:lnTo>
                    <a:pt x="1165" y="62553"/>
                  </a:lnTo>
                  <a:lnTo>
                    <a:pt x="1068" y="62987"/>
                  </a:lnTo>
                  <a:lnTo>
                    <a:pt x="182" y="69666"/>
                  </a:lnTo>
                  <a:lnTo>
                    <a:pt x="0" y="73830"/>
                  </a:lnTo>
                  <a:lnTo>
                    <a:pt x="11" y="1156634"/>
                  </a:lnTo>
                  <a:lnTo>
                    <a:pt x="133" y="1157880"/>
                  </a:lnTo>
                  <a:lnTo>
                    <a:pt x="170" y="1158446"/>
                  </a:lnTo>
                  <a:lnTo>
                    <a:pt x="273" y="1159933"/>
                  </a:lnTo>
                  <a:lnTo>
                    <a:pt x="384" y="1160938"/>
                  </a:lnTo>
                  <a:lnTo>
                    <a:pt x="498" y="1161619"/>
                  </a:lnTo>
                  <a:lnTo>
                    <a:pt x="601" y="1162550"/>
                  </a:lnTo>
                  <a:lnTo>
                    <a:pt x="877" y="1164425"/>
                  </a:lnTo>
                  <a:lnTo>
                    <a:pt x="950" y="1164917"/>
                  </a:lnTo>
                  <a:lnTo>
                    <a:pt x="1372" y="1167105"/>
                  </a:lnTo>
                  <a:lnTo>
                    <a:pt x="1710" y="1168718"/>
                  </a:lnTo>
                  <a:lnTo>
                    <a:pt x="1797" y="1169095"/>
                  </a:lnTo>
                  <a:lnTo>
                    <a:pt x="1869" y="1169409"/>
                  </a:lnTo>
                  <a:lnTo>
                    <a:pt x="1971" y="1169849"/>
                  </a:lnTo>
                  <a:lnTo>
                    <a:pt x="2070" y="1170278"/>
                  </a:lnTo>
                  <a:lnTo>
                    <a:pt x="2185" y="1170781"/>
                  </a:lnTo>
                  <a:lnTo>
                    <a:pt x="2818" y="1173084"/>
                  </a:lnTo>
                  <a:lnTo>
                    <a:pt x="2939" y="1173524"/>
                  </a:lnTo>
                  <a:lnTo>
                    <a:pt x="3379" y="1174896"/>
                  </a:lnTo>
                  <a:lnTo>
                    <a:pt x="3746" y="1176257"/>
                  </a:lnTo>
                  <a:lnTo>
                    <a:pt x="14323" y="1196885"/>
                  </a:lnTo>
                  <a:lnTo>
                    <a:pt x="15274" y="1198256"/>
                  </a:lnTo>
                  <a:lnTo>
                    <a:pt x="16332" y="1199628"/>
                  </a:lnTo>
                  <a:lnTo>
                    <a:pt x="17452" y="1200937"/>
                  </a:lnTo>
                  <a:lnTo>
                    <a:pt x="22195" y="1206664"/>
                  </a:lnTo>
                  <a:lnTo>
                    <a:pt x="53789" y="1225418"/>
                  </a:lnTo>
                  <a:lnTo>
                    <a:pt x="56090" y="1226172"/>
                  </a:lnTo>
                  <a:lnTo>
                    <a:pt x="60513" y="1227229"/>
                  </a:lnTo>
                  <a:lnTo>
                    <a:pt x="58469" y="1227229"/>
                  </a:lnTo>
                  <a:lnTo>
                    <a:pt x="68368" y="1228475"/>
                  </a:lnTo>
                  <a:lnTo>
                    <a:pt x="1986575" y="1228475"/>
                  </a:lnTo>
                  <a:lnTo>
                    <a:pt x="1993325" y="1227229"/>
                  </a:lnTo>
                  <a:lnTo>
                    <a:pt x="1997706" y="1226172"/>
                  </a:lnTo>
                  <a:lnTo>
                    <a:pt x="1999266" y="1225669"/>
                  </a:lnTo>
                  <a:lnTo>
                    <a:pt x="2000198" y="1225418"/>
                  </a:lnTo>
                  <a:lnTo>
                    <a:pt x="2007234" y="1222926"/>
                  </a:lnTo>
                  <a:lnTo>
                    <a:pt x="2010910" y="1221240"/>
                  </a:lnTo>
                  <a:lnTo>
                    <a:pt x="2014396" y="1219250"/>
                  </a:lnTo>
                  <a:lnTo>
                    <a:pt x="2014899" y="1218999"/>
                  </a:lnTo>
                  <a:lnTo>
                    <a:pt x="2015894" y="1218381"/>
                  </a:lnTo>
                  <a:lnTo>
                    <a:pt x="2016396" y="1218130"/>
                  </a:lnTo>
                  <a:lnTo>
                    <a:pt x="2016836" y="1217879"/>
                  </a:lnTo>
                  <a:lnTo>
                    <a:pt x="2017265" y="1217565"/>
                  </a:lnTo>
                  <a:lnTo>
                    <a:pt x="2017831" y="1217261"/>
                  </a:lnTo>
                  <a:lnTo>
                    <a:pt x="2019265" y="1216318"/>
                  </a:lnTo>
                  <a:lnTo>
                    <a:pt x="2019569" y="1216078"/>
                  </a:lnTo>
                  <a:lnTo>
                    <a:pt x="2021004" y="1215135"/>
                  </a:lnTo>
                  <a:lnTo>
                    <a:pt x="2021998" y="1214392"/>
                  </a:lnTo>
                  <a:lnTo>
                    <a:pt x="2023129" y="1213586"/>
                  </a:lnTo>
                  <a:lnTo>
                    <a:pt x="2024616" y="1212455"/>
                  </a:lnTo>
                  <a:lnTo>
                    <a:pt x="2025862" y="1211460"/>
                  </a:lnTo>
                  <a:lnTo>
                    <a:pt x="2027171" y="1210277"/>
                  </a:lnTo>
                  <a:lnTo>
                    <a:pt x="2027485" y="1210036"/>
                  </a:lnTo>
                  <a:lnTo>
                    <a:pt x="2028480" y="1209156"/>
                  </a:lnTo>
                  <a:lnTo>
                    <a:pt x="2028920" y="1208717"/>
                  </a:lnTo>
                  <a:lnTo>
                    <a:pt x="2029359" y="1208413"/>
                  </a:lnTo>
                  <a:lnTo>
                    <a:pt x="2030543" y="1207230"/>
                  </a:lnTo>
                  <a:lnTo>
                    <a:pt x="2030972" y="1206853"/>
                  </a:lnTo>
                  <a:lnTo>
                    <a:pt x="2031349" y="1206413"/>
                  </a:lnTo>
                  <a:lnTo>
                    <a:pt x="2033097" y="1204675"/>
                  </a:lnTo>
                  <a:lnTo>
                    <a:pt x="2033904" y="1203743"/>
                  </a:lnTo>
                  <a:lnTo>
                    <a:pt x="2034710" y="1202863"/>
                  </a:lnTo>
                  <a:lnTo>
                    <a:pt x="2035527" y="1201931"/>
                  </a:lnTo>
                  <a:lnTo>
                    <a:pt x="2036333" y="1200937"/>
                  </a:lnTo>
                  <a:lnTo>
                    <a:pt x="2037453" y="1199628"/>
                  </a:lnTo>
                  <a:lnTo>
                    <a:pt x="2038448" y="1198256"/>
                  </a:lnTo>
                  <a:lnTo>
                    <a:pt x="2039506" y="1196885"/>
                  </a:lnTo>
                  <a:lnTo>
                    <a:pt x="2039883" y="1196256"/>
                  </a:lnTo>
                  <a:lnTo>
                    <a:pt x="2040322" y="1195701"/>
                  </a:lnTo>
                  <a:lnTo>
                    <a:pt x="2040762" y="1195010"/>
                  </a:lnTo>
                  <a:lnTo>
                    <a:pt x="2041443" y="1194016"/>
                  </a:lnTo>
                  <a:lnTo>
                    <a:pt x="2042123" y="1192958"/>
                  </a:lnTo>
                  <a:lnTo>
                    <a:pt x="2042640" y="1192089"/>
                  </a:lnTo>
                  <a:lnTo>
                    <a:pt x="2042752" y="1191900"/>
                  </a:lnTo>
                  <a:lnTo>
                    <a:pt x="2043129" y="1191398"/>
                  </a:lnTo>
                  <a:lnTo>
                    <a:pt x="2043380" y="1190843"/>
                  </a:lnTo>
                  <a:lnTo>
                    <a:pt x="2044312" y="1189283"/>
                  </a:lnTo>
                  <a:lnTo>
                    <a:pt x="2044930" y="1188162"/>
                  </a:lnTo>
                  <a:lnTo>
                    <a:pt x="2045244" y="1187534"/>
                  </a:lnTo>
                  <a:lnTo>
                    <a:pt x="2046364" y="1185419"/>
                  </a:lnTo>
                  <a:lnTo>
                    <a:pt x="2047861" y="1181869"/>
                  </a:lnTo>
                  <a:lnTo>
                    <a:pt x="2047987" y="1181681"/>
                  </a:lnTo>
                  <a:lnTo>
                    <a:pt x="2048238" y="1180937"/>
                  </a:lnTo>
                  <a:lnTo>
                    <a:pt x="2048982" y="1179126"/>
                  </a:lnTo>
                  <a:lnTo>
                    <a:pt x="2049537" y="1177566"/>
                  </a:lnTo>
                  <a:lnTo>
                    <a:pt x="2050039" y="1176257"/>
                  </a:lnTo>
                  <a:lnTo>
                    <a:pt x="2050416" y="1174896"/>
                  </a:lnTo>
                  <a:lnTo>
                    <a:pt x="2050867" y="1173524"/>
                  </a:lnTo>
                  <a:lnTo>
                    <a:pt x="2051160" y="1172341"/>
                  </a:lnTo>
                  <a:lnTo>
                    <a:pt x="2051411" y="1171524"/>
                  </a:lnTo>
                  <a:lnTo>
                    <a:pt x="2051585" y="1170781"/>
                  </a:lnTo>
                  <a:lnTo>
                    <a:pt x="2051725" y="1170278"/>
                  </a:lnTo>
                  <a:lnTo>
                    <a:pt x="2051851" y="1169849"/>
                  </a:lnTo>
                  <a:lnTo>
                    <a:pt x="2051914" y="1169409"/>
                  </a:lnTo>
                  <a:lnTo>
                    <a:pt x="2052039" y="1169095"/>
                  </a:lnTo>
                  <a:lnTo>
                    <a:pt x="2052092" y="1168718"/>
                  </a:lnTo>
                  <a:lnTo>
                    <a:pt x="2052196" y="1168100"/>
                  </a:lnTo>
                  <a:lnTo>
                    <a:pt x="2052343" y="1167535"/>
                  </a:lnTo>
                  <a:lnTo>
                    <a:pt x="2052406" y="1167105"/>
                  </a:lnTo>
                  <a:lnTo>
                    <a:pt x="2052730" y="1165545"/>
                  </a:lnTo>
                  <a:lnTo>
                    <a:pt x="2052837" y="1164917"/>
                  </a:lnTo>
                  <a:lnTo>
                    <a:pt x="2052908" y="1164425"/>
                  </a:lnTo>
                  <a:lnTo>
                    <a:pt x="2053034" y="1163493"/>
                  </a:lnTo>
                  <a:lnTo>
                    <a:pt x="2053222" y="1162550"/>
                  </a:lnTo>
                  <a:lnTo>
                    <a:pt x="2053285" y="1161619"/>
                  </a:lnTo>
                  <a:lnTo>
                    <a:pt x="2053400" y="67411"/>
                  </a:lnTo>
                  <a:lnTo>
                    <a:pt x="2052971" y="64427"/>
                  </a:lnTo>
                  <a:lnTo>
                    <a:pt x="2052783" y="63484"/>
                  </a:lnTo>
                  <a:lnTo>
                    <a:pt x="2052657" y="62553"/>
                  </a:lnTo>
                  <a:lnTo>
                    <a:pt x="2047484" y="45789"/>
                  </a:lnTo>
                  <a:lnTo>
                    <a:pt x="2045341" y="40770"/>
                  </a:lnTo>
                  <a:lnTo>
                    <a:pt x="2042563" y="35883"/>
                  </a:lnTo>
                  <a:lnTo>
                    <a:pt x="2039328" y="31465"/>
                  </a:lnTo>
                  <a:lnTo>
                    <a:pt x="2038574" y="30407"/>
                  </a:lnTo>
                  <a:lnTo>
                    <a:pt x="2037767" y="29349"/>
                  </a:lnTo>
                  <a:lnTo>
                    <a:pt x="2036898" y="28292"/>
                  </a:lnTo>
                  <a:lnTo>
                    <a:pt x="2035024" y="25915"/>
                  </a:lnTo>
                  <a:lnTo>
                    <a:pt x="2033035" y="23737"/>
                  </a:lnTo>
                  <a:lnTo>
                    <a:pt x="2030909" y="21685"/>
                  </a:lnTo>
                  <a:lnTo>
                    <a:pt x="2029537" y="20313"/>
                  </a:lnTo>
                  <a:lnTo>
                    <a:pt x="2028794" y="19685"/>
                  </a:lnTo>
                  <a:lnTo>
                    <a:pt x="2026930" y="17947"/>
                  </a:lnTo>
                  <a:lnTo>
                    <a:pt x="2025905" y="17130"/>
                  </a:lnTo>
                  <a:lnTo>
                    <a:pt x="2019506" y="12334"/>
                  </a:lnTo>
                  <a:lnTo>
                    <a:pt x="2017580" y="11088"/>
                  </a:lnTo>
                  <a:lnTo>
                    <a:pt x="2015590" y="9968"/>
                  </a:lnTo>
                  <a:lnTo>
                    <a:pt x="2014459" y="9287"/>
                  </a:lnTo>
                  <a:lnTo>
                    <a:pt x="2013276" y="8659"/>
                  </a:lnTo>
                  <a:lnTo>
                    <a:pt x="2012093" y="8104"/>
                  </a:lnTo>
                  <a:lnTo>
                    <a:pt x="2009978" y="6973"/>
                  </a:lnTo>
                  <a:lnTo>
                    <a:pt x="1995402" y="1811"/>
                  </a:lnTo>
                  <a:lnTo>
                    <a:pt x="1995238" y="1811"/>
                  </a:lnTo>
                  <a:lnTo>
                    <a:pt x="1992847" y="1183"/>
                  </a:lnTo>
                  <a:lnTo>
                    <a:pt x="1991350" y="869"/>
                  </a:lnTo>
                  <a:lnTo>
                    <a:pt x="1989476" y="554"/>
                  </a:lnTo>
                  <a:lnTo>
                    <a:pt x="1986984" y="188"/>
                  </a:lnTo>
                  <a:lnTo>
                    <a:pt x="1985183" y="0"/>
                  </a:lnTo>
                  <a:close/>
                </a:path>
              </a:pathLst>
            </a:custGeom>
            <a:solidFill>
              <a:srgbClr val="DFE4EA"/>
            </a:solidFill>
          </p:spPr>
          <p:txBody>
            <a:bodyPr wrap="square" lIns="0" tIns="0" rIns="0" bIns="0" rtlCol="0"/>
            <a:lstStyle/>
            <a:p>
              <a:endParaRPr/>
            </a:p>
          </p:txBody>
        </p:sp>
        <p:pic>
          <p:nvPicPr>
            <p:cNvPr id="21" name="object 21"/>
            <p:cNvPicPr/>
            <p:nvPr/>
          </p:nvPicPr>
          <p:blipFill>
            <a:blip r:embed="rId13" cstate="print"/>
            <a:stretch>
              <a:fillRect/>
            </a:stretch>
          </p:blipFill>
          <p:spPr>
            <a:xfrm>
              <a:off x="7577067" y="6585464"/>
              <a:ext cx="2044796" cy="771526"/>
            </a:xfrm>
            <a:prstGeom prst="rect">
              <a:avLst/>
            </a:prstGeom>
          </p:spPr>
        </p:pic>
        <p:pic>
          <p:nvPicPr>
            <p:cNvPr id="22" name="object 22"/>
            <p:cNvPicPr/>
            <p:nvPr/>
          </p:nvPicPr>
          <p:blipFill>
            <a:blip r:embed="rId14" cstate="print"/>
            <a:stretch>
              <a:fillRect/>
            </a:stretch>
          </p:blipFill>
          <p:spPr>
            <a:xfrm>
              <a:off x="7694576" y="6722912"/>
              <a:ext cx="1784427" cy="1756836"/>
            </a:xfrm>
            <a:prstGeom prst="rect">
              <a:avLst/>
            </a:prstGeom>
          </p:spPr>
        </p:pic>
        <p:pic>
          <p:nvPicPr>
            <p:cNvPr id="23" name="object 23"/>
            <p:cNvPicPr/>
            <p:nvPr/>
          </p:nvPicPr>
          <p:blipFill>
            <a:blip r:embed="rId15" cstate="print"/>
            <a:stretch>
              <a:fillRect/>
            </a:stretch>
          </p:blipFill>
          <p:spPr>
            <a:xfrm>
              <a:off x="8329330" y="7178912"/>
              <a:ext cx="754235" cy="778353"/>
            </a:xfrm>
            <a:prstGeom prst="rect">
              <a:avLst/>
            </a:prstGeom>
          </p:spPr>
        </p:pic>
        <p:pic>
          <p:nvPicPr>
            <p:cNvPr id="24" name="object 24"/>
            <p:cNvPicPr/>
            <p:nvPr/>
          </p:nvPicPr>
          <p:blipFill>
            <a:blip r:embed="rId16" cstate="print"/>
            <a:stretch>
              <a:fillRect/>
            </a:stretch>
          </p:blipFill>
          <p:spPr>
            <a:xfrm>
              <a:off x="8087277" y="6963010"/>
              <a:ext cx="999027" cy="999019"/>
            </a:xfrm>
            <a:prstGeom prst="rect">
              <a:avLst/>
            </a:prstGeom>
          </p:spPr>
        </p:pic>
        <p:pic>
          <p:nvPicPr>
            <p:cNvPr id="25" name="object 25"/>
            <p:cNvPicPr/>
            <p:nvPr/>
          </p:nvPicPr>
          <p:blipFill>
            <a:blip r:embed="rId17" cstate="print"/>
            <a:stretch>
              <a:fillRect/>
            </a:stretch>
          </p:blipFill>
          <p:spPr>
            <a:xfrm>
              <a:off x="7572459" y="7306332"/>
              <a:ext cx="2053529" cy="1229407"/>
            </a:xfrm>
            <a:prstGeom prst="rect">
              <a:avLst/>
            </a:prstGeom>
          </p:spPr>
        </p:pic>
        <p:pic>
          <p:nvPicPr>
            <p:cNvPr id="26" name="object 26"/>
            <p:cNvPicPr/>
            <p:nvPr/>
          </p:nvPicPr>
          <p:blipFill>
            <a:blip r:embed="rId18" cstate="print"/>
            <a:stretch>
              <a:fillRect/>
            </a:stretch>
          </p:blipFill>
          <p:spPr>
            <a:xfrm>
              <a:off x="7572458" y="7786252"/>
              <a:ext cx="2054021" cy="749487"/>
            </a:xfrm>
            <a:prstGeom prst="rect">
              <a:avLst/>
            </a:prstGeom>
          </p:spPr>
        </p:pic>
      </p:grpSp>
      <p:grpSp>
        <p:nvGrpSpPr>
          <p:cNvPr id="27" name="object 27"/>
          <p:cNvGrpSpPr/>
          <p:nvPr/>
        </p:nvGrpSpPr>
        <p:grpSpPr>
          <a:xfrm>
            <a:off x="4513482" y="8969031"/>
            <a:ext cx="5286375" cy="1890395"/>
            <a:chOff x="4513482" y="8969031"/>
            <a:chExt cx="5286375" cy="1890395"/>
          </a:xfrm>
        </p:grpSpPr>
        <p:pic>
          <p:nvPicPr>
            <p:cNvPr id="28" name="object 28"/>
            <p:cNvPicPr/>
            <p:nvPr/>
          </p:nvPicPr>
          <p:blipFill>
            <a:blip r:embed="rId19" cstate="print"/>
            <a:stretch>
              <a:fillRect/>
            </a:stretch>
          </p:blipFill>
          <p:spPr>
            <a:xfrm>
              <a:off x="4523527" y="8979077"/>
              <a:ext cx="5265818" cy="1869922"/>
            </a:xfrm>
            <a:prstGeom prst="rect">
              <a:avLst/>
            </a:prstGeom>
          </p:spPr>
        </p:pic>
        <p:sp>
          <p:nvSpPr>
            <p:cNvPr id="29" name="object 29"/>
            <p:cNvSpPr/>
            <p:nvPr/>
          </p:nvSpPr>
          <p:spPr>
            <a:xfrm>
              <a:off x="4523524" y="8979073"/>
              <a:ext cx="5266055" cy="1870075"/>
            </a:xfrm>
            <a:custGeom>
              <a:avLst/>
              <a:gdLst/>
              <a:ahLst/>
              <a:cxnLst/>
              <a:rect l="l" t="t" r="r" b="b"/>
              <a:pathLst>
                <a:path w="5266055" h="1870075">
                  <a:moveTo>
                    <a:pt x="5143989" y="1869932"/>
                  </a:moveTo>
                  <a:lnTo>
                    <a:pt x="121828" y="1869932"/>
                  </a:lnTo>
                  <a:lnTo>
                    <a:pt x="74406" y="1860358"/>
                  </a:lnTo>
                  <a:lnTo>
                    <a:pt x="35682" y="1834250"/>
                  </a:lnTo>
                  <a:lnTo>
                    <a:pt x="9573" y="1795525"/>
                  </a:lnTo>
                  <a:lnTo>
                    <a:pt x="0" y="1748103"/>
                  </a:lnTo>
                  <a:lnTo>
                    <a:pt x="0" y="121839"/>
                  </a:lnTo>
                  <a:lnTo>
                    <a:pt x="9573" y="74415"/>
                  </a:lnTo>
                  <a:lnTo>
                    <a:pt x="35682" y="35687"/>
                  </a:lnTo>
                  <a:lnTo>
                    <a:pt x="74406" y="9575"/>
                  </a:lnTo>
                  <a:lnTo>
                    <a:pt x="121828" y="0"/>
                  </a:lnTo>
                  <a:lnTo>
                    <a:pt x="5143989" y="0"/>
                  </a:lnTo>
                  <a:lnTo>
                    <a:pt x="5191411" y="9575"/>
                  </a:lnTo>
                  <a:lnTo>
                    <a:pt x="5230136" y="35687"/>
                  </a:lnTo>
                  <a:lnTo>
                    <a:pt x="5256245" y="74415"/>
                  </a:lnTo>
                  <a:lnTo>
                    <a:pt x="5265818" y="121839"/>
                  </a:lnTo>
                  <a:lnTo>
                    <a:pt x="5265818" y="1748103"/>
                  </a:lnTo>
                  <a:lnTo>
                    <a:pt x="5256245" y="1795525"/>
                  </a:lnTo>
                  <a:lnTo>
                    <a:pt x="5230136" y="1834250"/>
                  </a:lnTo>
                  <a:lnTo>
                    <a:pt x="5191411" y="1860358"/>
                  </a:lnTo>
                  <a:lnTo>
                    <a:pt x="5143989" y="1869932"/>
                  </a:lnTo>
                  <a:close/>
                </a:path>
              </a:pathLst>
            </a:custGeom>
            <a:ln w="20083">
              <a:solidFill>
                <a:srgbClr val="603990"/>
              </a:solidFill>
            </a:ln>
          </p:spPr>
          <p:txBody>
            <a:bodyPr wrap="square" lIns="0" tIns="0" rIns="0" bIns="0" rtlCol="0"/>
            <a:lstStyle/>
            <a:p>
              <a:endParaRPr/>
            </a:p>
          </p:txBody>
        </p:sp>
      </p:grpSp>
      <p:sp>
        <p:nvSpPr>
          <p:cNvPr id="30" name="object 30"/>
          <p:cNvSpPr txBox="1"/>
          <p:nvPr/>
        </p:nvSpPr>
        <p:spPr>
          <a:xfrm>
            <a:off x="4959620" y="9175650"/>
            <a:ext cx="4427220" cy="1344930"/>
          </a:xfrm>
          <a:prstGeom prst="rect">
            <a:avLst/>
          </a:prstGeom>
        </p:spPr>
        <p:txBody>
          <a:bodyPr vert="horz" wrap="square" lIns="0" tIns="12065" rIns="0" bIns="0" rtlCol="0">
            <a:spAutoFit/>
          </a:bodyPr>
          <a:lstStyle/>
          <a:p>
            <a:pPr marL="52069" marR="5080" indent="-40005" algn="r">
              <a:lnSpc>
                <a:spcPct val="101800"/>
              </a:lnSpc>
              <a:spcBef>
                <a:spcPts val="95"/>
              </a:spcBef>
            </a:pPr>
            <a:r>
              <a:rPr sz="1700" dirty="0">
                <a:solidFill>
                  <a:srgbClr val="57585B"/>
                </a:solidFill>
                <a:latin typeface="Open Sans"/>
                <a:cs typeface="Open Sans"/>
              </a:rPr>
              <a:t>However,</a:t>
            </a:r>
            <a:r>
              <a:rPr sz="1700" spc="55" dirty="0">
                <a:solidFill>
                  <a:srgbClr val="57585B"/>
                </a:solidFill>
                <a:latin typeface="Open Sans"/>
                <a:cs typeface="Open Sans"/>
              </a:rPr>
              <a:t> </a:t>
            </a:r>
            <a:r>
              <a:rPr sz="1700" dirty="0">
                <a:solidFill>
                  <a:srgbClr val="57585B"/>
                </a:solidFill>
                <a:latin typeface="Open Sans"/>
                <a:cs typeface="Open Sans"/>
              </a:rPr>
              <a:t>Bitcoin</a:t>
            </a:r>
            <a:r>
              <a:rPr sz="1700" spc="60" dirty="0">
                <a:solidFill>
                  <a:srgbClr val="57585B"/>
                </a:solidFill>
                <a:latin typeface="Open Sans"/>
                <a:cs typeface="Open Sans"/>
              </a:rPr>
              <a:t> </a:t>
            </a:r>
            <a:r>
              <a:rPr sz="1700" dirty="0">
                <a:solidFill>
                  <a:srgbClr val="57585B"/>
                </a:solidFill>
                <a:latin typeface="Open Sans"/>
                <a:cs typeface="Open Sans"/>
              </a:rPr>
              <a:t>is</a:t>
            </a:r>
            <a:r>
              <a:rPr sz="1700" spc="60" dirty="0">
                <a:solidFill>
                  <a:srgbClr val="57585B"/>
                </a:solidFill>
                <a:latin typeface="Open Sans"/>
                <a:cs typeface="Open Sans"/>
              </a:rPr>
              <a:t> </a:t>
            </a:r>
            <a:r>
              <a:rPr sz="1700" dirty="0">
                <a:solidFill>
                  <a:srgbClr val="57585B"/>
                </a:solidFill>
                <a:latin typeface="Open Sans"/>
                <a:cs typeface="Open Sans"/>
              </a:rPr>
              <a:t>not</a:t>
            </a:r>
            <a:r>
              <a:rPr sz="1700" spc="60" dirty="0">
                <a:solidFill>
                  <a:srgbClr val="57585B"/>
                </a:solidFill>
                <a:latin typeface="Open Sans"/>
                <a:cs typeface="Open Sans"/>
              </a:rPr>
              <a:t> </a:t>
            </a:r>
            <a:r>
              <a:rPr sz="1700" dirty="0">
                <a:solidFill>
                  <a:srgbClr val="57585B"/>
                </a:solidFill>
                <a:latin typeface="Open Sans"/>
                <a:cs typeface="Open Sans"/>
              </a:rPr>
              <a:t>yet</a:t>
            </a:r>
            <a:r>
              <a:rPr sz="1700" spc="60" dirty="0">
                <a:solidFill>
                  <a:srgbClr val="57585B"/>
                </a:solidFill>
                <a:latin typeface="Open Sans"/>
                <a:cs typeface="Open Sans"/>
              </a:rPr>
              <a:t> </a:t>
            </a:r>
            <a:r>
              <a:rPr sz="1700" dirty="0">
                <a:solidFill>
                  <a:srgbClr val="57585B"/>
                </a:solidFill>
                <a:latin typeface="Open Sans"/>
                <a:cs typeface="Open Sans"/>
              </a:rPr>
              <a:t>widely</a:t>
            </a:r>
            <a:r>
              <a:rPr sz="1700" spc="55" dirty="0">
                <a:solidFill>
                  <a:srgbClr val="57585B"/>
                </a:solidFill>
                <a:latin typeface="Open Sans"/>
                <a:cs typeface="Open Sans"/>
              </a:rPr>
              <a:t> </a:t>
            </a:r>
            <a:r>
              <a:rPr sz="1700" spc="-10" dirty="0">
                <a:solidFill>
                  <a:srgbClr val="57585B"/>
                </a:solidFill>
                <a:latin typeface="Open Sans"/>
                <a:cs typeface="Open Sans"/>
              </a:rPr>
              <a:t>adopted. </a:t>
            </a:r>
            <a:r>
              <a:rPr sz="1700" dirty="0">
                <a:solidFill>
                  <a:srgbClr val="57585B"/>
                </a:solidFill>
                <a:latin typeface="Open Sans"/>
                <a:cs typeface="Open Sans"/>
              </a:rPr>
              <a:t>It</a:t>
            </a:r>
            <a:r>
              <a:rPr sz="1700" spc="35" dirty="0">
                <a:solidFill>
                  <a:srgbClr val="57585B"/>
                </a:solidFill>
                <a:latin typeface="Open Sans"/>
                <a:cs typeface="Open Sans"/>
              </a:rPr>
              <a:t> </a:t>
            </a:r>
            <a:r>
              <a:rPr sz="1700" dirty="0">
                <a:solidFill>
                  <a:srgbClr val="57585B"/>
                </a:solidFill>
                <a:latin typeface="Open Sans"/>
                <a:cs typeface="Open Sans"/>
              </a:rPr>
              <a:t>is</a:t>
            </a:r>
            <a:r>
              <a:rPr sz="1700" spc="40" dirty="0">
                <a:solidFill>
                  <a:srgbClr val="57585B"/>
                </a:solidFill>
                <a:latin typeface="Open Sans"/>
                <a:cs typeface="Open Sans"/>
              </a:rPr>
              <a:t> </a:t>
            </a:r>
            <a:r>
              <a:rPr sz="1700" dirty="0">
                <a:solidFill>
                  <a:srgbClr val="57585B"/>
                </a:solidFill>
                <a:latin typeface="Open Sans"/>
                <a:cs typeface="Open Sans"/>
              </a:rPr>
              <a:t>still</a:t>
            </a:r>
            <a:r>
              <a:rPr sz="1700" spc="40" dirty="0">
                <a:solidFill>
                  <a:srgbClr val="57585B"/>
                </a:solidFill>
                <a:latin typeface="Open Sans"/>
                <a:cs typeface="Open Sans"/>
              </a:rPr>
              <a:t> </a:t>
            </a:r>
            <a:r>
              <a:rPr sz="1700" dirty="0">
                <a:solidFill>
                  <a:srgbClr val="57585B"/>
                </a:solidFill>
                <a:latin typeface="Open Sans"/>
                <a:cs typeface="Open Sans"/>
              </a:rPr>
              <a:t>a</a:t>
            </a:r>
            <a:r>
              <a:rPr sz="1700" spc="35" dirty="0">
                <a:solidFill>
                  <a:srgbClr val="57585B"/>
                </a:solidFill>
                <a:latin typeface="Open Sans"/>
                <a:cs typeface="Open Sans"/>
              </a:rPr>
              <a:t> </a:t>
            </a:r>
            <a:r>
              <a:rPr sz="1700" dirty="0">
                <a:solidFill>
                  <a:srgbClr val="57585B"/>
                </a:solidFill>
                <a:latin typeface="Open Sans"/>
                <a:cs typeface="Open Sans"/>
              </a:rPr>
              <a:t>pretty</a:t>
            </a:r>
            <a:r>
              <a:rPr sz="1700" spc="40" dirty="0">
                <a:solidFill>
                  <a:srgbClr val="57585B"/>
                </a:solidFill>
                <a:latin typeface="Open Sans"/>
                <a:cs typeface="Open Sans"/>
              </a:rPr>
              <a:t> </a:t>
            </a:r>
            <a:r>
              <a:rPr sz="1700" dirty="0">
                <a:solidFill>
                  <a:srgbClr val="57585B"/>
                </a:solidFill>
                <a:latin typeface="Open Sans"/>
                <a:cs typeface="Open Sans"/>
              </a:rPr>
              <a:t>new</a:t>
            </a:r>
            <a:r>
              <a:rPr sz="1700" spc="40" dirty="0">
                <a:solidFill>
                  <a:srgbClr val="57585B"/>
                </a:solidFill>
                <a:latin typeface="Open Sans"/>
                <a:cs typeface="Open Sans"/>
              </a:rPr>
              <a:t> </a:t>
            </a:r>
            <a:r>
              <a:rPr sz="1700" dirty="0">
                <a:solidFill>
                  <a:srgbClr val="57585B"/>
                </a:solidFill>
                <a:latin typeface="Open Sans"/>
                <a:cs typeface="Open Sans"/>
              </a:rPr>
              <a:t>technology,</a:t>
            </a:r>
            <a:r>
              <a:rPr sz="1700" spc="40" dirty="0">
                <a:solidFill>
                  <a:srgbClr val="57585B"/>
                </a:solidFill>
                <a:latin typeface="Open Sans"/>
                <a:cs typeface="Open Sans"/>
              </a:rPr>
              <a:t> </a:t>
            </a:r>
            <a:r>
              <a:rPr sz="1700" dirty="0">
                <a:solidFill>
                  <a:srgbClr val="57585B"/>
                </a:solidFill>
                <a:latin typeface="Open Sans"/>
                <a:cs typeface="Open Sans"/>
              </a:rPr>
              <a:t>like</a:t>
            </a:r>
            <a:r>
              <a:rPr sz="1700" spc="35"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internet</a:t>
            </a:r>
            <a:r>
              <a:rPr sz="1700" spc="60" dirty="0">
                <a:solidFill>
                  <a:srgbClr val="57585B"/>
                </a:solidFill>
                <a:latin typeface="Open Sans"/>
                <a:cs typeface="Open Sans"/>
              </a:rPr>
              <a:t> </a:t>
            </a:r>
            <a:r>
              <a:rPr sz="1700" dirty="0">
                <a:solidFill>
                  <a:srgbClr val="57585B"/>
                </a:solidFill>
                <a:latin typeface="Open Sans"/>
                <a:cs typeface="Open Sans"/>
              </a:rPr>
              <a:t>was</a:t>
            </a:r>
            <a:r>
              <a:rPr sz="1700" spc="65" dirty="0">
                <a:solidFill>
                  <a:srgbClr val="57585B"/>
                </a:solidFill>
                <a:latin typeface="Open Sans"/>
                <a:cs typeface="Open Sans"/>
              </a:rPr>
              <a:t> </a:t>
            </a:r>
            <a:r>
              <a:rPr sz="1700" dirty="0">
                <a:solidFill>
                  <a:srgbClr val="57585B"/>
                </a:solidFill>
                <a:latin typeface="Open Sans"/>
                <a:cs typeface="Open Sans"/>
              </a:rPr>
              <a:t>during</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5" dirty="0">
                <a:solidFill>
                  <a:srgbClr val="57585B"/>
                </a:solidFill>
                <a:latin typeface="Open Sans"/>
                <a:cs typeface="Open Sans"/>
              </a:rPr>
              <a:t> </a:t>
            </a:r>
            <a:r>
              <a:rPr sz="1700" dirty="0">
                <a:solidFill>
                  <a:srgbClr val="57585B"/>
                </a:solidFill>
                <a:latin typeface="Open Sans"/>
                <a:cs typeface="Open Sans"/>
              </a:rPr>
              <a:t>90s.</a:t>
            </a:r>
            <a:r>
              <a:rPr sz="1700" spc="60" dirty="0">
                <a:solidFill>
                  <a:srgbClr val="57585B"/>
                </a:solidFill>
                <a:latin typeface="Open Sans"/>
                <a:cs typeface="Open Sans"/>
              </a:rPr>
              <a:t> </a:t>
            </a:r>
            <a:r>
              <a:rPr sz="1700" dirty="0">
                <a:solidFill>
                  <a:srgbClr val="57585B"/>
                </a:solidFill>
                <a:latin typeface="Open Sans"/>
                <a:cs typeface="Open Sans"/>
              </a:rPr>
              <a:t>Because</a:t>
            </a:r>
            <a:r>
              <a:rPr sz="1700" spc="65" dirty="0">
                <a:solidFill>
                  <a:srgbClr val="57585B"/>
                </a:solidFill>
                <a:latin typeface="Open Sans"/>
                <a:cs typeface="Open Sans"/>
              </a:rPr>
              <a:t> </a:t>
            </a:r>
            <a:r>
              <a:rPr sz="1700" spc="-25" dirty="0">
                <a:solidFill>
                  <a:srgbClr val="57585B"/>
                </a:solidFill>
                <a:latin typeface="Open Sans"/>
                <a:cs typeface="Open Sans"/>
              </a:rPr>
              <a:t>of </a:t>
            </a:r>
            <a:r>
              <a:rPr sz="1700" dirty="0">
                <a:solidFill>
                  <a:srgbClr val="57585B"/>
                </a:solidFill>
                <a:latin typeface="Open Sans"/>
                <a:cs typeface="Open Sans"/>
              </a:rPr>
              <a:t>this,</a:t>
            </a:r>
            <a:r>
              <a:rPr sz="1700" spc="45" dirty="0">
                <a:solidFill>
                  <a:srgbClr val="57585B"/>
                </a:solidFill>
                <a:latin typeface="Open Sans"/>
                <a:cs typeface="Open Sans"/>
              </a:rPr>
              <a:t> </a:t>
            </a:r>
            <a:r>
              <a:rPr sz="1700" dirty="0">
                <a:solidFill>
                  <a:srgbClr val="57585B"/>
                </a:solidFill>
                <a:latin typeface="Open Sans"/>
                <a:cs typeface="Open Sans"/>
              </a:rPr>
              <a:t>it</a:t>
            </a:r>
            <a:r>
              <a:rPr sz="1700" spc="45" dirty="0">
                <a:solidFill>
                  <a:srgbClr val="57585B"/>
                </a:solidFill>
                <a:latin typeface="Open Sans"/>
                <a:cs typeface="Open Sans"/>
              </a:rPr>
              <a:t> </a:t>
            </a:r>
            <a:r>
              <a:rPr sz="1700" dirty="0">
                <a:solidFill>
                  <a:srgbClr val="57585B"/>
                </a:solidFill>
                <a:latin typeface="Open Sans"/>
                <a:cs typeface="Open Sans"/>
              </a:rPr>
              <a:t>can</a:t>
            </a:r>
            <a:r>
              <a:rPr sz="1700" spc="45" dirty="0">
                <a:solidFill>
                  <a:srgbClr val="57585B"/>
                </a:solidFill>
                <a:latin typeface="Open Sans"/>
                <a:cs typeface="Open Sans"/>
              </a:rPr>
              <a:t> </a:t>
            </a:r>
            <a:r>
              <a:rPr sz="1700" dirty="0">
                <a:solidFill>
                  <a:srgbClr val="57585B"/>
                </a:solidFill>
                <a:latin typeface="Open Sans"/>
                <a:cs typeface="Open Sans"/>
              </a:rPr>
              <a:t>be</a:t>
            </a:r>
            <a:r>
              <a:rPr sz="1700" spc="45" dirty="0">
                <a:solidFill>
                  <a:srgbClr val="57585B"/>
                </a:solidFill>
                <a:latin typeface="Open Sans"/>
                <a:cs typeface="Open Sans"/>
              </a:rPr>
              <a:t> </a:t>
            </a:r>
            <a:r>
              <a:rPr sz="1700" dirty="0">
                <a:solidFill>
                  <a:srgbClr val="57585B"/>
                </a:solidFill>
                <a:latin typeface="Open Sans"/>
                <a:cs typeface="Open Sans"/>
              </a:rPr>
              <a:t>helpful</a:t>
            </a:r>
            <a:r>
              <a:rPr sz="1700" spc="45"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grasp</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basics</a:t>
            </a:r>
            <a:r>
              <a:rPr sz="1700" spc="45" dirty="0">
                <a:solidFill>
                  <a:srgbClr val="57585B"/>
                </a:solidFill>
                <a:latin typeface="Open Sans"/>
                <a:cs typeface="Open Sans"/>
              </a:rPr>
              <a:t> </a:t>
            </a:r>
            <a:r>
              <a:rPr sz="1700" spc="-25" dirty="0">
                <a:solidFill>
                  <a:srgbClr val="57585B"/>
                </a:solidFill>
                <a:latin typeface="Open Sans"/>
                <a:cs typeface="Open Sans"/>
              </a:rPr>
              <a:t>of </a:t>
            </a:r>
            <a:r>
              <a:rPr sz="1700" dirty="0">
                <a:solidFill>
                  <a:srgbClr val="57585B"/>
                </a:solidFill>
                <a:latin typeface="Open Sans"/>
                <a:cs typeface="Open Sans"/>
              </a:rPr>
              <a:t>Bitcoin</a:t>
            </a:r>
            <a:r>
              <a:rPr sz="1700" spc="70" dirty="0">
                <a:solidFill>
                  <a:srgbClr val="57585B"/>
                </a:solidFill>
                <a:latin typeface="Open Sans"/>
                <a:cs typeface="Open Sans"/>
              </a:rPr>
              <a:t> </a:t>
            </a:r>
            <a:r>
              <a:rPr sz="1700" dirty="0">
                <a:solidFill>
                  <a:srgbClr val="57585B"/>
                </a:solidFill>
                <a:latin typeface="Open Sans"/>
                <a:cs typeface="Open Sans"/>
              </a:rPr>
              <a:t>in</a:t>
            </a:r>
            <a:r>
              <a:rPr sz="1700" spc="75" dirty="0">
                <a:solidFill>
                  <a:srgbClr val="57585B"/>
                </a:solidFill>
                <a:latin typeface="Open Sans"/>
                <a:cs typeface="Open Sans"/>
              </a:rPr>
              <a:t> </a:t>
            </a:r>
            <a:r>
              <a:rPr sz="1700" dirty="0">
                <a:solidFill>
                  <a:srgbClr val="57585B"/>
                </a:solidFill>
                <a:latin typeface="Open Sans"/>
                <a:cs typeface="Open Sans"/>
              </a:rPr>
              <a:t>a</a:t>
            </a:r>
            <a:r>
              <a:rPr sz="1700" spc="75" dirty="0">
                <a:solidFill>
                  <a:srgbClr val="57585B"/>
                </a:solidFill>
                <a:latin typeface="Open Sans"/>
                <a:cs typeface="Open Sans"/>
              </a:rPr>
              <a:t> </a:t>
            </a:r>
            <a:r>
              <a:rPr sz="1700" dirty="0">
                <a:solidFill>
                  <a:srgbClr val="57585B"/>
                </a:solidFill>
                <a:latin typeface="Open Sans"/>
                <a:cs typeface="Open Sans"/>
              </a:rPr>
              <a:t>simple,</a:t>
            </a:r>
            <a:r>
              <a:rPr sz="1700" spc="75" dirty="0">
                <a:solidFill>
                  <a:srgbClr val="57585B"/>
                </a:solidFill>
                <a:latin typeface="Open Sans"/>
                <a:cs typeface="Open Sans"/>
              </a:rPr>
              <a:t> </a:t>
            </a:r>
            <a:r>
              <a:rPr sz="1700" dirty="0">
                <a:solidFill>
                  <a:srgbClr val="57585B"/>
                </a:solidFill>
                <a:latin typeface="Open Sans"/>
                <a:cs typeface="Open Sans"/>
              </a:rPr>
              <a:t>less</a:t>
            </a:r>
            <a:r>
              <a:rPr sz="1700" spc="75" dirty="0">
                <a:solidFill>
                  <a:srgbClr val="57585B"/>
                </a:solidFill>
                <a:latin typeface="Open Sans"/>
                <a:cs typeface="Open Sans"/>
              </a:rPr>
              <a:t> </a:t>
            </a:r>
            <a:r>
              <a:rPr sz="1700" dirty="0">
                <a:solidFill>
                  <a:srgbClr val="57585B"/>
                </a:solidFill>
                <a:latin typeface="Open Sans"/>
                <a:cs typeface="Open Sans"/>
              </a:rPr>
              <a:t>technical</a:t>
            </a:r>
            <a:r>
              <a:rPr sz="1700" spc="75" dirty="0">
                <a:solidFill>
                  <a:srgbClr val="57585B"/>
                </a:solidFill>
                <a:latin typeface="Open Sans"/>
                <a:cs typeface="Open Sans"/>
              </a:rPr>
              <a:t> </a:t>
            </a:r>
            <a:r>
              <a:rPr sz="1700" spc="-20" dirty="0">
                <a:solidFill>
                  <a:srgbClr val="57585B"/>
                </a:solidFill>
                <a:latin typeface="Open Sans"/>
                <a:cs typeface="Open Sans"/>
              </a:rPr>
              <a:t>way.</a:t>
            </a:r>
            <a:endParaRPr sz="1700">
              <a:latin typeface="Open Sans"/>
              <a:cs typeface="Open Sans"/>
            </a:endParaRPr>
          </a:p>
        </p:txBody>
      </p:sp>
      <p:pic>
        <p:nvPicPr>
          <p:cNvPr id="31" name="object 31"/>
          <p:cNvPicPr/>
          <p:nvPr/>
        </p:nvPicPr>
        <p:blipFill>
          <a:blip r:embed="rId20" cstate="print"/>
          <a:stretch>
            <a:fillRect/>
          </a:stretch>
        </p:blipFill>
        <p:spPr>
          <a:xfrm>
            <a:off x="1378701" y="8685383"/>
            <a:ext cx="2619218" cy="2278125"/>
          </a:xfrm>
          <a:prstGeom prst="rect">
            <a:avLst/>
          </a:prstGeom>
        </p:spPr>
      </p:pic>
      <p:sp>
        <p:nvSpPr>
          <p:cNvPr id="32" name="object 32"/>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56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#6</a:t>
            </a:r>
            <a:endParaRPr sz="2600">
              <a:latin typeface="Ubuntu Light"/>
              <a:cs typeface="Ubuntu Light"/>
            </a:endParaRPr>
          </a:p>
        </p:txBody>
      </p:sp>
      <p:pic>
        <p:nvPicPr>
          <p:cNvPr id="3" name="object 3"/>
          <p:cNvPicPr/>
          <p:nvPr/>
        </p:nvPicPr>
        <p:blipFill>
          <a:blip r:embed="rId2" cstate="print"/>
          <a:stretch>
            <a:fillRect/>
          </a:stretch>
        </p:blipFill>
        <p:spPr>
          <a:xfrm>
            <a:off x="17700071" y="593899"/>
            <a:ext cx="1273721" cy="678795"/>
          </a:xfrm>
          <a:prstGeom prst="rect">
            <a:avLst/>
          </a:prstGeom>
        </p:spPr>
      </p:pic>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An</a:t>
            </a:r>
            <a:r>
              <a:rPr spc="-140" dirty="0"/>
              <a:t> </a:t>
            </a:r>
            <a:r>
              <a:rPr dirty="0"/>
              <a:t>Introduction</a:t>
            </a:r>
            <a:r>
              <a:rPr spc="-140" dirty="0"/>
              <a:t> </a:t>
            </a:r>
            <a:r>
              <a:rPr dirty="0"/>
              <a:t>to</a:t>
            </a:r>
            <a:r>
              <a:rPr spc="-135" dirty="0"/>
              <a:t> </a:t>
            </a:r>
            <a:r>
              <a:rPr spc="-10" dirty="0"/>
              <a:t>Bitcoin</a:t>
            </a:r>
          </a:p>
        </p:txBody>
      </p:sp>
      <p:pic>
        <p:nvPicPr>
          <p:cNvPr id="5" name="object 5"/>
          <p:cNvPicPr/>
          <p:nvPr/>
        </p:nvPicPr>
        <p:blipFill>
          <a:blip r:embed="rId3" cstate="print"/>
          <a:stretch>
            <a:fillRect/>
          </a:stretch>
        </p:blipFill>
        <p:spPr>
          <a:xfrm>
            <a:off x="18829729" y="10656764"/>
            <a:ext cx="143513" cy="143534"/>
          </a:xfrm>
          <a:prstGeom prst="rect">
            <a:avLst/>
          </a:prstGeom>
        </p:spPr>
      </p:pic>
      <p:sp>
        <p:nvSpPr>
          <p:cNvPr id="6" name="object 6"/>
          <p:cNvSpPr txBox="1"/>
          <p:nvPr/>
        </p:nvSpPr>
        <p:spPr>
          <a:xfrm>
            <a:off x="1127695" y="8476549"/>
            <a:ext cx="8576945" cy="1567993"/>
          </a:xfrm>
          <a:prstGeom prst="rect">
            <a:avLst/>
          </a:prstGeom>
        </p:spPr>
        <p:txBody>
          <a:bodyPr vert="horz" wrap="square" lIns="0" tIns="13335" rIns="0" bIns="0" rtlCol="0">
            <a:spAutoFit/>
          </a:bodyPr>
          <a:lstStyle/>
          <a:p>
            <a:pPr marL="12700">
              <a:lnSpc>
                <a:spcPct val="100000"/>
              </a:lnSpc>
              <a:spcBef>
                <a:spcPts val="105"/>
              </a:spcBef>
            </a:pPr>
            <a:r>
              <a:rPr sz="2550" b="1" dirty="0">
                <a:solidFill>
                  <a:srgbClr val="241B54"/>
                </a:solidFill>
                <a:latin typeface="Open Sans"/>
                <a:cs typeface="Open Sans"/>
              </a:rPr>
              <a:t>6.1.2</a:t>
            </a:r>
            <a:r>
              <a:rPr sz="2550" b="1" spc="55" dirty="0">
                <a:solidFill>
                  <a:srgbClr val="241B54"/>
                </a:solidFill>
                <a:latin typeface="Open Sans"/>
                <a:cs typeface="Open Sans"/>
              </a:rPr>
              <a:t> </a:t>
            </a:r>
            <a:r>
              <a:rPr sz="2550" b="1" dirty="0">
                <a:solidFill>
                  <a:srgbClr val="241B54"/>
                </a:solidFill>
                <a:latin typeface="Open Sans"/>
                <a:cs typeface="Open Sans"/>
              </a:rPr>
              <a:t>The</a:t>
            </a:r>
            <a:r>
              <a:rPr sz="2550" b="1" spc="60" dirty="0">
                <a:solidFill>
                  <a:srgbClr val="241B54"/>
                </a:solidFill>
                <a:latin typeface="Open Sans"/>
                <a:cs typeface="Open Sans"/>
              </a:rPr>
              <a:t> </a:t>
            </a:r>
            <a:r>
              <a:rPr sz="2550" b="1" spc="45" dirty="0">
                <a:solidFill>
                  <a:srgbClr val="241B54"/>
                </a:solidFill>
                <a:latin typeface="Open Sans"/>
                <a:cs typeface="Open Sans"/>
              </a:rPr>
              <a:t>Players</a:t>
            </a:r>
            <a:r>
              <a:rPr sz="2550" b="1" spc="55" dirty="0">
                <a:solidFill>
                  <a:srgbClr val="241B54"/>
                </a:solidFill>
                <a:latin typeface="Open Sans"/>
                <a:cs typeface="Open Sans"/>
              </a:rPr>
              <a:t> </a:t>
            </a:r>
            <a:r>
              <a:rPr sz="2550" b="1" dirty="0">
                <a:solidFill>
                  <a:srgbClr val="241B54"/>
                </a:solidFill>
                <a:latin typeface="Open Sans"/>
                <a:cs typeface="Open Sans"/>
              </a:rPr>
              <a:t>of</a:t>
            </a:r>
            <a:r>
              <a:rPr sz="2550" b="1" spc="55" dirty="0">
                <a:solidFill>
                  <a:srgbClr val="241B54"/>
                </a:solidFill>
                <a:latin typeface="Open Sans"/>
                <a:cs typeface="Open Sans"/>
              </a:rPr>
              <a:t> </a:t>
            </a:r>
            <a:r>
              <a:rPr sz="2550" b="1" spc="65" dirty="0">
                <a:solidFill>
                  <a:srgbClr val="241B54"/>
                </a:solidFill>
                <a:latin typeface="Open Sans"/>
                <a:cs typeface="Open Sans"/>
              </a:rPr>
              <a:t>the</a:t>
            </a:r>
            <a:r>
              <a:rPr sz="2550" b="1" spc="55" dirty="0">
                <a:solidFill>
                  <a:srgbClr val="241B54"/>
                </a:solidFill>
                <a:latin typeface="Open Sans"/>
                <a:cs typeface="Open Sans"/>
              </a:rPr>
              <a:t> </a:t>
            </a:r>
            <a:r>
              <a:rPr sz="2550" b="1" spc="-20" dirty="0">
                <a:solidFill>
                  <a:srgbClr val="241B54"/>
                </a:solidFill>
                <a:latin typeface="Open Sans"/>
                <a:cs typeface="Open Sans"/>
              </a:rPr>
              <a:t>Game</a:t>
            </a:r>
            <a:endParaRPr sz="2550" dirty="0">
              <a:latin typeface="Open Sans"/>
              <a:cs typeface="Open Sans"/>
            </a:endParaRPr>
          </a:p>
          <a:p>
            <a:pPr marL="14604" marR="5080">
              <a:lnSpc>
                <a:spcPct val="101800"/>
              </a:lnSpc>
              <a:spcBef>
                <a:spcPts val="2880"/>
              </a:spcBef>
            </a:pPr>
            <a:r>
              <a:rPr sz="1700" dirty="0">
                <a:solidFill>
                  <a:srgbClr val="57585B"/>
                </a:solidFill>
                <a:latin typeface="Open Sans"/>
                <a:cs typeface="Open Sans"/>
              </a:rPr>
              <a:t>To</a:t>
            </a:r>
            <a:r>
              <a:rPr sz="1700" spc="70" dirty="0">
                <a:solidFill>
                  <a:srgbClr val="57585B"/>
                </a:solidFill>
                <a:latin typeface="Open Sans"/>
                <a:cs typeface="Open Sans"/>
              </a:rPr>
              <a:t> </a:t>
            </a:r>
            <a:r>
              <a:rPr sz="1700" dirty="0">
                <a:solidFill>
                  <a:srgbClr val="57585B"/>
                </a:solidFill>
                <a:latin typeface="Open Sans"/>
                <a:cs typeface="Open Sans"/>
              </a:rPr>
              <a:t>better</a:t>
            </a:r>
            <a:r>
              <a:rPr sz="1700" spc="70" dirty="0">
                <a:solidFill>
                  <a:srgbClr val="57585B"/>
                </a:solidFill>
                <a:latin typeface="Open Sans"/>
                <a:cs typeface="Open Sans"/>
              </a:rPr>
              <a:t> </a:t>
            </a:r>
            <a:r>
              <a:rPr sz="1700" dirty="0">
                <a:solidFill>
                  <a:srgbClr val="57585B"/>
                </a:solidFill>
                <a:latin typeface="Open Sans"/>
                <a:cs typeface="Open Sans"/>
              </a:rPr>
              <a:t>understand</a:t>
            </a:r>
            <a:r>
              <a:rPr sz="1700" spc="70" dirty="0">
                <a:solidFill>
                  <a:srgbClr val="57585B"/>
                </a:solidFill>
                <a:latin typeface="Open Sans"/>
                <a:cs typeface="Open Sans"/>
              </a:rPr>
              <a:t> </a:t>
            </a:r>
            <a:r>
              <a:rPr sz="1700" dirty="0">
                <a:solidFill>
                  <a:srgbClr val="57585B"/>
                </a:solidFill>
                <a:latin typeface="Open Sans"/>
                <a:cs typeface="Open Sans"/>
              </a:rPr>
              <a:t>the</a:t>
            </a:r>
            <a:r>
              <a:rPr sz="1700" spc="70" dirty="0">
                <a:solidFill>
                  <a:srgbClr val="57585B"/>
                </a:solidFill>
                <a:latin typeface="Open Sans"/>
                <a:cs typeface="Open Sans"/>
              </a:rPr>
              <a:t> </a:t>
            </a:r>
            <a:r>
              <a:rPr sz="1700" dirty="0">
                <a:solidFill>
                  <a:srgbClr val="57585B"/>
                </a:solidFill>
                <a:latin typeface="Open Sans"/>
                <a:cs typeface="Open Sans"/>
              </a:rPr>
              <a:t>decentralization</a:t>
            </a:r>
            <a:r>
              <a:rPr sz="1700" spc="70" dirty="0">
                <a:solidFill>
                  <a:srgbClr val="57585B"/>
                </a:solidFill>
                <a:latin typeface="Open Sans"/>
                <a:cs typeface="Open Sans"/>
              </a:rPr>
              <a:t> </a:t>
            </a:r>
            <a:r>
              <a:rPr sz="1700" dirty="0">
                <a:solidFill>
                  <a:srgbClr val="57585B"/>
                </a:solidFill>
                <a:latin typeface="Open Sans"/>
                <a:cs typeface="Open Sans"/>
              </a:rPr>
              <a:t>of</a:t>
            </a:r>
            <a:r>
              <a:rPr sz="1700" spc="70" dirty="0">
                <a:solidFill>
                  <a:srgbClr val="57585B"/>
                </a:solidFill>
                <a:latin typeface="Open Sans"/>
                <a:cs typeface="Open Sans"/>
              </a:rPr>
              <a:t> </a:t>
            </a:r>
            <a:r>
              <a:rPr sz="1700" dirty="0">
                <a:solidFill>
                  <a:srgbClr val="57585B"/>
                </a:solidFill>
                <a:latin typeface="Open Sans"/>
                <a:cs typeface="Open Sans"/>
              </a:rPr>
              <a:t>Bitcoin,</a:t>
            </a:r>
            <a:r>
              <a:rPr sz="1700" spc="70" dirty="0">
                <a:solidFill>
                  <a:srgbClr val="57585B"/>
                </a:solidFill>
                <a:latin typeface="Open Sans"/>
                <a:cs typeface="Open Sans"/>
              </a:rPr>
              <a:t> </a:t>
            </a:r>
            <a:r>
              <a:rPr sz="1700" dirty="0">
                <a:solidFill>
                  <a:srgbClr val="57585B"/>
                </a:solidFill>
                <a:latin typeface="Open Sans"/>
                <a:cs typeface="Open Sans"/>
              </a:rPr>
              <a:t>we</a:t>
            </a:r>
            <a:r>
              <a:rPr sz="1700" spc="70" dirty="0">
                <a:solidFill>
                  <a:srgbClr val="57585B"/>
                </a:solidFill>
                <a:latin typeface="Open Sans"/>
                <a:cs typeface="Open Sans"/>
              </a:rPr>
              <a:t> </a:t>
            </a:r>
            <a:r>
              <a:rPr sz="1700" dirty="0">
                <a:solidFill>
                  <a:srgbClr val="57585B"/>
                </a:solidFill>
                <a:latin typeface="Open Sans"/>
                <a:cs typeface="Open Sans"/>
              </a:rPr>
              <a:t>need</a:t>
            </a:r>
            <a:r>
              <a:rPr sz="1700" spc="70" dirty="0">
                <a:solidFill>
                  <a:srgbClr val="57585B"/>
                </a:solidFill>
                <a:latin typeface="Open Sans"/>
                <a:cs typeface="Open Sans"/>
              </a:rPr>
              <a:t> </a:t>
            </a:r>
            <a:r>
              <a:rPr sz="1700" dirty="0">
                <a:solidFill>
                  <a:srgbClr val="57585B"/>
                </a:solidFill>
                <a:latin typeface="Open Sans"/>
                <a:cs typeface="Open Sans"/>
              </a:rPr>
              <a:t>to</a:t>
            </a:r>
            <a:r>
              <a:rPr sz="1700" spc="75" dirty="0">
                <a:solidFill>
                  <a:srgbClr val="57585B"/>
                </a:solidFill>
                <a:latin typeface="Open Sans"/>
                <a:cs typeface="Open Sans"/>
              </a:rPr>
              <a:t> </a:t>
            </a:r>
            <a:r>
              <a:rPr sz="1700" dirty="0">
                <a:solidFill>
                  <a:srgbClr val="57585B"/>
                </a:solidFill>
                <a:latin typeface="Open Sans"/>
                <a:cs typeface="Open Sans"/>
              </a:rPr>
              <a:t>dive</a:t>
            </a:r>
            <a:r>
              <a:rPr sz="1700" spc="70" dirty="0">
                <a:solidFill>
                  <a:srgbClr val="57585B"/>
                </a:solidFill>
                <a:latin typeface="Open Sans"/>
                <a:cs typeface="Open Sans"/>
              </a:rPr>
              <a:t> </a:t>
            </a:r>
            <a:r>
              <a:rPr sz="1700" dirty="0">
                <a:solidFill>
                  <a:srgbClr val="57585B"/>
                </a:solidFill>
                <a:latin typeface="Open Sans"/>
                <a:cs typeface="Open Sans"/>
              </a:rPr>
              <a:t>deeper</a:t>
            </a:r>
            <a:r>
              <a:rPr sz="1700" spc="70" dirty="0">
                <a:solidFill>
                  <a:srgbClr val="57585B"/>
                </a:solidFill>
                <a:latin typeface="Open Sans"/>
                <a:cs typeface="Open Sans"/>
              </a:rPr>
              <a:t> </a:t>
            </a:r>
            <a:r>
              <a:rPr sz="1700" spc="-20" dirty="0">
                <a:solidFill>
                  <a:srgbClr val="57585B"/>
                </a:solidFill>
                <a:latin typeface="Open Sans"/>
                <a:cs typeface="Open Sans"/>
              </a:rPr>
              <a:t>into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diﬀerent</a:t>
            </a:r>
            <a:r>
              <a:rPr sz="1700" spc="60" dirty="0">
                <a:solidFill>
                  <a:srgbClr val="57585B"/>
                </a:solidFill>
                <a:latin typeface="Open Sans"/>
                <a:cs typeface="Open Sans"/>
              </a:rPr>
              <a:t> </a:t>
            </a:r>
            <a:r>
              <a:rPr sz="1700" dirty="0">
                <a:solidFill>
                  <a:srgbClr val="57585B"/>
                </a:solidFill>
                <a:latin typeface="Open Sans"/>
                <a:cs typeface="Open Sans"/>
              </a:rPr>
              <a:t>roles</a:t>
            </a:r>
            <a:r>
              <a:rPr sz="1700" spc="60" dirty="0">
                <a:solidFill>
                  <a:srgbClr val="57585B"/>
                </a:solidFill>
                <a:latin typeface="Open Sans"/>
                <a:cs typeface="Open Sans"/>
              </a:rPr>
              <a:t> </a:t>
            </a:r>
            <a:r>
              <a:rPr sz="1700" dirty="0">
                <a:solidFill>
                  <a:srgbClr val="57585B"/>
                </a:solidFill>
                <a:latin typeface="Open Sans"/>
                <a:cs typeface="Open Sans"/>
              </a:rPr>
              <a:t>within</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network.</a:t>
            </a:r>
            <a:r>
              <a:rPr sz="1700" spc="65" dirty="0">
                <a:solidFill>
                  <a:srgbClr val="57585B"/>
                </a:solidFill>
                <a:latin typeface="Open Sans"/>
                <a:cs typeface="Open Sans"/>
              </a:rPr>
              <a:t> </a:t>
            </a:r>
            <a:r>
              <a:rPr sz="1700" dirty="0">
                <a:solidFill>
                  <a:srgbClr val="57585B"/>
                </a:solidFill>
                <a:latin typeface="Open Sans"/>
                <a:cs typeface="Open Sans"/>
              </a:rPr>
              <a:t>In</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Bitcoin</a:t>
            </a:r>
            <a:r>
              <a:rPr sz="1700" spc="60" dirty="0">
                <a:solidFill>
                  <a:srgbClr val="57585B"/>
                </a:solidFill>
                <a:latin typeface="Open Sans"/>
                <a:cs typeface="Open Sans"/>
              </a:rPr>
              <a:t> </a:t>
            </a:r>
            <a:r>
              <a:rPr sz="1700" dirty="0">
                <a:solidFill>
                  <a:srgbClr val="57585B"/>
                </a:solidFill>
                <a:latin typeface="Open Sans"/>
                <a:cs typeface="Open Sans"/>
              </a:rPr>
              <a:t>world,</a:t>
            </a:r>
            <a:r>
              <a:rPr sz="1700" spc="60" dirty="0">
                <a:solidFill>
                  <a:srgbClr val="57585B"/>
                </a:solidFill>
                <a:latin typeface="Open Sans"/>
                <a:cs typeface="Open Sans"/>
              </a:rPr>
              <a:t> </a:t>
            </a:r>
            <a:r>
              <a:rPr sz="1700" dirty="0">
                <a:solidFill>
                  <a:srgbClr val="57585B"/>
                </a:solidFill>
                <a:latin typeface="Open Sans"/>
                <a:cs typeface="Open Sans"/>
              </a:rPr>
              <a:t>various</a:t>
            </a:r>
            <a:r>
              <a:rPr sz="1700" spc="65" dirty="0">
                <a:solidFill>
                  <a:srgbClr val="57585B"/>
                </a:solidFill>
                <a:latin typeface="Open Sans"/>
                <a:cs typeface="Open Sans"/>
              </a:rPr>
              <a:t> </a:t>
            </a:r>
            <a:r>
              <a:rPr sz="1700" dirty="0">
                <a:solidFill>
                  <a:srgbClr val="57585B"/>
                </a:solidFill>
                <a:latin typeface="Open Sans"/>
                <a:cs typeface="Open Sans"/>
              </a:rPr>
              <a:t>participants</a:t>
            </a:r>
            <a:r>
              <a:rPr sz="1700" spc="60" dirty="0">
                <a:solidFill>
                  <a:srgbClr val="57585B"/>
                </a:solidFill>
                <a:latin typeface="Open Sans"/>
                <a:cs typeface="Open Sans"/>
              </a:rPr>
              <a:t> </a:t>
            </a:r>
            <a:r>
              <a:rPr sz="1700" spc="-20" dirty="0">
                <a:solidFill>
                  <a:srgbClr val="57585B"/>
                </a:solidFill>
                <a:latin typeface="Open Sans"/>
                <a:cs typeface="Open Sans"/>
              </a:rPr>
              <a:t>play </a:t>
            </a:r>
            <a:r>
              <a:rPr sz="1700" dirty="0">
                <a:solidFill>
                  <a:srgbClr val="57585B"/>
                </a:solidFill>
                <a:latin typeface="Open Sans"/>
                <a:cs typeface="Open Sans"/>
              </a:rPr>
              <a:t>distinct</a:t>
            </a:r>
            <a:r>
              <a:rPr sz="1700" spc="80" dirty="0">
                <a:solidFill>
                  <a:srgbClr val="57585B"/>
                </a:solidFill>
                <a:latin typeface="Open Sans"/>
                <a:cs typeface="Open Sans"/>
              </a:rPr>
              <a:t> </a:t>
            </a:r>
            <a:r>
              <a:rPr sz="1700" dirty="0">
                <a:solidFill>
                  <a:srgbClr val="57585B"/>
                </a:solidFill>
                <a:latin typeface="Open Sans"/>
                <a:cs typeface="Open Sans"/>
              </a:rPr>
              <a:t>yet</a:t>
            </a:r>
            <a:r>
              <a:rPr sz="1700" spc="80" dirty="0">
                <a:solidFill>
                  <a:srgbClr val="57585B"/>
                </a:solidFill>
                <a:latin typeface="Open Sans"/>
                <a:cs typeface="Open Sans"/>
              </a:rPr>
              <a:t> </a:t>
            </a:r>
            <a:r>
              <a:rPr sz="1700" dirty="0">
                <a:solidFill>
                  <a:srgbClr val="57585B"/>
                </a:solidFill>
                <a:latin typeface="Open Sans"/>
                <a:cs typeface="Open Sans"/>
              </a:rPr>
              <a:t>harmonious</a:t>
            </a:r>
            <a:r>
              <a:rPr sz="1700" spc="80" dirty="0">
                <a:solidFill>
                  <a:srgbClr val="57585B"/>
                </a:solidFill>
                <a:latin typeface="Open Sans"/>
                <a:cs typeface="Open Sans"/>
              </a:rPr>
              <a:t> </a:t>
            </a:r>
            <a:r>
              <a:rPr sz="1700" dirty="0">
                <a:solidFill>
                  <a:srgbClr val="57585B"/>
                </a:solidFill>
                <a:latin typeface="Open Sans"/>
                <a:cs typeface="Open Sans"/>
              </a:rPr>
              <a:t>roles,</a:t>
            </a:r>
            <a:r>
              <a:rPr sz="1700" spc="80" dirty="0">
                <a:solidFill>
                  <a:srgbClr val="57585B"/>
                </a:solidFill>
                <a:latin typeface="Open Sans"/>
                <a:cs typeface="Open Sans"/>
              </a:rPr>
              <a:t> </a:t>
            </a:r>
            <a:r>
              <a:rPr sz="1700" dirty="0">
                <a:solidFill>
                  <a:srgbClr val="57585B"/>
                </a:solidFill>
                <a:latin typeface="Open Sans"/>
                <a:cs typeface="Open Sans"/>
              </a:rPr>
              <a:t>contributing</a:t>
            </a:r>
            <a:r>
              <a:rPr sz="1700" spc="80" dirty="0">
                <a:solidFill>
                  <a:srgbClr val="57585B"/>
                </a:solidFill>
                <a:latin typeface="Open Sans"/>
                <a:cs typeface="Open Sans"/>
              </a:rPr>
              <a:t> </a:t>
            </a:r>
            <a:r>
              <a:rPr sz="1700" dirty="0">
                <a:solidFill>
                  <a:srgbClr val="57585B"/>
                </a:solidFill>
                <a:latin typeface="Open Sans"/>
                <a:cs typeface="Open Sans"/>
              </a:rPr>
              <a:t>to</a:t>
            </a:r>
            <a:r>
              <a:rPr sz="1700" spc="80" dirty="0">
                <a:solidFill>
                  <a:srgbClr val="57585B"/>
                </a:solidFill>
                <a:latin typeface="Open Sans"/>
                <a:cs typeface="Open Sans"/>
              </a:rPr>
              <a:t> </a:t>
            </a:r>
            <a:r>
              <a:rPr sz="1700" dirty="0">
                <a:solidFill>
                  <a:srgbClr val="57585B"/>
                </a:solidFill>
                <a:latin typeface="Open Sans"/>
                <a:cs typeface="Open Sans"/>
              </a:rPr>
              <a:t>the</a:t>
            </a:r>
            <a:r>
              <a:rPr sz="1700" spc="85" dirty="0">
                <a:solidFill>
                  <a:srgbClr val="57585B"/>
                </a:solidFill>
                <a:latin typeface="Open Sans"/>
                <a:cs typeface="Open Sans"/>
              </a:rPr>
              <a:t> </a:t>
            </a:r>
            <a:r>
              <a:rPr lang="en-US" sz="1700" spc="85" dirty="0">
                <a:solidFill>
                  <a:srgbClr val="57585B"/>
                </a:solidFill>
                <a:latin typeface="Open Sans"/>
                <a:cs typeface="Open Sans"/>
              </a:rPr>
              <a:t>network’s </a:t>
            </a:r>
            <a:r>
              <a:rPr sz="1700" dirty="0">
                <a:solidFill>
                  <a:srgbClr val="57585B"/>
                </a:solidFill>
                <a:latin typeface="Open Sans"/>
                <a:cs typeface="Open Sans"/>
              </a:rPr>
              <a:t>seamless</a:t>
            </a:r>
            <a:r>
              <a:rPr sz="1700" spc="80" dirty="0">
                <a:solidFill>
                  <a:srgbClr val="57585B"/>
                </a:solidFill>
                <a:latin typeface="Open Sans"/>
                <a:cs typeface="Open Sans"/>
              </a:rPr>
              <a:t> </a:t>
            </a:r>
            <a:r>
              <a:rPr sz="1700" dirty="0">
                <a:solidFill>
                  <a:srgbClr val="57585B"/>
                </a:solidFill>
                <a:latin typeface="Open Sans"/>
                <a:cs typeface="Open Sans"/>
              </a:rPr>
              <a:t>functioning</a:t>
            </a:r>
            <a:r>
              <a:rPr sz="1700" spc="-10" dirty="0">
                <a:solidFill>
                  <a:srgbClr val="57585B"/>
                </a:solidFill>
                <a:latin typeface="Open Sans"/>
                <a:cs typeface="Open Sans"/>
              </a:rPr>
              <a:t>.</a:t>
            </a:r>
            <a:endParaRPr sz="1700" dirty="0">
              <a:latin typeface="Open Sans"/>
              <a:cs typeface="Open Sans"/>
            </a:endParaRPr>
          </a:p>
        </p:txBody>
      </p:sp>
      <p:sp>
        <p:nvSpPr>
          <p:cNvPr id="7" name="object 7"/>
          <p:cNvSpPr txBox="1"/>
          <p:nvPr/>
        </p:nvSpPr>
        <p:spPr>
          <a:xfrm>
            <a:off x="10332258" y="2605343"/>
            <a:ext cx="7451725" cy="553720"/>
          </a:xfrm>
          <a:prstGeom prst="rect">
            <a:avLst/>
          </a:prstGeom>
        </p:spPr>
        <p:txBody>
          <a:bodyPr vert="horz" wrap="square" lIns="0" tIns="13970" rIns="0" bIns="0" rtlCol="0">
            <a:spAutoFit/>
          </a:bodyPr>
          <a:lstStyle/>
          <a:p>
            <a:pPr marL="12700">
              <a:lnSpc>
                <a:spcPct val="100000"/>
              </a:lnSpc>
              <a:spcBef>
                <a:spcPts val="110"/>
              </a:spcBef>
            </a:pPr>
            <a:r>
              <a:rPr sz="3450" b="1" i="1" dirty="0">
                <a:solidFill>
                  <a:srgbClr val="241B54"/>
                </a:solidFill>
                <a:latin typeface="Open Sans"/>
                <a:cs typeface="Open Sans"/>
              </a:rPr>
              <a:t>1.</a:t>
            </a:r>
            <a:r>
              <a:rPr sz="3450" b="1" i="1" spc="-30" dirty="0">
                <a:solidFill>
                  <a:srgbClr val="241B54"/>
                </a:solidFill>
                <a:latin typeface="Open Sans"/>
                <a:cs typeface="Open Sans"/>
              </a:rPr>
              <a:t> </a:t>
            </a:r>
            <a:r>
              <a:rPr sz="3450" b="1" i="1" dirty="0">
                <a:solidFill>
                  <a:srgbClr val="241B54"/>
                </a:solidFill>
                <a:latin typeface="Open Sans"/>
                <a:cs typeface="Open Sans"/>
              </a:rPr>
              <a:t>Miners:</a:t>
            </a:r>
            <a:r>
              <a:rPr sz="3450" b="1" i="1" spc="-20" dirty="0">
                <a:solidFill>
                  <a:srgbClr val="241B54"/>
                </a:solidFill>
                <a:latin typeface="Open Sans"/>
                <a:cs typeface="Open Sans"/>
              </a:rPr>
              <a:t> </a:t>
            </a:r>
            <a:r>
              <a:rPr sz="3450" b="1" i="1" dirty="0">
                <a:solidFill>
                  <a:srgbClr val="241B54"/>
                </a:solidFill>
                <a:latin typeface="Open Sans"/>
                <a:cs typeface="Open Sans"/>
              </a:rPr>
              <a:t>The</a:t>
            </a:r>
            <a:r>
              <a:rPr sz="3450" b="1" i="1" spc="-20" dirty="0">
                <a:solidFill>
                  <a:srgbClr val="241B54"/>
                </a:solidFill>
                <a:latin typeface="Open Sans"/>
                <a:cs typeface="Open Sans"/>
              </a:rPr>
              <a:t> </a:t>
            </a:r>
            <a:r>
              <a:rPr sz="3450" b="1" i="1" dirty="0">
                <a:solidFill>
                  <a:srgbClr val="241B54"/>
                </a:solidFill>
                <a:latin typeface="Open Sans"/>
                <a:cs typeface="Open Sans"/>
              </a:rPr>
              <a:t>Architects</a:t>
            </a:r>
            <a:r>
              <a:rPr sz="3450" b="1" i="1" spc="-20" dirty="0">
                <a:solidFill>
                  <a:srgbClr val="241B54"/>
                </a:solidFill>
                <a:latin typeface="Open Sans"/>
                <a:cs typeface="Open Sans"/>
              </a:rPr>
              <a:t> </a:t>
            </a:r>
            <a:r>
              <a:rPr sz="3450" b="1" i="1" dirty="0">
                <a:solidFill>
                  <a:srgbClr val="241B54"/>
                </a:solidFill>
                <a:latin typeface="Open Sans"/>
                <a:cs typeface="Open Sans"/>
              </a:rPr>
              <a:t>of</a:t>
            </a:r>
            <a:r>
              <a:rPr sz="3450" b="1" i="1" spc="-15" dirty="0">
                <a:solidFill>
                  <a:srgbClr val="241B54"/>
                </a:solidFill>
                <a:latin typeface="Open Sans"/>
                <a:cs typeface="Open Sans"/>
              </a:rPr>
              <a:t> </a:t>
            </a:r>
            <a:r>
              <a:rPr sz="3450" b="1" i="1" spc="-10" dirty="0">
                <a:solidFill>
                  <a:srgbClr val="241B54"/>
                </a:solidFill>
                <a:latin typeface="Open Sans"/>
                <a:cs typeface="Open Sans"/>
              </a:rPr>
              <a:t>Security</a:t>
            </a:r>
            <a:endParaRPr sz="3450">
              <a:latin typeface="Open Sans"/>
              <a:cs typeface="Open Sans"/>
            </a:endParaRPr>
          </a:p>
        </p:txBody>
      </p:sp>
      <p:sp>
        <p:nvSpPr>
          <p:cNvPr id="8" name="object 8"/>
          <p:cNvSpPr txBox="1"/>
          <p:nvPr/>
        </p:nvSpPr>
        <p:spPr>
          <a:xfrm>
            <a:off x="1129935" y="2636806"/>
            <a:ext cx="4789170" cy="5302885"/>
          </a:xfrm>
          <a:prstGeom prst="rect">
            <a:avLst/>
          </a:prstGeom>
        </p:spPr>
        <p:txBody>
          <a:bodyPr vert="horz" wrap="square" lIns="0" tIns="12065" rIns="0" bIns="0" rtlCol="0">
            <a:spAutoFit/>
          </a:bodyPr>
          <a:lstStyle/>
          <a:p>
            <a:pPr marL="12700" marR="101600">
              <a:lnSpc>
                <a:spcPct val="101800"/>
              </a:lnSpc>
              <a:spcBef>
                <a:spcPts val="95"/>
              </a:spcBef>
            </a:pPr>
            <a:r>
              <a:rPr sz="1700" dirty="0">
                <a:solidFill>
                  <a:srgbClr val="57585B"/>
                </a:solidFill>
                <a:latin typeface="Open Sans"/>
                <a:cs typeface="Open Sans"/>
              </a:rPr>
              <a:t>For</a:t>
            </a:r>
            <a:r>
              <a:rPr sz="1700" spc="55" dirty="0">
                <a:solidFill>
                  <a:srgbClr val="57585B"/>
                </a:solidFill>
                <a:latin typeface="Open Sans"/>
                <a:cs typeface="Open Sans"/>
              </a:rPr>
              <a:t> </a:t>
            </a:r>
            <a:r>
              <a:rPr sz="1700" dirty="0">
                <a:solidFill>
                  <a:srgbClr val="57585B"/>
                </a:solidFill>
                <a:latin typeface="Open Sans"/>
                <a:cs typeface="Open Sans"/>
              </a:rPr>
              <a:t>example,</a:t>
            </a:r>
            <a:r>
              <a:rPr sz="1700" spc="60" dirty="0">
                <a:solidFill>
                  <a:srgbClr val="57585B"/>
                </a:solidFill>
                <a:latin typeface="Open Sans"/>
                <a:cs typeface="Open Sans"/>
              </a:rPr>
              <a:t> </a:t>
            </a:r>
            <a:r>
              <a:rPr sz="1700" dirty="0">
                <a:solidFill>
                  <a:srgbClr val="57585B"/>
                </a:solidFill>
                <a:latin typeface="Open Sans"/>
                <a:cs typeface="Open Sans"/>
              </a:rPr>
              <a:t>one</a:t>
            </a:r>
            <a:r>
              <a:rPr sz="1700" spc="60" dirty="0">
                <a:solidFill>
                  <a:srgbClr val="57585B"/>
                </a:solidFill>
                <a:latin typeface="Open Sans"/>
                <a:cs typeface="Open Sans"/>
              </a:rPr>
              <a:t> </a:t>
            </a:r>
            <a:r>
              <a:rPr sz="1700" dirty="0">
                <a:solidFill>
                  <a:srgbClr val="57585B"/>
                </a:solidFill>
                <a:latin typeface="Open Sans"/>
                <a:cs typeface="Open Sans"/>
              </a:rPr>
              <a:t>of</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rules</a:t>
            </a:r>
            <a:r>
              <a:rPr sz="1700" spc="55" dirty="0">
                <a:solidFill>
                  <a:srgbClr val="57585B"/>
                </a:solidFill>
                <a:latin typeface="Open Sans"/>
                <a:cs typeface="Open Sans"/>
              </a:rPr>
              <a:t> </a:t>
            </a:r>
            <a:r>
              <a:rPr sz="1700" dirty="0">
                <a:solidFill>
                  <a:srgbClr val="57585B"/>
                </a:solidFill>
                <a:latin typeface="Open Sans"/>
                <a:cs typeface="Open Sans"/>
              </a:rPr>
              <a:t>of</a:t>
            </a:r>
            <a:r>
              <a:rPr sz="1700" spc="60" dirty="0">
                <a:solidFill>
                  <a:srgbClr val="57585B"/>
                </a:solidFill>
                <a:latin typeface="Open Sans"/>
                <a:cs typeface="Open Sans"/>
              </a:rPr>
              <a:t> </a:t>
            </a:r>
            <a:r>
              <a:rPr sz="1700" dirty="0">
                <a:solidFill>
                  <a:srgbClr val="57585B"/>
                </a:solidFill>
                <a:latin typeface="Open Sans"/>
                <a:cs typeface="Open Sans"/>
              </a:rPr>
              <a:t>Bitcoin</a:t>
            </a:r>
            <a:r>
              <a:rPr sz="1700" spc="60" dirty="0">
                <a:solidFill>
                  <a:srgbClr val="57585B"/>
                </a:solidFill>
                <a:latin typeface="Open Sans"/>
                <a:cs typeface="Open Sans"/>
              </a:rPr>
              <a:t> </a:t>
            </a:r>
            <a:r>
              <a:rPr sz="1700" spc="-25" dirty="0">
                <a:solidFill>
                  <a:srgbClr val="57585B"/>
                </a:solidFill>
                <a:latin typeface="Open Sans"/>
                <a:cs typeface="Open Sans"/>
              </a:rPr>
              <a:t>is, </a:t>
            </a:r>
            <a:r>
              <a:rPr sz="1700" dirty="0">
                <a:solidFill>
                  <a:srgbClr val="57585B"/>
                </a:solidFill>
                <a:latin typeface="Open Sans"/>
                <a:cs typeface="Open Sans"/>
              </a:rPr>
              <a:t>"There</a:t>
            </a:r>
            <a:r>
              <a:rPr sz="1700" spc="40" dirty="0">
                <a:solidFill>
                  <a:srgbClr val="57585B"/>
                </a:solidFill>
                <a:latin typeface="Open Sans"/>
                <a:cs typeface="Open Sans"/>
              </a:rPr>
              <a:t> </a:t>
            </a:r>
            <a:r>
              <a:rPr sz="1700" dirty="0">
                <a:solidFill>
                  <a:srgbClr val="57585B"/>
                </a:solidFill>
                <a:latin typeface="Open Sans"/>
                <a:cs typeface="Open Sans"/>
              </a:rPr>
              <a:t>will</a:t>
            </a:r>
            <a:r>
              <a:rPr sz="1700" spc="45" dirty="0">
                <a:solidFill>
                  <a:srgbClr val="57585B"/>
                </a:solidFill>
                <a:latin typeface="Open Sans"/>
                <a:cs typeface="Open Sans"/>
              </a:rPr>
              <a:t> </a:t>
            </a:r>
            <a:r>
              <a:rPr sz="1700" dirty="0">
                <a:solidFill>
                  <a:srgbClr val="57585B"/>
                </a:solidFill>
                <a:latin typeface="Open Sans"/>
                <a:cs typeface="Open Sans"/>
              </a:rPr>
              <a:t>never</a:t>
            </a:r>
            <a:r>
              <a:rPr sz="1700" spc="45" dirty="0">
                <a:solidFill>
                  <a:srgbClr val="57585B"/>
                </a:solidFill>
                <a:latin typeface="Open Sans"/>
                <a:cs typeface="Open Sans"/>
              </a:rPr>
              <a:t> </a:t>
            </a:r>
            <a:r>
              <a:rPr sz="1700" dirty="0">
                <a:solidFill>
                  <a:srgbClr val="57585B"/>
                </a:solidFill>
                <a:latin typeface="Open Sans"/>
                <a:cs typeface="Open Sans"/>
              </a:rPr>
              <a:t>be</a:t>
            </a:r>
            <a:r>
              <a:rPr sz="1700" spc="40" dirty="0">
                <a:solidFill>
                  <a:srgbClr val="57585B"/>
                </a:solidFill>
                <a:latin typeface="Open Sans"/>
                <a:cs typeface="Open Sans"/>
              </a:rPr>
              <a:t> </a:t>
            </a:r>
            <a:r>
              <a:rPr sz="1700" dirty="0">
                <a:solidFill>
                  <a:srgbClr val="57585B"/>
                </a:solidFill>
                <a:latin typeface="Open Sans"/>
                <a:cs typeface="Open Sans"/>
              </a:rPr>
              <a:t>more</a:t>
            </a:r>
            <a:r>
              <a:rPr sz="1700" spc="45" dirty="0">
                <a:solidFill>
                  <a:srgbClr val="57585B"/>
                </a:solidFill>
                <a:latin typeface="Open Sans"/>
                <a:cs typeface="Open Sans"/>
              </a:rPr>
              <a:t> </a:t>
            </a:r>
            <a:r>
              <a:rPr sz="1700" dirty="0">
                <a:solidFill>
                  <a:srgbClr val="57585B"/>
                </a:solidFill>
                <a:latin typeface="Open Sans"/>
                <a:cs typeface="Open Sans"/>
              </a:rPr>
              <a:t>than</a:t>
            </a:r>
            <a:r>
              <a:rPr sz="1700" spc="45" dirty="0">
                <a:solidFill>
                  <a:srgbClr val="57585B"/>
                </a:solidFill>
                <a:latin typeface="Open Sans"/>
                <a:cs typeface="Open Sans"/>
              </a:rPr>
              <a:t> </a:t>
            </a:r>
            <a:r>
              <a:rPr sz="1700" dirty="0">
                <a:solidFill>
                  <a:srgbClr val="57585B"/>
                </a:solidFill>
                <a:latin typeface="Open Sans"/>
                <a:cs typeface="Open Sans"/>
              </a:rPr>
              <a:t>21</a:t>
            </a:r>
            <a:r>
              <a:rPr sz="1700" spc="40" dirty="0">
                <a:solidFill>
                  <a:srgbClr val="57585B"/>
                </a:solidFill>
                <a:latin typeface="Open Sans"/>
                <a:cs typeface="Open Sans"/>
              </a:rPr>
              <a:t> </a:t>
            </a:r>
            <a:r>
              <a:rPr sz="1700" spc="-10" dirty="0">
                <a:solidFill>
                  <a:srgbClr val="57585B"/>
                </a:solidFill>
                <a:latin typeface="Open Sans"/>
                <a:cs typeface="Open Sans"/>
              </a:rPr>
              <a:t>million </a:t>
            </a:r>
            <a:r>
              <a:rPr sz="1700" dirty="0">
                <a:solidFill>
                  <a:srgbClr val="57585B"/>
                </a:solidFill>
                <a:latin typeface="Open Sans"/>
                <a:cs typeface="Open Sans"/>
              </a:rPr>
              <a:t>bitcoins."</a:t>
            </a:r>
            <a:r>
              <a:rPr sz="1700" spc="55" dirty="0">
                <a:solidFill>
                  <a:srgbClr val="57585B"/>
                </a:solidFill>
                <a:latin typeface="Open Sans"/>
                <a:cs typeface="Open Sans"/>
              </a:rPr>
              <a:t> </a:t>
            </a:r>
            <a:r>
              <a:rPr sz="1700" dirty="0">
                <a:solidFill>
                  <a:srgbClr val="57585B"/>
                </a:solidFill>
                <a:latin typeface="Open Sans"/>
                <a:cs typeface="Open Sans"/>
              </a:rPr>
              <a:t>If</a:t>
            </a:r>
            <a:r>
              <a:rPr sz="1700" spc="55" dirty="0">
                <a:solidFill>
                  <a:srgbClr val="57585B"/>
                </a:solidFill>
                <a:latin typeface="Open Sans"/>
                <a:cs typeface="Open Sans"/>
              </a:rPr>
              <a:t> </a:t>
            </a:r>
            <a:r>
              <a:rPr sz="1700" dirty="0">
                <a:solidFill>
                  <a:srgbClr val="57585B"/>
                </a:solidFill>
                <a:latin typeface="Open Sans"/>
                <a:cs typeface="Open Sans"/>
              </a:rPr>
              <a:t>someone</a:t>
            </a:r>
            <a:r>
              <a:rPr sz="1700" spc="55" dirty="0">
                <a:solidFill>
                  <a:srgbClr val="57585B"/>
                </a:solidFill>
                <a:latin typeface="Open Sans"/>
                <a:cs typeface="Open Sans"/>
              </a:rPr>
              <a:t> </a:t>
            </a:r>
            <a:r>
              <a:rPr sz="1700" dirty="0">
                <a:solidFill>
                  <a:srgbClr val="57585B"/>
                </a:solidFill>
                <a:latin typeface="Open Sans"/>
                <a:cs typeface="Open Sans"/>
              </a:rPr>
              <a:t>wanted</a:t>
            </a:r>
            <a:r>
              <a:rPr sz="1700" spc="55" dirty="0">
                <a:solidFill>
                  <a:srgbClr val="57585B"/>
                </a:solidFill>
                <a:latin typeface="Open Sans"/>
                <a:cs typeface="Open Sans"/>
              </a:rPr>
              <a:t> </a:t>
            </a:r>
            <a:r>
              <a:rPr sz="1700" dirty="0">
                <a:solidFill>
                  <a:srgbClr val="57585B"/>
                </a:solidFill>
                <a:latin typeface="Open Sans"/>
                <a:cs typeface="Open Sans"/>
              </a:rPr>
              <a:t>to</a:t>
            </a:r>
            <a:r>
              <a:rPr sz="1700" spc="55" dirty="0">
                <a:solidFill>
                  <a:srgbClr val="57585B"/>
                </a:solidFill>
                <a:latin typeface="Open Sans"/>
                <a:cs typeface="Open Sans"/>
              </a:rPr>
              <a:t> </a:t>
            </a:r>
            <a:r>
              <a:rPr sz="1700" dirty="0">
                <a:solidFill>
                  <a:srgbClr val="57585B"/>
                </a:solidFill>
                <a:latin typeface="Open Sans"/>
                <a:cs typeface="Open Sans"/>
              </a:rPr>
              <a:t>create</a:t>
            </a:r>
            <a:r>
              <a:rPr sz="1700" spc="55" dirty="0">
                <a:solidFill>
                  <a:srgbClr val="57585B"/>
                </a:solidFill>
                <a:latin typeface="Open Sans"/>
                <a:cs typeface="Open Sans"/>
              </a:rPr>
              <a:t> </a:t>
            </a:r>
            <a:r>
              <a:rPr sz="1700" spc="-50" dirty="0">
                <a:solidFill>
                  <a:srgbClr val="57585B"/>
                </a:solidFill>
                <a:latin typeface="Open Sans"/>
                <a:cs typeface="Open Sans"/>
              </a:rPr>
              <a:t>a </a:t>
            </a:r>
            <a:r>
              <a:rPr sz="1700" dirty="0">
                <a:solidFill>
                  <a:srgbClr val="57585B"/>
                </a:solidFill>
                <a:latin typeface="Open Sans"/>
                <a:cs typeface="Open Sans"/>
              </a:rPr>
              <a:t>million</a:t>
            </a:r>
            <a:r>
              <a:rPr sz="1700" spc="65" dirty="0">
                <a:solidFill>
                  <a:srgbClr val="57585B"/>
                </a:solidFill>
                <a:latin typeface="Open Sans"/>
                <a:cs typeface="Open Sans"/>
              </a:rPr>
              <a:t> </a:t>
            </a:r>
            <a:r>
              <a:rPr sz="1700" dirty="0">
                <a:solidFill>
                  <a:srgbClr val="57585B"/>
                </a:solidFill>
                <a:latin typeface="Open Sans"/>
                <a:cs typeface="Open Sans"/>
              </a:rPr>
              <a:t>extra</a:t>
            </a:r>
            <a:r>
              <a:rPr sz="1700" spc="70" dirty="0">
                <a:solidFill>
                  <a:srgbClr val="57585B"/>
                </a:solidFill>
                <a:latin typeface="Open Sans"/>
                <a:cs typeface="Open Sans"/>
              </a:rPr>
              <a:t> </a:t>
            </a:r>
            <a:r>
              <a:rPr sz="1700" dirty="0">
                <a:solidFill>
                  <a:srgbClr val="57585B"/>
                </a:solidFill>
                <a:latin typeface="Open Sans"/>
                <a:cs typeface="Open Sans"/>
              </a:rPr>
              <a:t>bitcoins</a:t>
            </a:r>
            <a:r>
              <a:rPr sz="1700" spc="65" dirty="0">
                <a:solidFill>
                  <a:srgbClr val="57585B"/>
                </a:solidFill>
                <a:latin typeface="Open Sans"/>
                <a:cs typeface="Open Sans"/>
              </a:rPr>
              <a:t> </a:t>
            </a:r>
            <a:r>
              <a:rPr sz="1700" dirty="0">
                <a:solidFill>
                  <a:srgbClr val="57585B"/>
                </a:solidFill>
                <a:latin typeface="Open Sans"/>
                <a:cs typeface="Open Sans"/>
              </a:rPr>
              <a:t>for</a:t>
            </a:r>
            <a:r>
              <a:rPr sz="1700" spc="70" dirty="0">
                <a:solidFill>
                  <a:srgbClr val="57585B"/>
                </a:solidFill>
                <a:latin typeface="Open Sans"/>
                <a:cs typeface="Open Sans"/>
              </a:rPr>
              <a:t> </a:t>
            </a:r>
            <a:r>
              <a:rPr sz="1700" dirty="0">
                <a:solidFill>
                  <a:srgbClr val="57585B"/>
                </a:solidFill>
                <a:latin typeface="Open Sans"/>
                <a:cs typeface="Open Sans"/>
              </a:rPr>
              <a:t>themselves,</a:t>
            </a:r>
            <a:r>
              <a:rPr sz="1700" spc="65" dirty="0">
                <a:solidFill>
                  <a:srgbClr val="57585B"/>
                </a:solidFill>
                <a:latin typeface="Open Sans"/>
                <a:cs typeface="Open Sans"/>
              </a:rPr>
              <a:t> </a:t>
            </a:r>
            <a:r>
              <a:rPr sz="1700" dirty="0">
                <a:solidFill>
                  <a:srgbClr val="57585B"/>
                </a:solidFill>
                <a:latin typeface="Open Sans"/>
                <a:cs typeface="Open Sans"/>
              </a:rPr>
              <a:t>it</a:t>
            </a:r>
            <a:r>
              <a:rPr sz="1700" spc="70" dirty="0">
                <a:solidFill>
                  <a:srgbClr val="57585B"/>
                </a:solidFill>
                <a:latin typeface="Open Sans"/>
                <a:cs typeface="Open Sans"/>
              </a:rPr>
              <a:t> </a:t>
            </a:r>
            <a:r>
              <a:rPr sz="1700" dirty="0">
                <a:solidFill>
                  <a:srgbClr val="57585B"/>
                </a:solidFill>
                <a:latin typeface="Open Sans"/>
                <a:cs typeface="Open Sans"/>
              </a:rPr>
              <a:t>w</a:t>
            </a:r>
            <a:r>
              <a:rPr lang="en-US" sz="1700" dirty="0">
                <a:solidFill>
                  <a:srgbClr val="57585B"/>
                </a:solidFill>
                <a:latin typeface="Open Sans"/>
                <a:cs typeface="Open Sans"/>
              </a:rPr>
              <a:t>ould</a:t>
            </a:r>
            <a:r>
              <a:rPr sz="1700" spc="65" dirty="0">
                <a:solidFill>
                  <a:srgbClr val="57585B"/>
                </a:solidFill>
                <a:latin typeface="Open Sans"/>
                <a:cs typeface="Open Sans"/>
              </a:rPr>
              <a:t> </a:t>
            </a:r>
            <a:r>
              <a:rPr sz="1700" spc="-25" dirty="0">
                <a:solidFill>
                  <a:srgbClr val="57585B"/>
                </a:solidFill>
                <a:latin typeface="Open Sans"/>
                <a:cs typeface="Open Sans"/>
              </a:rPr>
              <a:t>be </a:t>
            </a:r>
            <a:r>
              <a:rPr sz="1700" dirty="0">
                <a:solidFill>
                  <a:srgbClr val="57585B"/>
                </a:solidFill>
                <a:latin typeface="Open Sans"/>
                <a:cs typeface="Open Sans"/>
              </a:rPr>
              <a:t>of</a:t>
            </a:r>
            <a:r>
              <a:rPr sz="1700" spc="35" dirty="0">
                <a:solidFill>
                  <a:srgbClr val="57585B"/>
                </a:solidFill>
                <a:latin typeface="Open Sans"/>
                <a:cs typeface="Open Sans"/>
              </a:rPr>
              <a:t> </a:t>
            </a:r>
            <a:r>
              <a:rPr sz="1700" dirty="0">
                <a:solidFill>
                  <a:srgbClr val="57585B"/>
                </a:solidFill>
                <a:latin typeface="Open Sans"/>
                <a:cs typeface="Open Sans"/>
              </a:rPr>
              <a:t>no</a:t>
            </a:r>
            <a:r>
              <a:rPr sz="1700" spc="35" dirty="0">
                <a:solidFill>
                  <a:srgbClr val="57585B"/>
                </a:solidFill>
                <a:latin typeface="Open Sans"/>
                <a:cs typeface="Open Sans"/>
              </a:rPr>
              <a:t> </a:t>
            </a:r>
            <a:r>
              <a:rPr sz="1700" dirty="0">
                <a:solidFill>
                  <a:srgbClr val="57585B"/>
                </a:solidFill>
                <a:latin typeface="Open Sans"/>
                <a:cs typeface="Open Sans"/>
              </a:rPr>
              <a:t>use</a:t>
            </a:r>
            <a:r>
              <a:rPr sz="1700" spc="35"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them</a:t>
            </a:r>
            <a:r>
              <a:rPr sz="1700" spc="35" dirty="0">
                <a:solidFill>
                  <a:srgbClr val="57585B"/>
                </a:solidFill>
                <a:latin typeface="Open Sans"/>
                <a:cs typeface="Open Sans"/>
              </a:rPr>
              <a:t> </a:t>
            </a:r>
            <a:r>
              <a:rPr sz="1700" dirty="0">
                <a:solidFill>
                  <a:srgbClr val="57585B"/>
                </a:solidFill>
                <a:latin typeface="Open Sans"/>
                <a:cs typeface="Open Sans"/>
              </a:rPr>
              <a:t>because</a:t>
            </a:r>
            <a:r>
              <a:rPr sz="1700" spc="35" dirty="0">
                <a:solidFill>
                  <a:srgbClr val="57585B"/>
                </a:solidFill>
                <a:latin typeface="Open Sans"/>
                <a:cs typeface="Open Sans"/>
              </a:rPr>
              <a:t> </a:t>
            </a:r>
            <a:r>
              <a:rPr sz="1700" dirty="0">
                <a:solidFill>
                  <a:srgbClr val="57585B"/>
                </a:solidFill>
                <a:latin typeface="Open Sans"/>
                <a:cs typeface="Open Sans"/>
              </a:rPr>
              <a:t>they</a:t>
            </a:r>
            <a:r>
              <a:rPr sz="1700" spc="40" dirty="0">
                <a:solidFill>
                  <a:srgbClr val="57585B"/>
                </a:solidFill>
                <a:latin typeface="Open Sans"/>
                <a:cs typeface="Open Sans"/>
              </a:rPr>
              <a:t> </a:t>
            </a:r>
            <a:r>
              <a:rPr sz="1700" spc="-10" dirty="0">
                <a:solidFill>
                  <a:srgbClr val="57585B"/>
                </a:solidFill>
                <a:latin typeface="Open Sans"/>
                <a:cs typeface="Open Sans"/>
              </a:rPr>
              <a:t>would </a:t>
            </a:r>
            <a:r>
              <a:rPr sz="1700" dirty="0">
                <a:solidFill>
                  <a:srgbClr val="57585B"/>
                </a:solidFill>
                <a:latin typeface="Open Sans"/>
                <a:cs typeface="Open Sans"/>
              </a:rPr>
              <a:t>automatically</a:t>
            </a:r>
            <a:r>
              <a:rPr sz="1700" spc="95" dirty="0">
                <a:solidFill>
                  <a:srgbClr val="57585B"/>
                </a:solidFill>
                <a:latin typeface="Open Sans"/>
                <a:cs typeface="Open Sans"/>
              </a:rPr>
              <a:t> </a:t>
            </a:r>
            <a:r>
              <a:rPr sz="1700" dirty="0">
                <a:solidFill>
                  <a:srgbClr val="57585B"/>
                </a:solidFill>
                <a:latin typeface="Open Sans"/>
                <a:cs typeface="Open Sans"/>
              </a:rPr>
              <a:t>be</a:t>
            </a:r>
            <a:r>
              <a:rPr sz="1700" spc="100" dirty="0">
                <a:solidFill>
                  <a:srgbClr val="57585B"/>
                </a:solidFill>
                <a:latin typeface="Open Sans"/>
                <a:cs typeface="Open Sans"/>
              </a:rPr>
              <a:t> </a:t>
            </a:r>
            <a:r>
              <a:rPr sz="1700" dirty="0">
                <a:solidFill>
                  <a:srgbClr val="57585B"/>
                </a:solidFill>
                <a:latin typeface="Open Sans"/>
                <a:cs typeface="Open Sans"/>
              </a:rPr>
              <a:t>identiﬁed</a:t>
            </a:r>
            <a:r>
              <a:rPr sz="1700" spc="100" dirty="0">
                <a:solidFill>
                  <a:srgbClr val="57585B"/>
                </a:solidFill>
                <a:latin typeface="Open Sans"/>
                <a:cs typeface="Open Sans"/>
              </a:rPr>
              <a:t> </a:t>
            </a:r>
            <a:r>
              <a:rPr sz="1700" dirty="0">
                <a:solidFill>
                  <a:srgbClr val="57585B"/>
                </a:solidFill>
                <a:latin typeface="Open Sans"/>
                <a:cs typeface="Open Sans"/>
              </a:rPr>
              <a:t>and</a:t>
            </a:r>
            <a:r>
              <a:rPr sz="1700" spc="100" dirty="0">
                <a:solidFill>
                  <a:srgbClr val="57585B"/>
                </a:solidFill>
                <a:latin typeface="Open Sans"/>
                <a:cs typeface="Open Sans"/>
              </a:rPr>
              <a:t> </a:t>
            </a:r>
            <a:r>
              <a:rPr sz="1700" dirty="0">
                <a:solidFill>
                  <a:srgbClr val="57585B"/>
                </a:solidFill>
                <a:latin typeface="Open Sans"/>
                <a:cs typeface="Open Sans"/>
              </a:rPr>
              <a:t>rejected</a:t>
            </a:r>
            <a:r>
              <a:rPr sz="1700" spc="100" dirty="0">
                <a:solidFill>
                  <a:srgbClr val="57585B"/>
                </a:solidFill>
                <a:latin typeface="Open Sans"/>
                <a:cs typeface="Open Sans"/>
              </a:rPr>
              <a:t> </a:t>
            </a:r>
            <a:r>
              <a:rPr sz="1700" spc="-25" dirty="0">
                <a:solidFill>
                  <a:srgbClr val="57585B"/>
                </a:solidFill>
                <a:latin typeface="Open Sans"/>
                <a:cs typeface="Open Sans"/>
              </a:rPr>
              <a:t>by </a:t>
            </a:r>
            <a:r>
              <a:rPr sz="1700" dirty="0">
                <a:solidFill>
                  <a:srgbClr val="57585B"/>
                </a:solidFill>
                <a:latin typeface="Open Sans"/>
                <a:cs typeface="Open Sans"/>
              </a:rPr>
              <a:t>everyone</a:t>
            </a:r>
            <a:r>
              <a:rPr sz="1700" spc="50" dirty="0">
                <a:solidFill>
                  <a:srgbClr val="57585B"/>
                </a:solidFill>
                <a:latin typeface="Open Sans"/>
                <a:cs typeface="Open Sans"/>
              </a:rPr>
              <a:t> </a:t>
            </a:r>
            <a:r>
              <a:rPr sz="1700" dirty="0">
                <a:solidFill>
                  <a:srgbClr val="57585B"/>
                </a:solidFill>
                <a:latin typeface="Open Sans"/>
                <a:cs typeface="Open Sans"/>
              </a:rPr>
              <a:t>else.</a:t>
            </a:r>
            <a:r>
              <a:rPr sz="1700" spc="55" dirty="0">
                <a:solidFill>
                  <a:srgbClr val="57585B"/>
                </a:solidFill>
                <a:latin typeface="Open Sans"/>
                <a:cs typeface="Open Sans"/>
              </a:rPr>
              <a:t> </a:t>
            </a:r>
            <a:r>
              <a:rPr sz="1700" dirty="0">
                <a:solidFill>
                  <a:srgbClr val="57585B"/>
                </a:solidFill>
                <a:latin typeface="Open Sans"/>
                <a:cs typeface="Open Sans"/>
              </a:rPr>
              <a:t>This</a:t>
            </a:r>
            <a:r>
              <a:rPr sz="1700" spc="50" dirty="0">
                <a:solidFill>
                  <a:srgbClr val="57585B"/>
                </a:solidFill>
                <a:latin typeface="Open Sans"/>
                <a:cs typeface="Open Sans"/>
              </a:rPr>
              <a:t> </a:t>
            </a:r>
            <a:r>
              <a:rPr sz="1700" dirty="0">
                <a:solidFill>
                  <a:srgbClr val="57585B"/>
                </a:solidFill>
                <a:latin typeface="Open Sans"/>
                <a:cs typeface="Open Sans"/>
              </a:rPr>
              <a:t>is</a:t>
            </a:r>
            <a:r>
              <a:rPr sz="1700" spc="55" dirty="0">
                <a:solidFill>
                  <a:srgbClr val="57585B"/>
                </a:solidFill>
                <a:latin typeface="Open Sans"/>
                <a:cs typeface="Open Sans"/>
              </a:rPr>
              <a:t> </a:t>
            </a:r>
            <a:r>
              <a:rPr sz="1700" dirty="0">
                <a:solidFill>
                  <a:srgbClr val="57585B"/>
                </a:solidFill>
                <a:latin typeface="Open Sans"/>
                <a:cs typeface="Open Sans"/>
              </a:rPr>
              <a:t>what</a:t>
            </a:r>
            <a:r>
              <a:rPr sz="1700" spc="50" dirty="0">
                <a:solidFill>
                  <a:srgbClr val="57585B"/>
                </a:solidFill>
                <a:latin typeface="Open Sans"/>
                <a:cs typeface="Open Sans"/>
              </a:rPr>
              <a:t> </a:t>
            </a:r>
            <a:r>
              <a:rPr sz="1700" dirty="0">
                <a:solidFill>
                  <a:srgbClr val="57585B"/>
                </a:solidFill>
                <a:latin typeface="Open Sans"/>
                <a:cs typeface="Open Sans"/>
              </a:rPr>
              <a:t>makes</a:t>
            </a:r>
            <a:r>
              <a:rPr sz="1700" spc="55" dirty="0">
                <a:solidFill>
                  <a:srgbClr val="57585B"/>
                </a:solidFill>
                <a:latin typeface="Open Sans"/>
                <a:cs typeface="Open Sans"/>
              </a:rPr>
              <a:t> </a:t>
            </a:r>
            <a:r>
              <a:rPr sz="1700" dirty="0">
                <a:solidFill>
                  <a:srgbClr val="57585B"/>
                </a:solidFill>
                <a:latin typeface="Open Sans"/>
                <a:cs typeface="Open Sans"/>
              </a:rPr>
              <a:t>Bitcoin</a:t>
            </a:r>
            <a:r>
              <a:rPr sz="1700" spc="50" dirty="0">
                <a:solidFill>
                  <a:srgbClr val="57585B"/>
                </a:solidFill>
                <a:latin typeface="Open Sans"/>
                <a:cs typeface="Open Sans"/>
              </a:rPr>
              <a:t> </a:t>
            </a:r>
            <a:r>
              <a:rPr sz="1700" spc="-25" dirty="0">
                <a:solidFill>
                  <a:srgbClr val="57585B"/>
                </a:solidFill>
                <a:latin typeface="Open Sans"/>
                <a:cs typeface="Open Sans"/>
              </a:rPr>
              <a:t>so </a:t>
            </a:r>
            <a:r>
              <a:rPr sz="1700" spc="-10" dirty="0">
                <a:solidFill>
                  <a:srgbClr val="57585B"/>
                </a:solidFill>
                <a:latin typeface="Open Sans"/>
                <a:cs typeface="Open Sans"/>
              </a:rPr>
              <a:t>robust.</a:t>
            </a:r>
            <a:endParaRPr sz="1700" dirty="0">
              <a:latin typeface="Open Sans"/>
              <a:cs typeface="Open Sans"/>
            </a:endParaRPr>
          </a:p>
          <a:p>
            <a:pPr marL="12700" marR="5080">
              <a:lnSpc>
                <a:spcPct val="101800"/>
              </a:lnSpc>
              <a:spcBef>
                <a:spcPts val="2075"/>
              </a:spcBef>
            </a:pPr>
            <a:r>
              <a:rPr sz="1700" i="1" dirty="0">
                <a:solidFill>
                  <a:srgbClr val="57585B"/>
                </a:solidFill>
                <a:latin typeface="Open Sans"/>
                <a:cs typeface="Open Sans"/>
              </a:rPr>
              <a:t>It</a:t>
            </a:r>
            <a:r>
              <a:rPr sz="1700" i="1" spc="25" dirty="0">
                <a:solidFill>
                  <a:srgbClr val="57585B"/>
                </a:solidFill>
                <a:latin typeface="Open Sans"/>
                <a:cs typeface="Open Sans"/>
              </a:rPr>
              <a:t> </a:t>
            </a:r>
            <a:r>
              <a:rPr sz="1700" i="1" dirty="0">
                <a:solidFill>
                  <a:srgbClr val="57585B"/>
                </a:solidFill>
                <a:latin typeface="Open Sans"/>
                <a:cs typeface="Open Sans"/>
              </a:rPr>
              <a:t>does</a:t>
            </a:r>
            <a:r>
              <a:rPr sz="1700" i="1" spc="30" dirty="0">
                <a:solidFill>
                  <a:srgbClr val="57585B"/>
                </a:solidFill>
                <a:latin typeface="Open Sans"/>
                <a:cs typeface="Open Sans"/>
              </a:rPr>
              <a:t> </a:t>
            </a:r>
            <a:r>
              <a:rPr sz="1700" i="1" dirty="0">
                <a:solidFill>
                  <a:srgbClr val="57585B"/>
                </a:solidFill>
                <a:latin typeface="Open Sans"/>
                <a:cs typeface="Open Sans"/>
              </a:rPr>
              <a:t>not</a:t>
            </a:r>
            <a:r>
              <a:rPr sz="1700" i="1" spc="25" dirty="0">
                <a:solidFill>
                  <a:srgbClr val="57585B"/>
                </a:solidFill>
                <a:latin typeface="Open Sans"/>
                <a:cs typeface="Open Sans"/>
              </a:rPr>
              <a:t> </a:t>
            </a:r>
            <a:r>
              <a:rPr sz="1700" i="1" dirty="0">
                <a:solidFill>
                  <a:srgbClr val="57585B"/>
                </a:solidFill>
                <a:latin typeface="Open Sans"/>
                <a:cs typeface="Open Sans"/>
              </a:rPr>
              <a:t>matter</a:t>
            </a:r>
            <a:r>
              <a:rPr sz="1700" i="1" spc="30" dirty="0">
                <a:solidFill>
                  <a:srgbClr val="57585B"/>
                </a:solidFill>
                <a:latin typeface="Open Sans"/>
                <a:cs typeface="Open Sans"/>
              </a:rPr>
              <a:t> </a:t>
            </a:r>
            <a:r>
              <a:rPr sz="1700" i="1" dirty="0">
                <a:solidFill>
                  <a:srgbClr val="57585B"/>
                </a:solidFill>
                <a:latin typeface="Open Sans"/>
                <a:cs typeface="Open Sans"/>
              </a:rPr>
              <a:t>who</a:t>
            </a:r>
            <a:r>
              <a:rPr sz="1700" i="1" spc="30" dirty="0">
                <a:solidFill>
                  <a:srgbClr val="57585B"/>
                </a:solidFill>
                <a:latin typeface="Open Sans"/>
                <a:cs typeface="Open Sans"/>
              </a:rPr>
              <a:t> </a:t>
            </a:r>
            <a:r>
              <a:rPr sz="1700" i="1" dirty="0">
                <a:solidFill>
                  <a:srgbClr val="57585B"/>
                </a:solidFill>
                <a:latin typeface="Open Sans"/>
                <a:cs typeface="Open Sans"/>
              </a:rPr>
              <a:t>you</a:t>
            </a:r>
            <a:r>
              <a:rPr sz="1700" i="1" spc="25" dirty="0">
                <a:solidFill>
                  <a:srgbClr val="57585B"/>
                </a:solidFill>
                <a:latin typeface="Open Sans"/>
                <a:cs typeface="Open Sans"/>
              </a:rPr>
              <a:t> </a:t>
            </a:r>
            <a:r>
              <a:rPr sz="1700" i="1" dirty="0">
                <a:solidFill>
                  <a:srgbClr val="57585B"/>
                </a:solidFill>
                <a:latin typeface="Open Sans"/>
                <a:cs typeface="Open Sans"/>
              </a:rPr>
              <a:t>are</a:t>
            </a:r>
            <a:r>
              <a:rPr sz="1700" i="1" spc="30" dirty="0">
                <a:solidFill>
                  <a:srgbClr val="57585B"/>
                </a:solidFill>
                <a:latin typeface="Open Sans"/>
                <a:cs typeface="Open Sans"/>
              </a:rPr>
              <a:t> </a:t>
            </a:r>
            <a:r>
              <a:rPr sz="1700" i="1" dirty="0">
                <a:solidFill>
                  <a:srgbClr val="57585B"/>
                </a:solidFill>
                <a:latin typeface="Open Sans"/>
                <a:cs typeface="Open Sans"/>
              </a:rPr>
              <a:t>or</a:t>
            </a:r>
            <a:r>
              <a:rPr sz="1700" i="1" spc="25" dirty="0">
                <a:solidFill>
                  <a:srgbClr val="57585B"/>
                </a:solidFill>
                <a:latin typeface="Open Sans"/>
                <a:cs typeface="Open Sans"/>
              </a:rPr>
              <a:t> </a:t>
            </a:r>
            <a:r>
              <a:rPr sz="1700" i="1" dirty="0">
                <a:solidFill>
                  <a:srgbClr val="57585B"/>
                </a:solidFill>
                <a:latin typeface="Open Sans"/>
                <a:cs typeface="Open Sans"/>
              </a:rPr>
              <a:t>where</a:t>
            </a:r>
            <a:r>
              <a:rPr sz="1700" i="1" spc="30" dirty="0">
                <a:solidFill>
                  <a:srgbClr val="57585B"/>
                </a:solidFill>
                <a:latin typeface="Open Sans"/>
                <a:cs typeface="Open Sans"/>
              </a:rPr>
              <a:t> </a:t>
            </a:r>
            <a:r>
              <a:rPr sz="1700" i="1" spc="-25" dirty="0">
                <a:solidFill>
                  <a:srgbClr val="57585B"/>
                </a:solidFill>
                <a:latin typeface="Open Sans"/>
                <a:cs typeface="Open Sans"/>
              </a:rPr>
              <a:t>you </a:t>
            </a:r>
            <a:r>
              <a:rPr sz="1700" i="1" dirty="0">
                <a:solidFill>
                  <a:srgbClr val="57585B"/>
                </a:solidFill>
                <a:latin typeface="Open Sans"/>
                <a:cs typeface="Open Sans"/>
              </a:rPr>
              <a:t>come</a:t>
            </a:r>
            <a:r>
              <a:rPr sz="1700" i="1" spc="25" dirty="0">
                <a:solidFill>
                  <a:srgbClr val="57585B"/>
                </a:solidFill>
                <a:latin typeface="Open Sans"/>
                <a:cs typeface="Open Sans"/>
              </a:rPr>
              <a:t> </a:t>
            </a:r>
            <a:r>
              <a:rPr sz="1700" i="1" dirty="0">
                <a:solidFill>
                  <a:srgbClr val="57585B"/>
                </a:solidFill>
                <a:latin typeface="Open Sans"/>
                <a:cs typeface="Open Sans"/>
              </a:rPr>
              <a:t>from;</a:t>
            </a:r>
            <a:r>
              <a:rPr sz="1700" i="1" spc="30" dirty="0">
                <a:solidFill>
                  <a:srgbClr val="57585B"/>
                </a:solidFill>
                <a:latin typeface="Open Sans"/>
                <a:cs typeface="Open Sans"/>
              </a:rPr>
              <a:t> </a:t>
            </a:r>
            <a:r>
              <a:rPr sz="1700" i="1" dirty="0">
                <a:solidFill>
                  <a:srgbClr val="57585B"/>
                </a:solidFill>
                <a:latin typeface="Open Sans"/>
                <a:cs typeface="Open Sans"/>
              </a:rPr>
              <a:t>if</a:t>
            </a:r>
            <a:r>
              <a:rPr sz="1700" i="1" spc="30" dirty="0">
                <a:solidFill>
                  <a:srgbClr val="57585B"/>
                </a:solidFill>
                <a:latin typeface="Open Sans"/>
                <a:cs typeface="Open Sans"/>
              </a:rPr>
              <a:t> </a:t>
            </a:r>
            <a:r>
              <a:rPr sz="1700" i="1" dirty="0">
                <a:solidFill>
                  <a:srgbClr val="57585B"/>
                </a:solidFill>
                <a:latin typeface="Open Sans"/>
                <a:cs typeface="Open Sans"/>
              </a:rPr>
              <a:t>you</a:t>
            </a:r>
            <a:r>
              <a:rPr sz="1700" i="1" spc="30" dirty="0">
                <a:solidFill>
                  <a:srgbClr val="57585B"/>
                </a:solidFill>
                <a:latin typeface="Open Sans"/>
                <a:cs typeface="Open Sans"/>
              </a:rPr>
              <a:t> </a:t>
            </a:r>
            <a:r>
              <a:rPr sz="1700" i="1" dirty="0">
                <a:solidFill>
                  <a:srgbClr val="57585B"/>
                </a:solidFill>
                <a:latin typeface="Open Sans"/>
                <a:cs typeface="Open Sans"/>
              </a:rPr>
              <a:t>enter</a:t>
            </a:r>
            <a:r>
              <a:rPr sz="1700" i="1" spc="30" dirty="0">
                <a:solidFill>
                  <a:srgbClr val="57585B"/>
                </a:solidFill>
                <a:latin typeface="Open Sans"/>
                <a:cs typeface="Open Sans"/>
              </a:rPr>
              <a:t> </a:t>
            </a:r>
            <a:r>
              <a:rPr sz="1700" i="1" dirty="0">
                <a:solidFill>
                  <a:srgbClr val="57585B"/>
                </a:solidFill>
                <a:latin typeface="Open Sans"/>
                <a:cs typeface="Open Sans"/>
              </a:rPr>
              <a:t>the</a:t>
            </a:r>
            <a:r>
              <a:rPr sz="1700" i="1" spc="30" dirty="0">
                <a:solidFill>
                  <a:srgbClr val="57585B"/>
                </a:solidFill>
                <a:latin typeface="Open Sans"/>
                <a:cs typeface="Open Sans"/>
              </a:rPr>
              <a:t> </a:t>
            </a:r>
            <a:r>
              <a:rPr sz="1700" i="1" dirty="0">
                <a:solidFill>
                  <a:srgbClr val="57585B"/>
                </a:solidFill>
                <a:latin typeface="Open Sans"/>
                <a:cs typeface="Open Sans"/>
              </a:rPr>
              <a:t>Bitcoin</a:t>
            </a:r>
            <a:r>
              <a:rPr sz="1700" i="1" spc="30" dirty="0">
                <a:solidFill>
                  <a:srgbClr val="57585B"/>
                </a:solidFill>
                <a:latin typeface="Open Sans"/>
                <a:cs typeface="Open Sans"/>
              </a:rPr>
              <a:t> </a:t>
            </a:r>
            <a:r>
              <a:rPr sz="1700" i="1" dirty="0">
                <a:solidFill>
                  <a:srgbClr val="57585B"/>
                </a:solidFill>
                <a:latin typeface="Open Sans"/>
                <a:cs typeface="Open Sans"/>
              </a:rPr>
              <a:t>world,</a:t>
            </a:r>
            <a:r>
              <a:rPr sz="1700" i="1" spc="30" dirty="0">
                <a:solidFill>
                  <a:srgbClr val="57585B"/>
                </a:solidFill>
                <a:latin typeface="Open Sans"/>
                <a:cs typeface="Open Sans"/>
              </a:rPr>
              <a:t> </a:t>
            </a:r>
            <a:r>
              <a:rPr sz="1700" i="1" spc="-25" dirty="0">
                <a:solidFill>
                  <a:srgbClr val="57585B"/>
                </a:solidFill>
                <a:latin typeface="Open Sans"/>
                <a:cs typeface="Open Sans"/>
              </a:rPr>
              <a:t>you </a:t>
            </a:r>
            <a:r>
              <a:rPr sz="1700" i="1" dirty="0">
                <a:solidFill>
                  <a:srgbClr val="57585B"/>
                </a:solidFill>
                <a:latin typeface="Open Sans"/>
                <a:cs typeface="Open Sans"/>
              </a:rPr>
              <a:t>need</a:t>
            </a:r>
            <a:r>
              <a:rPr sz="1700" i="1" spc="25" dirty="0">
                <a:solidFill>
                  <a:srgbClr val="57585B"/>
                </a:solidFill>
                <a:latin typeface="Open Sans"/>
                <a:cs typeface="Open Sans"/>
              </a:rPr>
              <a:t> </a:t>
            </a:r>
            <a:r>
              <a:rPr sz="1700" i="1" dirty="0">
                <a:solidFill>
                  <a:srgbClr val="57585B"/>
                </a:solidFill>
                <a:latin typeface="Open Sans"/>
                <a:cs typeface="Open Sans"/>
              </a:rPr>
              <a:t>to</a:t>
            </a:r>
            <a:r>
              <a:rPr sz="1700" i="1" spc="30" dirty="0">
                <a:solidFill>
                  <a:srgbClr val="57585B"/>
                </a:solidFill>
                <a:latin typeface="Open Sans"/>
                <a:cs typeface="Open Sans"/>
              </a:rPr>
              <a:t> </a:t>
            </a:r>
            <a:r>
              <a:rPr sz="1700" i="1" dirty="0">
                <a:solidFill>
                  <a:srgbClr val="57585B"/>
                </a:solidFill>
                <a:latin typeface="Open Sans"/>
                <a:cs typeface="Open Sans"/>
              </a:rPr>
              <a:t>play</a:t>
            </a:r>
            <a:r>
              <a:rPr sz="1700" i="1" spc="30" dirty="0">
                <a:solidFill>
                  <a:srgbClr val="57585B"/>
                </a:solidFill>
                <a:latin typeface="Open Sans"/>
                <a:cs typeface="Open Sans"/>
              </a:rPr>
              <a:t> </a:t>
            </a:r>
            <a:r>
              <a:rPr lang="en-US" sz="1700" i="1" dirty="0">
                <a:solidFill>
                  <a:srgbClr val="57585B"/>
                </a:solidFill>
                <a:latin typeface="Open Sans"/>
                <a:cs typeface="Open Sans"/>
              </a:rPr>
              <a:t>by</a:t>
            </a:r>
            <a:r>
              <a:rPr sz="1700" i="1" spc="30" dirty="0">
                <a:solidFill>
                  <a:srgbClr val="57585B"/>
                </a:solidFill>
                <a:latin typeface="Open Sans"/>
                <a:cs typeface="Open Sans"/>
              </a:rPr>
              <a:t> </a:t>
            </a:r>
            <a:r>
              <a:rPr sz="1700" i="1" dirty="0">
                <a:solidFill>
                  <a:srgbClr val="57585B"/>
                </a:solidFill>
                <a:latin typeface="Open Sans"/>
                <a:cs typeface="Open Sans"/>
              </a:rPr>
              <a:t>the</a:t>
            </a:r>
            <a:r>
              <a:rPr sz="1700" i="1" spc="30" dirty="0">
                <a:solidFill>
                  <a:srgbClr val="57585B"/>
                </a:solidFill>
                <a:latin typeface="Open Sans"/>
                <a:cs typeface="Open Sans"/>
              </a:rPr>
              <a:t> </a:t>
            </a:r>
            <a:r>
              <a:rPr sz="1700" i="1" dirty="0">
                <a:solidFill>
                  <a:srgbClr val="57585B"/>
                </a:solidFill>
                <a:latin typeface="Open Sans"/>
                <a:cs typeface="Open Sans"/>
              </a:rPr>
              <a:t>same</a:t>
            </a:r>
            <a:r>
              <a:rPr sz="1700" i="1" spc="30" dirty="0">
                <a:solidFill>
                  <a:srgbClr val="57585B"/>
                </a:solidFill>
                <a:latin typeface="Open Sans"/>
                <a:cs typeface="Open Sans"/>
              </a:rPr>
              <a:t> </a:t>
            </a:r>
            <a:r>
              <a:rPr sz="1700" i="1" dirty="0">
                <a:solidFill>
                  <a:srgbClr val="57585B"/>
                </a:solidFill>
                <a:latin typeface="Open Sans"/>
                <a:cs typeface="Open Sans"/>
              </a:rPr>
              <a:t>set</a:t>
            </a:r>
            <a:r>
              <a:rPr sz="1700" i="1" spc="25" dirty="0">
                <a:solidFill>
                  <a:srgbClr val="57585B"/>
                </a:solidFill>
                <a:latin typeface="Open Sans"/>
                <a:cs typeface="Open Sans"/>
              </a:rPr>
              <a:t> </a:t>
            </a:r>
            <a:r>
              <a:rPr sz="1700" i="1" dirty="0">
                <a:solidFill>
                  <a:srgbClr val="57585B"/>
                </a:solidFill>
                <a:latin typeface="Open Sans"/>
                <a:cs typeface="Open Sans"/>
              </a:rPr>
              <a:t>of</a:t>
            </a:r>
            <a:r>
              <a:rPr sz="1700" i="1" spc="30" dirty="0">
                <a:solidFill>
                  <a:srgbClr val="57585B"/>
                </a:solidFill>
                <a:latin typeface="Open Sans"/>
                <a:cs typeface="Open Sans"/>
              </a:rPr>
              <a:t> </a:t>
            </a:r>
            <a:r>
              <a:rPr sz="1700" i="1" dirty="0">
                <a:solidFill>
                  <a:srgbClr val="57585B"/>
                </a:solidFill>
                <a:latin typeface="Open Sans"/>
                <a:cs typeface="Open Sans"/>
              </a:rPr>
              <a:t>rules</a:t>
            </a:r>
            <a:r>
              <a:rPr sz="1700" i="1" spc="30" dirty="0">
                <a:solidFill>
                  <a:srgbClr val="57585B"/>
                </a:solidFill>
                <a:latin typeface="Open Sans"/>
                <a:cs typeface="Open Sans"/>
              </a:rPr>
              <a:t> </a:t>
            </a:r>
            <a:r>
              <a:rPr sz="1700" i="1" dirty="0">
                <a:solidFill>
                  <a:srgbClr val="57585B"/>
                </a:solidFill>
                <a:latin typeface="Open Sans"/>
                <a:cs typeface="Open Sans"/>
              </a:rPr>
              <a:t>as</a:t>
            </a:r>
            <a:r>
              <a:rPr sz="1700" i="1" spc="30" dirty="0">
                <a:solidFill>
                  <a:srgbClr val="57585B"/>
                </a:solidFill>
                <a:latin typeface="Open Sans"/>
                <a:cs typeface="Open Sans"/>
              </a:rPr>
              <a:t> </a:t>
            </a:r>
            <a:r>
              <a:rPr lang="en-US" sz="1700" i="1" spc="-10" dirty="0">
                <a:solidFill>
                  <a:srgbClr val="57585B"/>
                </a:solidFill>
                <a:latin typeface="Open Sans"/>
                <a:cs typeface="Open Sans"/>
              </a:rPr>
              <a:t>every</a:t>
            </a:r>
            <a:r>
              <a:rPr sz="1700" i="1" spc="-10" dirty="0">
                <a:solidFill>
                  <a:srgbClr val="57585B"/>
                </a:solidFill>
                <a:latin typeface="Open Sans"/>
                <a:cs typeface="Open Sans"/>
              </a:rPr>
              <a:t>one else.</a:t>
            </a:r>
            <a:endParaRPr sz="1700" dirty="0">
              <a:latin typeface="Open Sans"/>
              <a:cs typeface="Open Sans"/>
            </a:endParaRPr>
          </a:p>
          <a:p>
            <a:pPr marL="12700" marR="49530">
              <a:lnSpc>
                <a:spcPct val="101800"/>
              </a:lnSpc>
              <a:spcBef>
                <a:spcPts val="2080"/>
              </a:spcBef>
            </a:pPr>
            <a:r>
              <a:rPr sz="1700" dirty="0">
                <a:solidFill>
                  <a:srgbClr val="57585B"/>
                </a:solidFill>
                <a:latin typeface="Open Sans"/>
                <a:cs typeface="Open Sans"/>
              </a:rPr>
              <a:t>This</a:t>
            </a:r>
            <a:r>
              <a:rPr sz="1700" spc="55" dirty="0">
                <a:solidFill>
                  <a:srgbClr val="57585B"/>
                </a:solidFill>
                <a:latin typeface="Open Sans"/>
                <a:cs typeface="Open Sans"/>
              </a:rPr>
              <a:t> </a:t>
            </a:r>
            <a:r>
              <a:rPr sz="1700" dirty="0">
                <a:solidFill>
                  <a:srgbClr val="57585B"/>
                </a:solidFill>
                <a:latin typeface="Open Sans"/>
                <a:cs typeface="Open Sans"/>
              </a:rPr>
              <a:t>also</a:t>
            </a:r>
            <a:r>
              <a:rPr sz="1700" spc="55" dirty="0">
                <a:solidFill>
                  <a:srgbClr val="57585B"/>
                </a:solidFill>
                <a:latin typeface="Open Sans"/>
                <a:cs typeface="Open Sans"/>
              </a:rPr>
              <a:t> </a:t>
            </a:r>
            <a:r>
              <a:rPr sz="1700" dirty="0">
                <a:solidFill>
                  <a:srgbClr val="57585B"/>
                </a:solidFill>
                <a:latin typeface="Open Sans"/>
                <a:cs typeface="Open Sans"/>
              </a:rPr>
              <a:t>applies</a:t>
            </a:r>
            <a:r>
              <a:rPr sz="1700" spc="55" dirty="0">
                <a:solidFill>
                  <a:srgbClr val="57585B"/>
                </a:solidFill>
                <a:latin typeface="Open Sans"/>
                <a:cs typeface="Open Sans"/>
              </a:rPr>
              <a:t> </a:t>
            </a:r>
            <a:r>
              <a:rPr sz="1700" dirty="0">
                <a:solidFill>
                  <a:srgbClr val="57585B"/>
                </a:solidFill>
                <a:latin typeface="Open Sans"/>
                <a:cs typeface="Open Sans"/>
              </a:rPr>
              <a:t>to</a:t>
            </a:r>
            <a:r>
              <a:rPr sz="1700" spc="55" dirty="0">
                <a:solidFill>
                  <a:srgbClr val="57585B"/>
                </a:solidFill>
                <a:latin typeface="Open Sans"/>
                <a:cs typeface="Open Sans"/>
              </a:rPr>
              <a:t> </a:t>
            </a:r>
            <a:r>
              <a:rPr sz="1700" dirty="0">
                <a:solidFill>
                  <a:srgbClr val="57585B"/>
                </a:solidFill>
                <a:latin typeface="Open Sans"/>
                <a:cs typeface="Open Sans"/>
              </a:rPr>
              <a:t>all</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people</a:t>
            </a:r>
            <a:r>
              <a:rPr sz="1700" spc="55" dirty="0">
                <a:solidFill>
                  <a:srgbClr val="57585B"/>
                </a:solidFill>
                <a:latin typeface="Open Sans"/>
                <a:cs typeface="Open Sans"/>
              </a:rPr>
              <a:t> </a:t>
            </a:r>
            <a:r>
              <a:rPr sz="1700" dirty="0">
                <a:solidFill>
                  <a:srgbClr val="57585B"/>
                </a:solidFill>
                <a:latin typeface="Open Sans"/>
                <a:cs typeface="Open Sans"/>
              </a:rPr>
              <a:t>and</a:t>
            </a:r>
            <a:r>
              <a:rPr sz="1700" spc="55" dirty="0">
                <a:solidFill>
                  <a:srgbClr val="57585B"/>
                </a:solidFill>
                <a:latin typeface="Open Sans"/>
                <a:cs typeface="Open Sans"/>
              </a:rPr>
              <a:t> </a:t>
            </a:r>
            <a:r>
              <a:rPr sz="1700" spc="-10" dirty="0">
                <a:solidFill>
                  <a:srgbClr val="57585B"/>
                </a:solidFill>
                <a:latin typeface="Open Sans"/>
                <a:cs typeface="Open Sans"/>
              </a:rPr>
              <a:t>entities </a:t>
            </a:r>
            <a:r>
              <a:rPr sz="1700" dirty="0">
                <a:solidFill>
                  <a:srgbClr val="57585B"/>
                </a:solidFill>
                <a:latin typeface="Open Sans"/>
                <a:cs typeface="Open Sans"/>
              </a:rPr>
              <a:t>with</a:t>
            </a:r>
            <a:r>
              <a:rPr sz="1700" spc="40" dirty="0">
                <a:solidFill>
                  <a:srgbClr val="57585B"/>
                </a:solidFill>
                <a:latin typeface="Open Sans"/>
                <a:cs typeface="Open Sans"/>
              </a:rPr>
              <a:t> </a:t>
            </a:r>
            <a:r>
              <a:rPr sz="1700" dirty="0">
                <a:solidFill>
                  <a:srgbClr val="57585B"/>
                </a:solidFill>
                <a:latin typeface="Open Sans"/>
                <a:cs typeface="Open Sans"/>
              </a:rPr>
              <a:t>an</a:t>
            </a:r>
            <a:r>
              <a:rPr sz="1700" spc="40" dirty="0">
                <a:solidFill>
                  <a:srgbClr val="57585B"/>
                </a:solidFill>
                <a:latin typeface="Open Sans"/>
                <a:cs typeface="Open Sans"/>
              </a:rPr>
              <a:t> </a:t>
            </a:r>
            <a:r>
              <a:rPr sz="1700" dirty="0">
                <a:solidFill>
                  <a:srgbClr val="57585B"/>
                </a:solidFill>
                <a:latin typeface="Open Sans"/>
                <a:cs typeface="Open Sans"/>
              </a:rPr>
              <a:t>enormous</a:t>
            </a:r>
            <a:r>
              <a:rPr sz="1700" spc="40" dirty="0">
                <a:solidFill>
                  <a:srgbClr val="57585B"/>
                </a:solidFill>
                <a:latin typeface="Open Sans"/>
                <a:cs typeface="Open Sans"/>
              </a:rPr>
              <a:t> </a:t>
            </a:r>
            <a:r>
              <a:rPr sz="1700" dirty="0">
                <a:solidFill>
                  <a:srgbClr val="57585B"/>
                </a:solidFill>
                <a:latin typeface="Open Sans"/>
                <a:cs typeface="Open Sans"/>
              </a:rPr>
              <a:t>amount</a:t>
            </a:r>
            <a:r>
              <a:rPr sz="1700" spc="45" dirty="0">
                <a:solidFill>
                  <a:srgbClr val="57585B"/>
                </a:solidFill>
                <a:latin typeface="Open Sans"/>
                <a:cs typeface="Open Sans"/>
              </a:rPr>
              <a:t> </a:t>
            </a:r>
            <a:r>
              <a:rPr sz="1700" dirty="0">
                <a:solidFill>
                  <a:srgbClr val="57585B"/>
                </a:solidFill>
                <a:latin typeface="Open Sans"/>
                <a:cs typeface="Open Sans"/>
              </a:rPr>
              <a:t>of</a:t>
            </a:r>
            <a:r>
              <a:rPr sz="1700" spc="40" dirty="0">
                <a:solidFill>
                  <a:srgbClr val="57585B"/>
                </a:solidFill>
                <a:latin typeface="Open Sans"/>
                <a:cs typeface="Open Sans"/>
              </a:rPr>
              <a:t> </a:t>
            </a:r>
            <a:r>
              <a:rPr sz="1700" dirty="0">
                <a:solidFill>
                  <a:srgbClr val="57585B"/>
                </a:solidFill>
                <a:latin typeface="Open Sans"/>
                <a:cs typeface="Open Sans"/>
              </a:rPr>
              <a:t>control</a:t>
            </a:r>
            <a:r>
              <a:rPr sz="1700" spc="40"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inﬂuence</a:t>
            </a:r>
            <a:r>
              <a:rPr sz="1700" spc="55" dirty="0">
                <a:solidFill>
                  <a:srgbClr val="57585B"/>
                </a:solidFill>
                <a:latin typeface="Open Sans"/>
                <a:cs typeface="Open Sans"/>
              </a:rPr>
              <a:t> </a:t>
            </a:r>
            <a:r>
              <a:rPr sz="1700" dirty="0">
                <a:solidFill>
                  <a:srgbClr val="57585B"/>
                </a:solidFill>
                <a:latin typeface="Open Sans"/>
                <a:cs typeface="Open Sans"/>
              </a:rPr>
              <a:t>in</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ﬁat</a:t>
            </a:r>
            <a:r>
              <a:rPr sz="1700" spc="60" dirty="0">
                <a:solidFill>
                  <a:srgbClr val="57585B"/>
                </a:solidFill>
                <a:latin typeface="Open Sans"/>
                <a:cs typeface="Open Sans"/>
              </a:rPr>
              <a:t> </a:t>
            </a:r>
            <a:r>
              <a:rPr sz="1700" dirty="0">
                <a:solidFill>
                  <a:srgbClr val="57585B"/>
                </a:solidFill>
                <a:latin typeface="Open Sans"/>
                <a:cs typeface="Open Sans"/>
              </a:rPr>
              <a:t>world.</a:t>
            </a:r>
            <a:r>
              <a:rPr sz="1700" spc="55" dirty="0">
                <a:solidFill>
                  <a:srgbClr val="57585B"/>
                </a:solidFill>
                <a:latin typeface="Open Sans"/>
                <a:cs typeface="Open Sans"/>
              </a:rPr>
              <a:t> </a:t>
            </a:r>
            <a:r>
              <a:rPr sz="1700" dirty="0">
                <a:solidFill>
                  <a:srgbClr val="57585B"/>
                </a:solidFill>
                <a:latin typeface="Open Sans"/>
                <a:cs typeface="Open Sans"/>
              </a:rPr>
              <a:t>In</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spc="-10" dirty="0">
                <a:solidFill>
                  <a:srgbClr val="57585B"/>
                </a:solidFill>
                <a:latin typeface="Open Sans"/>
                <a:cs typeface="Open Sans"/>
              </a:rPr>
              <a:t>Bitcoin</a:t>
            </a:r>
            <a:r>
              <a:rPr sz="1700" spc="500" dirty="0">
                <a:solidFill>
                  <a:srgbClr val="57585B"/>
                </a:solidFill>
                <a:latin typeface="Open Sans"/>
                <a:cs typeface="Open Sans"/>
              </a:rPr>
              <a:t> </a:t>
            </a:r>
            <a:r>
              <a:rPr sz="1700" dirty="0">
                <a:solidFill>
                  <a:srgbClr val="57585B"/>
                </a:solidFill>
                <a:latin typeface="Open Sans"/>
                <a:cs typeface="Open Sans"/>
              </a:rPr>
              <a:t>world,</a:t>
            </a:r>
            <a:r>
              <a:rPr sz="1700" spc="55" dirty="0">
                <a:solidFill>
                  <a:srgbClr val="57585B"/>
                </a:solidFill>
                <a:latin typeface="Open Sans"/>
                <a:cs typeface="Open Sans"/>
              </a:rPr>
              <a:t> </a:t>
            </a:r>
            <a:r>
              <a:rPr sz="1700" dirty="0">
                <a:solidFill>
                  <a:srgbClr val="57585B"/>
                </a:solidFill>
                <a:latin typeface="Open Sans"/>
                <a:cs typeface="Open Sans"/>
              </a:rPr>
              <a:t>there</a:t>
            </a:r>
            <a:r>
              <a:rPr sz="1700" spc="55" dirty="0">
                <a:solidFill>
                  <a:srgbClr val="57585B"/>
                </a:solidFill>
                <a:latin typeface="Open Sans"/>
                <a:cs typeface="Open Sans"/>
              </a:rPr>
              <a:t> </a:t>
            </a:r>
            <a:r>
              <a:rPr sz="1700" dirty="0">
                <a:solidFill>
                  <a:srgbClr val="57585B"/>
                </a:solidFill>
                <a:latin typeface="Open Sans"/>
                <a:cs typeface="Open Sans"/>
              </a:rPr>
              <a:t>is</a:t>
            </a:r>
            <a:r>
              <a:rPr sz="1700" spc="60" dirty="0">
                <a:solidFill>
                  <a:srgbClr val="57585B"/>
                </a:solidFill>
                <a:latin typeface="Open Sans"/>
                <a:cs typeface="Open Sans"/>
              </a:rPr>
              <a:t> </a:t>
            </a:r>
            <a:r>
              <a:rPr sz="1700" dirty="0">
                <a:solidFill>
                  <a:srgbClr val="57585B"/>
                </a:solidFill>
                <a:latin typeface="Open Sans"/>
                <a:cs typeface="Open Sans"/>
              </a:rPr>
              <a:t>no</a:t>
            </a:r>
            <a:r>
              <a:rPr sz="1700" spc="55" dirty="0">
                <a:solidFill>
                  <a:srgbClr val="57585B"/>
                </a:solidFill>
                <a:latin typeface="Open Sans"/>
                <a:cs typeface="Open Sans"/>
              </a:rPr>
              <a:t> </a:t>
            </a:r>
            <a:r>
              <a:rPr sz="1700" dirty="0">
                <a:solidFill>
                  <a:srgbClr val="57585B"/>
                </a:solidFill>
                <a:latin typeface="Open Sans"/>
                <a:cs typeface="Open Sans"/>
              </a:rPr>
              <a:t>room</a:t>
            </a:r>
            <a:r>
              <a:rPr sz="1700" spc="60" dirty="0">
                <a:solidFill>
                  <a:srgbClr val="57585B"/>
                </a:solidFill>
                <a:latin typeface="Open Sans"/>
                <a:cs typeface="Open Sans"/>
              </a:rPr>
              <a:t> </a:t>
            </a:r>
            <a:r>
              <a:rPr sz="1700" dirty="0">
                <a:solidFill>
                  <a:srgbClr val="57585B"/>
                </a:solidFill>
                <a:latin typeface="Open Sans"/>
                <a:cs typeface="Open Sans"/>
              </a:rPr>
              <a:t>for</a:t>
            </a:r>
            <a:r>
              <a:rPr sz="1700" spc="55" dirty="0">
                <a:solidFill>
                  <a:srgbClr val="57585B"/>
                </a:solidFill>
                <a:latin typeface="Open Sans"/>
                <a:cs typeface="Open Sans"/>
              </a:rPr>
              <a:t> </a:t>
            </a:r>
            <a:r>
              <a:rPr sz="1700" dirty="0">
                <a:solidFill>
                  <a:srgbClr val="57585B"/>
                </a:solidFill>
                <a:latin typeface="Open Sans"/>
                <a:cs typeface="Open Sans"/>
              </a:rPr>
              <a:t>cheating</a:t>
            </a:r>
            <a:r>
              <a:rPr sz="1700" spc="60" dirty="0">
                <a:solidFill>
                  <a:srgbClr val="57585B"/>
                </a:solidFill>
                <a:latin typeface="Open Sans"/>
                <a:cs typeface="Open Sans"/>
              </a:rPr>
              <a:t> </a:t>
            </a:r>
            <a:r>
              <a:rPr sz="1700" spc="-25" dirty="0">
                <a:solidFill>
                  <a:srgbClr val="57585B"/>
                </a:solidFill>
                <a:latin typeface="Open Sans"/>
                <a:cs typeface="Open Sans"/>
              </a:rPr>
              <a:t>or </a:t>
            </a:r>
            <a:r>
              <a:rPr sz="1700" dirty="0">
                <a:solidFill>
                  <a:srgbClr val="57585B"/>
                </a:solidFill>
                <a:latin typeface="Open Sans"/>
                <a:cs typeface="Open Sans"/>
              </a:rPr>
              <a:t>sabotage</a:t>
            </a:r>
            <a:r>
              <a:rPr sz="1700" spc="65" dirty="0">
                <a:solidFill>
                  <a:srgbClr val="57585B"/>
                </a:solidFill>
                <a:latin typeface="Open Sans"/>
                <a:cs typeface="Open Sans"/>
              </a:rPr>
              <a:t> </a:t>
            </a:r>
            <a:r>
              <a:rPr lang="en-US" sz="1600" b="0" i="0" dirty="0">
                <a:solidFill>
                  <a:srgbClr val="444746"/>
                </a:solidFill>
                <a:effectLst/>
                <a:latin typeface="Google Sans"/>
              </a:rPr>
              <a:t>—</a:t>
            </a:r>
            <a:r>
              <a:rPr sz="1700" spc="70" dirty="0">
                <a:solidFill>
                  <a:srgbClr val="57585B"/>
                </a:solidFill>
                <a:latin typeface="Open Sans"/>
                <a:cs typeface="Open Sans"/>
              </a:rPr>
              <a:t> </a:t>
            </a:r>
            <a:r>
              <a:rPr sz="1700" dirty="0">
                <a:solidFill>
                  <a:srgbClr val="57585B"/>
                </a:solidFill>
                <a:latin typeface="Open Sans"/>
                <a:cs typeface="Open Sans"/>
              </a:rPr>
              <a:t>everyone</a:t>
            </a:r>
            <a:r>
              <a:rPr sz="1700" spc="70" dirty="0">
                <a:solidFill>
                  <a:srgbClr val="57585B"/>
                </a:solidFill>
                <a:latin typeface="Open Sans"/>
                <a:cs typeface="Open Sans"/>
              </a:rPr>
              <a:t> </a:t>
            </a:r>
            <a:r>
              <a:rPr sz="1700" dirty="0">
                <a:solidFill>
                  <a:srgbClr val="57585B"/>
                </a:solidFill>
                <a:latin typeface="Open Sans"/>
                <a:cs typeface="Open Sans"/>
              </a:rPr>
              <a:t>is</a:t>
            </a:r>
            <a:r>
              <a:rPr sz="1700" spc="70" dirty="0">
                <a:solidFill>
                  <a:srgbClr val="57585B"/>
                </a:solidFill>
                <a:latin typeface="Open Sans"/>
                <a:cs typeface="Open Sans"/>
              </a:rPr>
              <a:t> </a:t>
            </a:r>
            <a:r>
              <a:rPr sz="1700" dirty="0">
                <a:solidFill>
                  <a:srgbClr val="57585B"/>
                </a:solidFill>
                <a:latin typeface="Open Sans"/>
                <a:cs typeface="Open Sans"/>
              </a:rPr>
              <a:t>treated</a:t>
            </a:r>
            <a:r>
              <a:rPr sz="1700" spc="70" dirty="0">
                <a:solidFill>
                  <a:srgbClr val="57585B"/>
                </a:solidFill>
                <a:latin typeface="Open Sans"/>
                <a:cs typeface="Open Sans"/>
              </a:rPr>
              <a:t> </a:t>
            </a:r>
            <a:r>
              <a:rPr sz="1700" dirty="0">
                <a:solidFill>
                  <a:srgbClr val="57585B"/>
                </a:solidFill>
                <a:latin typeface="Open Sans"/>
                <a:cs typeface="Open Sans"/>
              </a:rPr>
              <a:t>equally,</a:t>
            </a:r>
            <a:r>
              <a:rPr sz="1700" spc="70" dirty="0">
                <a:solidFill>
                  <a:srgbClr val="57585B"/>
                </a:solidFill>
                <a:latin typeface="Open Sans"/>
                <a:cs typeface="Open Sans"/>
              </a:rPr>
              <a:t> </a:t>
            </a:r>
            <a:r>
              <a:rPr sz="1700" dirty="0">
                <a:solidFill>
                  <a:srgbClr val="57585B"/>
                </a:solidFill>
                <a:latin typeface="Open Sans"/>
                <a:cs typeface="Open Sans"/>
              </a:rPr>
              <a:t>and</a:t>
            </a:r>
            <a:r>
              <a:rPr sz="1700" spc="65" dirty="0">
                <a:solidFill>
                  <a:srgbClr val="57585B"/>
                </a:solidFill>
                <a:latin typeface="Open Sans"/>
                <a:cs typeface="Open Sans"/>
              </a:rPr>
              <a:t> </a:t>
            </a:r>
            <a:r>
              <a:rPr sz="1700" spc="-25" dirty="0">
                <a:solidFill>
                  <a:srgbClr val="57585B"/>
                </a:solidFill>
                <a:latin typeface="Open Sans"/>
                <a:cs typeface="Open Sans"/>
              </a:rPr>
              <a:t>no </a:t>
            </a:r>
            <a:r>
              <a:rPr sz="1700" dirty="0">
                <a:solidFill>
                  <a:srgbClr val="57585B"/>
                </a:solidFill>
                <a:latin typeface="Open Sans"/>
                <a:cs typeface="Open Sans"/>
              </a:rPr>
              <a:t>one</a:t>
            </a:r>
            <a:r>
              <a:rPr sz="1700" spc="70" dirty="0">
                <a:solidFill>
                  <a:srgbClr val="57585B"/>
                </a:solidFill>
                <a:latin typeface="Open Sans"/>
                <a:cs typeface="Open Sans"/>
              </a:rPr>
              <a:t> </a:t>
            </a:r>
            <a:r>
              <a:rPr sz="1700" dirty="0">
                <a:solidFill>
                  <a:srgbClr val="57585B"/>
                </a:solidFill>
                <a:latin typeface="Open Sans"/>
                <a:cs typeface="Open Sans"/>
              </a:rPr>
              <a:t>can</a:t>
            </a:r>
            <a:r>
              <a:rPr sz="1700" spc="70" dirty="0">
                <a:solidFill>
                  <a:srgbClr val="57585B"/>
                </a:solidFill>
                <a:latin typeface="Open Sans"/>
                <a:cs typeface="Open Sans"/>
              </a:rPr>
              <a:t> </a:t>
            </a:r>
            <a:r>
              <a:rPr sz="1700" dirty="0">
                <a:solidFill>
                  <a:srgbClr val="57585B"/>
                </a:solidFill>
                <a:latin typeface="Open Sans"/>
                <a:cs typeface="Open Sans"/>
              </a:rPr>
              <a:t>change</a:t>
            </a:r>
            <a:r>
              <a:rPr sz="1700" spc="75" dirty="0">
                <a:solidFill>
                  <a:srgbClr val="57585B"/>
                </a:solidFill>
                <a:latin typeface="Open Sans"/>
                <a:cs typeface="Open Sans"/>
              </a:rPr>
              <a:t> </a:t>
            </a:r>
            <a:r>
              <a:rPr sz="1700" spc="-10" dirty="0">
                <a:solidFill>
                  <a:srgbClr val="57585B"/>
                </a:solidFill>
                <a:latin typeface="Open Sans"/>
                <a:cs typeface="Open Sans"/>
              </a:rPr>
              <a:t>that.</a:t>
            </a:r>
            <a:endParaRPr sz="1700" dirty="0">
              <a:latin typeface="Open Sans"/>
              <a:cs typeface="Open Sans"/>
            </a:endParaRPr>
          </a:p>
        </p:txBody>
      </p:sp>
      <p:sp>
        <p:nvSpPr>
          <p:cNvPr id="9" name="object 9"/>
          <p:cNvSpPr txBox="1"/>
          <p:nvPr/>
        </p:nvSpPr>
        <p:spPr>
          <a:xfrm>
            <a:off x="10298410" y="3376072"/>
            <a:ext cx="8452485" cy="5331203"/>
          </a:xfrm>
          <a:prstGeom prst="rect">
            <a:avLst/>
          </a:prstGeom>
        </p:spPr>
        <p:txBody>
          <a:bodyPr vert="horz" wrap="square" lIns="0" tIns="12065" rIns="0" bIns="0" rtlCol="0">
            <a:spAutoFit/>
          </a:bodyPr>
          <a:lstStyle/>
          <a:p>
            <a:pPr marL="12700" marR="3528060">
              <a:lnSpc>
                <a:spcPct val="101800"/>
              </a:lnSpc>
              <a:spcBef>
                <a:spcPts val="95"/>
              </a:spcBef>
            </a:pPr>
            <a:r>
              <a:rPr lang="en-US" sz="1700" dirty="0">
                <a:solidFill>
                  <a:srgbClr val="57585B"/>
                </a:solidFill>
                <a:latin typeface="Open Sans"/>
                <a:cs typeface="Open Sans"/>
              </a:rPr>
              <a:t>Miners</a:t>
            </a:r>
            <a:r>
              <a:rPr lang="en-US" sz="1700" spc="60" dirty="0">
                <a:solidFill>
                  <a:srgbClr val="57585B"/>
                </a:solidFill>
                <a:latin typeface="Open Sans"/>
                <a:cs typeface="Open Sans"/>
              </a:rPr>
              <a:t> </a:t>
            </a:r>
            <a:r>
              <a:rPr lang="en-US" sz="1700" dirty="0">
                <a:solidFill>
                  <a:srgbClr val="57585B"/>
                </a:solidFill>
                <a:latin typeface="Open Sans"/>
                <a:cs typeface="Open Sans"/>
              </a:rPr>
              <a:t>are</a:t>
            </a:r>
            <a:r>
              <a:rPr lang="en-US" sz="1700" spc="60" dirty="0">
                <a:solidFill>
                  <a:srgbClr val="57585B"/>
                </a:solidFill>
                <a:latin typeface="Open Sans"/>
                <a:cs typeface="Open Sans"/>
              </a:rPr>
              <a:t> </a:t>
            </a:r>
            <a:r>
              <a:rPr lang="en-US" sz="1700" dirty="0">
                <a:solidFill>
                  <a:srgbClr val="57585B"/>
                </a:solidFill>
                <a:latin typeface="Open Sans"/>
                <a:cs typeface="Open Sans"/>
              </a:rPr>
              <a:t>the</a:t>
            </a:r>
            <a:r>
              <a:rPr lang="en-US" sz="1700" spc="60" dirty="0">
                <a:solidFill>
                  <a:srgbClr val="57585B"/>
                </a:solidFill>
                <a:latin typeface="Open Sans"/>
                <a:cs typeface="Open Sans"/>
              </a:rPr>
              <a:t> </a:t>
            </a:r>
            <a:r>
              <a:rPr lang="en-US" sz="1700" dirty="0">
                <a:solidFill>
                  <a:srgbClr val="57585B"/>
                </a:solidFill>
                <a:latin typeface="Open Sans"/>
                <a:cs typeface="Open Sans"/>
              </a:rPr>
              <a:t>backbone</a:t>
            </a:r>
            <a:r>
              <a:rPr lang="en-US" sz="1700" spc="65" dirty="0">
                <a:solidFill>
                  <a:srgbClr val="57585B"/>
                </a:solidFill>
                <a:latin typeface="Open Sans"/>
                <a:cs typeface="Open Sans"/>
              </a:rPr>
              <a:t> </a:t>
            </a:r>
            <a:r>
              <a:rPr lang="en-US" sz="1700" dirty="0">
                <a:solidFill>
                  <a:srgbClr val="57585B"/>
                </a:solidFill>
                <a:latin typeface="Open Sans"/>
                <a:cs typeface="Open Sans"/>
              </a:rPr>
              <a:t>of</a:t>
            </a:r>
            <a:r>
              <a:rPr lang="en-US" sz="1700" spc="60" dirty="0">
                <a:solidFill>
                  <a:srgbClr val="57585B"/>
                </a:solidFill>
                <a:latin typeface="Open Sans"/>
                <a:cs typeface="Open Sans"/>
              </a:rPr>
              <a:t> </a:t>
            </a:r>
            <a:r>
              <a:rPr lang="en-US" sz="1700" dirty="0">
                <a:solidFill>
                  <a:srgbClr val="57585B"/>
                </a:solidFill>
                <a:latin typeface="Open Sans"/>
                <a:cs typeface="Open Sans"/>
              </a:rPr>
              <a:t>Bitcoin.</a:t>
            </a:r>
            <a:r>
              <a:rPr lang="en-US" sz="1700" spc="60" dirty="0">
                <a:solidFill>
                  <a:srgbClr val="57585B"/>
                </a:solidFill>
                <a:latin typeface="Open Sans"/>
                <a:cs typeface="Open Sans"/>
              </a:rPr>
              <a:t> </a:t>
            </a:r>
            <a:r>
              <a:rPr lang="en-US" sz="1700" dirty="0">
                <a:solidFill>
                  <a:srgbClr val="57585B"/>
                </a:solidFill>
                <a:latin typeface="Open Sans"/>
                <a:cs typeface="Open Sans"/>
              </a:rPr>
              <a:t>These</a:t>
            </a:r>
            <a:r>
              <a:rPr lang="en-US" sz="1700" spc="65" dirty="0">
                <a:solidFill>
                  <a:srgbClr val="57585B"/>
                </a:solidFill>
                <a:latin typeface="Open Sans"/>
                <a:cs typeface="Open Sans"/>
              </a:rPr>
              <a:t> </a:t>
            </a:r>
            <a:r>
              <a:rPr lang="en-US" sz="1700" spc="-25" dirty="0">
                <a:solidFill>
                  <a:srgbClr val="57585B"/>
                </a:solidFill>
                <a:latin typeface="Open Sans"/>
                <a:cs typeface="Open Sans"/>
              </a:rPr>
              <a:t>are </a:t>
            </a:r>
            <a:r>
              <a:rPr lang="en-US" sz="1700" dirty="0">
                <a:solidFill>
                  <a:srgbClr val="57585B"/>
                </a:solidFill>
                <a:latin typeface="Open Sans"/>
                <a:cs typeface="Open Sans"/>
              </a:rPr>
              <a:t>people</a:t>
            </a:r>
            <a:r>
              <a:rPr lang="en-US" sz="1700" spc="50" dirty="0">
                <a:solidFill>
                  <a:srgbClr val="57585B"/>
                </a:solidFill>
                <a:latin typeface="Open Sans"/>
                <a:cs typeface="Open Sans"/>
              </a:rPr>
              <a:t> </a:t>
            </a:r>
            <a:r>
              <a:rPr lang="en-US" sz="1700" dirty="0">
                <a:solidFill>
                  <a:srgbClr val="57585B"/>
                </a:solidFill>
                <a:latin typeface="Open Sans"/>
                <a:cs typeface="Open Sans"/>
              </a:rPr>
              <a:t>or</a:t>
            </a:r>
            <a:r>
              <a:rPr lang="en-US" sz="1700" spc="50" dirty="0">
                <a:solidFill>
                  <a:srgbClr val="57585B"/>
                </a:solidFill>
                <a:latin typeface="Open Sans"/>
                <a:cs typeface="Open Sans"/>
              </a:rPr>
              <a:t> </a:t>
            </a:r>
            <a:r>
              <a:rPr lang="en-US" sz="1700" dirty="0">
                <a:solidFill>
                  <a:srgbClr val="57585B"/>
                </a:solidFill>
                <a:latin typeface="Open Sans"/>
                <a:cs typeface="Open Sans"/>
              </a:rPr>
              <a:t>groups</a:t>
            </a:r>
            <a:r>
              <a:rPr lang="en-US" sz="1700" spc="50" dirty="0">
                <a:solidFill>
                  <a:srgbClr val="57585B"/>
                </a:solidFill>
                <a:latin typeface="Open Sans"/>
                <a:cs typeface="Open Sans"/>
              </a:rPr>
              <a:t> </a:t>
            </a:r>
            <a:r>
              <a:rPr lang="en-US" sz="1700" dirty="0">
                <a:solidFill>
                  <a:srgbClr val="57585B"/>
                </a:solidFill>
                <a:latin typeface="Open Sans"/>
                <a:cs typeface="Open Sans"/>
              </a:rPr>
              <a:t>of</a:t>
            </a:r>
            <a:r>
              <a:rPr lang="en-US" sz="1700" spc="55" dirty="0">
                <a:solidFill>
                  <a:srgbClr val="57585B"/>
                </a:solidFill>
                <a:latin typeface="Open Sans"/>
                <a:cs typeface="Open Sans"/>
              </a:rPr>
              <a:t> </a:t>
            </a:r>
            <a:r>
              <a:rPr lang="en-US" sz="1700" dirty="0">
                <a:solidFill>
                  <a:srgbClr val="57585B"/>
                </a:solidFill>
                <a:latin typeface="Open Sans"/>
                <a:cs typeface="Open Sans"/>
              </a:rPr>
              <a:t>people</a:t>
            </a:r>
            <a:r>
              <a:rPr lang="en-US" sz="1700" spc="50" dirty="0">
                <a:solidFill>
                  <a:srgbClr val="57585B"/>
                </a:solidFill>
                <a:latin typeface="Open Sans"/>
                <a:cs typeface="Open Sans"/>
              </a:rPr>
              <a:t> </a:t>
            </a:r>
            <a:r>
              <a:rPr lang="en-US" sz="1700" dirty="0">
                <a:solidFill>
                  <a:srgbClr val="57585B"/>
                </a:solidFill>
                <a:latin typeface="Open Sans"/>
                <a:cs typeface="Open Sans"/>
              </a:rPr>
              <a:t>who</a:t>
            </a:r>
            <a:r>
              <a:rPr lang="en-US" sz="1700" spc="50" dirty="0">
                <a:solidFill>
                  <a:srgbClr val="57585B"/>
                </a:solidFill>
                <a:latin typeface="Open Sans"/>
                <a:cs typeface="Open Sans"/>
              </a:rPr>
              <a:t> </a:t>
            </a:r>
            <a:r>
              <a:rPr lang="en-US" sz="1700" dirty="0">
                <a:solidFill>
                  <a:srgbClr val="57585B"/>
                </a:solidFill>
                <a:latin typeface="Open Sans"/>
                <a:cs typeface="Open Sans"/>
              </a:rPr>
              <a:t>work</a:t>
            </a:r>
            <a:r>
              <a:rPr lang="en-US" sz="1700" spc="55" dirty="0">
                <a:solidFill>
                  <a:srgbClr val="57585B"/>
                </a:solidFill>
                <a:latin typeface="Open Sans"/>
                <a:cs typeface="Open Sans"/>
              </a:rPr>
              <a:t> </a:t>
            </a:r>
            <a:r>
              <a:rPr lang="en-US" sz="1700" spc="-10" dirty="0">
                <a:solidFill>
                  <a:srgbClr val="57585B"/>
                </a:solidFill>
                <a:latin typeface="Open Sans"/>
                <a:cs typeface="Open Sans"/>
              </a:rPr>
              <a:t>behind </a:t>
            </a:r>
            <a:r>
              <a:rPr lang="en-US" sz="1700" dirty="0">
                <a:solidFill>
                  <a:srgbClr val="57585B"/>
                </a:solidFill>
                <a:latin typeface="Open Sans"/>
                <a:cs typeface="Open Sans"/>
              </a:rPr>
              <a:t>the</a:t>
            </a:r>
            <a:r>
              <a:rPr lang="en-US" sz="1700" spc="45" dirty="0">
                <a:solidFill>
                  <a:srgbClr val="57585B"/>
                </a:solidFill>
                <a:latin typeface="Open Sans"/>
                <a:cs typeface="Open Sans"/>
              </a:rPr>
              <a:t> </a:t>
            </a:r>
            <a:r>
              <a:rPr lang="en-US" sz="1700" dirty="0">
                <a:solidFill>
                  <a:srgbClr val="57585B"/>
                </a:solidFill>
                <a:latin typeface="Open Sans"/>
                <a:cs typeface="Open Sans"/>
              </a:rPr>
              <a:t>scenes</a:t>
            </a:r>
            <a:r>
              <a:rPr lang="en-US" sz="1700" spc="45" dirty="0">
                <a:solidFill>
                  <a:srgbClr val="57585B"/>
                </a:solidFill>
                <a:latin typeface="Open Sans"/>
                <a:cs typeface="Open Sans"/>
              </a:rPr>
              <a:t> </a:t>
            </a:r>
            <a:r>
              <a:rPr lang="en-US" sz="1700" dirty="0">
                <a:solidFill>
                  <a:srgbClr val="57585B"/>
                </a:solidFill>
                <a:latin typeface="Open Sans"/>
                <a:cs typeface="Open Sans"/>
              </a:rPr>
              <a:t>to</a:t>
            </a:r>
            <a:r>
              <a:rPr lang="en-US" sz="1700" spc="45" dirty="0">
                <a:solidFill>
                  <a:srgbClr val="57585B"/>
                </a:solidFill>
                <a:latin typeface="Open Sans"/>
                <a:cs typeface="Open Sans"/>
              </a:rPr>
              <a:t> </a:t>
            </a:r>
            <a:r>
              <a:rPr lang="en-US" sz="1700" dirty="0">
                <a:solidFill>
                  <a:srgbClr val="57585B"/>
                </a:solidFill>
                <a:latin typeface="Open Sans"/>
                <a:cs typeface="Open Sans"/>
              </a:rPr>
              <a:t>maintain</a:t>
            </a:r>
            <a:r>
              <a:rPr lang="en-US" sz="1700" spc="45" dirty="0">
                <a:solidFill>
                  <a:srgbClr val="57585B"/>
                </a:solidFill>
                <a:latin typeface="Open Sans"/>
                <a:cs typeface="Open Sans"/>
              </a:rPr>
              <a:t> </a:t>
            </a:r>
            <a:r>
              <a:rPr lang="en-US" sz="1700" dirty="0">
                <a:solidFill>
                  <a:srgbClr val="57585B"/>
                </a:solidFill>
                <a:latin typeface="Open Sans"/>
                <a:cs typeface="Open Sans"/>
              </a:rPr>
              <a:t>and</a:t>
            </a:r>
            <a:r>
              <a:rPr lang="en-US" sz="1700" spc="45" dirty="0">
                <a:solidFill>
                  <a:srgbClr val="57585B"/>
                </a:solidFill>
                <a:latin typeface="Open Sans"/>
                <a:cs typeface="Open Sans"/>
              </a:rPr>
              <a:t> </a:t>
            </a:r>
            <a:r>
              <a:rPr lang="en-US" sz="1700" dirty="0">
                <a:solidFill>
                  <a:srgbClr val="57585B"/>
                </a:solidFill>
                <a:latin typeface="Open Sans"/>
                <a:cs typeface="Open Sans"/>
              </a:rPr>
              <a:t>secure</a:t>
            </a:r>
            <a:r>
              <a:rPr lang="en-US" sz="1700" spc="50" dirty="0">
                <a:solidFill>
                  <a:srgbClr val="57585B"/>
                </a:solidFill>
                <a:latin typeface="Open Sans"/>
                <a:cs typeface="Open Sans"/>
              </a:rPr>
              <a:t> </a:t>
            </a:r>
            <a:r>
              <a:rPr lang="en-US" sz="1700" dirty="0">
                <a:solidFill>
                  <a:srgbClr val="57585B"/>
                </a:solidFill>
                <a:latin typeface="Open Sans"/>
                <a:cs typeface="Open Sans"/>
              </a:rPr>
              <a:t>the</a:t>
            </a:r>
            <a:r>
              <a:rPr lang="en-US" sz="1700" spc="45" dirty="0">
                <a:solidFill>
                  <a:srgbClr val="57585B"/>
                </a:solidFill>
                <a:latin typeface="Open Sans"/>
                <a:cs typeface="Open Sans"/>
              </a:rPr>
              <a:t> </a:t>
            </a:r>
            <a:r>
              <a:rPr lang="en-US" sz="1700" spc="-10" dirty="0">
                <a:solidFill>
                  <a:srgbClr val="57585B"/>
                </a:solidFill>
                <a:latin typeface="Open Sans"/>
                <a:cs typeface="Open Sans"/>
              </a:rPr>
              <a:t>network </a:t>
            </a:r>
            <a:r>
              <a:rPr lang="en-US" sz="1700" dirty="0">
                <a:solidFill>
                  <a:srgbClr val="57585B"/>
                </a:solidFill>
                <a:latin typeface="Open Sans"/>
                <a:cs typeface="Open Sans"/>
              </a:rPr>
              <a:t>through</a:t>
            </a:r>
            <a:r>
              <a:rPr lang="en-US" sz="1700" spc="75" dirty="0">
                <a:solidFill>
                  <a:srgbClr val="57585B"/>
                </a:solidFill>
                <a:latin typeface="Open Sans"/>
                <a:cs typeface="Open Sans"/>
              </a:rPr>
              <a:t> </a:t>
            </a:r>
            <a:r>
              <a:rPr lang="en-US" sz="1700" dirty="0">
                <a:solidFill>
                  <a:srgbClr val="57585B"/>
                </a:solidFill>
                <a:latin typeface="Open Sans"/>
                <a:cs typeface="Open Sans"/>
              </a:rPr>
              <a:t>a</a:t>
            </a:r>
            <a:r>
              <a:rPr lang="en-US" sz="1700" spc="75" dirty="0">
                <a:solidFill>
                  <a:srgbClr val="57585B"/>
                </a:solidFill>
                <a:latin typeface="Open Sans"/>
                <a:cs typeface="Open Sans"/>
              </a:rPr>
              <a:t> </a:t>
            </a:r>
            <a:r>
              <a:rPr lang="en-US" sz="1700" dirty="0">
                <a:solidFill>
                  <a:srgbClr val="57585B"/>
                </a:solidFill>
                <a:latin typeface="Open Sans"/>
                <a:cs typeface="Open Sans"/>
              </a:rPr>
              <a:t>mechanism</a:t>
            </a:r>
            <a:r>
              <a:rPr lang="en-US" sz="1700" spc="80" dirty="0">
                <a:solidFill>
                  <a:srgbClr val="57585B"/>
                </a:solidFill>
                <a:latin typeface="Open Sans"/>
                <a:cs typeface="Open Sans"/>
              </a:rPr>
              <a:t> </a:t>
            </a:r>
            <a:r>
              <a:rPr lang="en-US" sz="1700" dirty="0">
                <a:solidFill>
                  <a:srgbClr val="57585B"/>
                </a:solidFill>
                <a:latin typeface="Open Sans"/>
                <a:cs typeface="Open Sans"/>
              </a:rPr>
              <a:t>called</a:t>
            </a:r>
            <a:r>
              <a:rPr lang="en-US" sz="1700" spc="75" dirty="0">
                <a:solidFill>
                  <a:srgbClr val="57585B"/>
                </a:solidFill>
                <a:latin typeface="Open Sans"/>
                <a:cs typeface="Open Sans"/>
              </a:rPr>
              <a:t> </a:t>
            </a:r>
            <a:r>
              <a:rPr lang="en-US" sz="1700" dirty="0">
                <a:solidFill>
                  <a:srgbClr val="57585B"/>
                </a:solidFill>
                <a:latin typeface="Open Sans"/>
                <a:cs typeface="Open Sans"/>
              </a:rPr>
              <a:t>Proof-of-</a:t>
            </a:r>
            <a:r>
              <a:rPr lang="en-US" sz="1700" spc="-20" dirty="0">
                <a:solidFill>
                  <a:srgbClr val="57585B"/>
                </a:solidFill>
                <a:latin typeface="Open Sans"/>
                <a:cs typeface="Open Sans"/>
              </a:rPr>
              <a:t>Work </a:t>
            </a:r>
            <a:r>
              <a:rPr lang="en-US" sz="1700" dirty="0">
                <a:solidFill>
                  <a:srgbClr val="57585B"/>
                </a:solidFill>
                <a:latin typeface="Open Sans"/>
                <a:cs typeface="Open Sans"/>
              </a:rPr>
              <a:t>(PoW).</a:t>
            </a:r>
            <a:r>
              <a:rPr lang="en-US" sz="1700" spc="45" dirty="0">
                <a:solidFill>
                  <a:srgbClr val="57585B"/>
                </a:solidFill>
                <a:latin typeface="Open Sans"/>
                <a:cs typeface="Open Sans"/>
              </a:rPr>
              <a:t> </a:t>
            </a:r>
            <a:r>
              <a:rPr lang="en-US" sz="1700" dirty="0">
                <a:solidFill>
                  <a:srgbClr val="57585B"/>
                </a:solidFill>
                <a:latin typeface="Open Sans"/>
                <a:cs typeface="Open Sans"/>
              </a:rPr>
              <a:t>These</a:t>
            </a:r>
            <a:r>
              <a:rPr lang="en-US" sz="1700" spc="50" dirty="0">
                <a:solidFill>
                  <a:srgbClr val="57585B"/>
                </a:solidFill>
                <a:latin typeface="Open Sans"/>
                <a:cs typeface="Open Sans"/>
              </a:rPr>
              <a:t> </a:t>
            </a:r>
            <a:r>
              <a:rPr lang="en-US" sz="1700" dirty="0">
                <a:solidFill>
                  <a:srgbClr val="57585B"/>
                </a:solidFill>
                <a:latin typeface="Open Sans"/>
                <a:cs typeface="Open Sans"/>
              </a:rPr>
              <a:t>players</a:t>
            </a:r>
            <a:r>
              <a:rPr lang="en-US" sz="1700" spc="50" dirty="0">
                <a:solidFill>
                  <a:srgbClr val="57585B"/>
                </a:solidFill>
                <a:latin typeface="Open Sans"/>
                <a:cs typeface="Open Sans"/>
              </a:rPr>
              <a:t> </a:t>
            </a:r>
            <a:r>
              <a:rPr lang="en-US" sz="1700" dirty="0">
                <a:solidFill>
                  <a:srgbClr val="57585B"/>
                </a:solidFill>
                <a:latin typeface="Open Sans"/>
                <a:cs typeface="Open Sans"/>
              </a:rPr>
              <a:t>are</a:t>
            </a:r>
            <a:r>
              <a:rPr lang="en-US" sz="1700" spc="50" dirty="0">
                <a:solidFill>
                  <a:srgbClr val="57585B"/>
                </a:solidFill>
                <a:latin typeface="Open Sans"/>
                <a:cs typeface="Open Sans"/>
              </a:rPr>
              <a:t> </a:t>
            </a:r>
            <a:r>
              <a:rPr lang="en-US" sz="1700" dirty="0">
                <a:solidFill>
                  <a:srgbClr val="57585B"/>
                </a:solidFill>
                <a:latin typeface="Open Sans"/>
                <a:cs typeface="Open Sans"/>
              </a:rPr>
              <a:t>armed</a:t>
            </a:r>
            <a:r>
              <a:rPr lang="en-US" sz="1700" spc="45" dirty="0">
                <a:solidFill>
                  <a:srgbClr val="57585B"/>
                </a:solidFill>
                <a:latin typeface="Open Sans"/>
                <a:cs typeface="Open Sans"/>
              </a:rPr>
              <a:t> </a:t>
            </a:r>
            <a:r>
              <a:rPr lang="en-US" sz="1700" dirty="0">
                <a:solidFill>
                  <a:srgbClr val="57585B"/>
                </a:solidFill>
                <a:latin typeface="Open Sans"/>
                <a:cs typeface="Open Sans"/>
              </a:rPr>
              <a:t>with</a:t>
            </a:r>
            <a:r>
              <a:rPr lang="en-US" sz="1700" spc="50" dirty="0">
                <a:solidFill>
                  <a:srgbClr val="57585B"/>
                </a:solidFill>
                <a:latin typeface="Open Sans"/>
                <a:cs typeface="Open Sans"/>
              </a:rPr>
              <a:t> </a:t>
            </a:r>
            <a:r>
              <a:rPr lang="en-US" sz="1700" spc="-10" dirty="0">
                <a:solidFill>
                  <a:srgbClr val="57585B"/>
                </a:solidFill>
                <a:latin typeface="Open Sans"/>
                <a:cs typeface="Open Sans"/>
              </a:rPr>
              <a:t>special </a:t>
            </a:r>
            <a:r>
              <a:rPr lang="en-US" sz="1700" dirty="0">
                <a:solidFill>
                  <a:srgbClr val="57585B"/>
                </a:solidFill>
                <a:latin typeface="Open Sans"/>
                <a:cs typeface="Open Sans"/>
              </a:rPr>
              <a:t>computers</a:t>
            </a:r>
            <a:r>
              <a:rPr lang="en-US" sz="1700" spc="65" dirty="0">
                <a:solidFill>
                  <a:srgbClr val="57585B"/>
                </a:solidFill>
                <a:latin typeface="Open Sans"/>
                <a:cs typeface="Open Sans"/>
              </a:rPr>
              <a:t> </a:t>
            </a:r>
            <a:r>
              <a:rPr lang="en-US" sz="1700" dirty="0">
                <a:solidFill>
                  <a:srgbClr val="57585B"/>
                </a:solidFill>
                <a:latin typeface="Open Sans"/>
                <a:cs typeface="Open Sans"/>
              </a:rPr>
              <a:t>that</a:t>
            </a:r>
            <a:r>
              <a:rPr lang="en-US" sz="1700" spc="65" dirty="0">
                <a:solidFill>
                  <a:srgbClr val="57585B"/>
                </a:solidFill>
                <a:latin typeface="Open Sans"/>
                <a:cs typeface="Open Sans"/>
              </a:rPr>
              <a:t> </a:t>
            </a:r>
            <a:r>
              <a:rPr lang="en-US" sz="1700" dirty="0">
                <a:solidFill>
                  <a:srgbClr val="57585B"/>
                </a:solidFill>
                <a:latin typeface="Open Sans"/>
                <a:cs typeface="Open Sans"/>
              </a:rPr>
              <a:t>have</a:t>
            </a:r>
            <a:r>
              <a:rPr lang="en-US" sz="1700" spc="70" dirty="0">
                <a:solidFill>
                  <a:srgbClr val="57585B"/>
                </a:solidFill>
                <a:latin typeface="Open Sans"/>
                <a:cs typeface="Open Sans"/>
              </a:rPr>
              <a:t> </a:t>
            </a:r>
            <a:r>
              <a:rPr lang="en-US" sz="1700" dirty="0">
                <a:solidFill>
                  <a:srgbClr val="57585B"/>
                </a:solidFill>
                <a:latin typeface="Open Sans"/>
                <a:cs typeface="Open Sans"/>
              </a:rPr>
              <a:t>heavy</a:t>
            </a:r>
            <a:r>
              <a:rPr lang="en-US" sz="1700" spc="65" dirty="0">
                <a:solidFill>
                  <a:srgbClr val="57585B"/>
                </a:solidFill>
                <a:latin typeface="Open Sans"/>
                <a:cs typeface="Open Sans"/>
              </a:rPr>
              <a:t> </a:t>
            </a:r>
            <a:r>
              <a:rPr lang="en-US" sz="1700" spc="-10" dirty="0">
                <a:solidFill>
                  <a:srgbClr val="57585B"/>
                </a:solidFill>
                <a:latin typeface="Open Sans"/>
                <a:cs typeface="Open Sans"/>
              </a:rPr>
              <a:t>computational </a:t>
            </a:r>
            <a:r>
              <a:rPr lang="en-US" sz="1700" dirty="0">
                <a:solidFill>
                  <a:srgbClr val="57585B"/>
                </a:solidFill>
                <a:latin typeface="Open Sans"/>
                <a:cs typeface="Open Sans"/>
              </a:rPr>
              <a:t>power. They make their hardware available to the Bitcoin network, competing with each other in a worldwide lottery to add new blocks of transactions to Bitcoin’s decentralized ledger (the blockchain). Their</a:t>
            </a:r>
            <a:r>
              <a:rPr lang="en-US" sz="1700" spc="90" dirty="0">
                <a:solidFill>
                  <a:srgbClr val="57585B"/>
                </a:solidFill>
                <a:latin typeface="Open Sans"/>
                <a:cs typeface="Open Sans"/>
              </a:rPr>
              <a:t> </a:t>
            </a:r>
            <a:r>
              <a:rPr lang="en-US" sz="1700" dirty="0">
                <a:solidFill>
                  <a:srgbClr val="57585B"/>
                </a:solidFill>
                <a:latin typeface="Open Sans"/>
                <a:cs typeface="Open Sans"/>
              </a:rPr>
              <a:t>commitment</a:t>
            </a:r>
            <a:r>
              <a:rPr lang="en-US" sz="1700" spc="95" dirty="0">
                <a:solidFill>
                  <a:srgbClr val="57585B"/>
                </a:solidFill>
                <a:latin typeface="Open Sans"/>
                <a:cs typeface="Open Sans"/>
              </a:rPr>
              <a:t> </a:t>
            </a:r>
            <a:r>
              <a:rPr lang="en-US" sz="1700" dirty="0">
                <a:solidFill>
                  <a:srgbClr val="57585B"/>
                </a:solidFill>
                <a:latin typeface="Open Sans"/>
                <a:cs typeface="Open Sans"/>
              </a:rPr>
              <a:t>ensures</a:t>
            </a:r>
            <a:r>
              <a:rPr lang="en-US" sz="1700" spc="90" dirty="0">
                <a:solidFill>
                  <a:srgbClr val="57585B"/>
                </a:solidFill>
                <a:latin typeface="Open Sans"/>
                <a:cs typeface="Open Sans"/>
              </a:rPr>
              <a:t> </a:t>
            </a:r>
            <a:r>
              <a:rPr lang="en-US" sz="1700" spc="-25" dirty="0">
                <a:solidFill>
                  <a:srgbClr val="57585B"/>
                </a:solidFill>
                <a:latin typeface="Open Sans"/>
                <a:cs typeface="Open Sans"/>
              </a:rPr>
              <a:t>the ledger’s </a:t>
            </a:r>
            <a:r>
              <a:rPr lang="en-US" sz="1700" dirty="0">
                <a:solidFill>
                  <a:srgbClr val="57585B"/>
                </a:solidFill>
                <a:latin typeface="Open Sans"/>
                <a:cs typeface="Open Sans"/>
              </a:rPr>
              <a:t>immutability</a:t>
            </a:r>
            <a:r>
              <a:rPr lang="en-US" sz="1700" spc="50" dirty="0">
                <a:solidFill>
                  <a:srgbClr val="57585B"/>
                </a:solidFill>
                <a:latin typeface="Open Sans"/>
                <a:cs typeface="Open Sans"/>
              </a:rPr>
              <a:t> </a:t>
            </a:r>
            <a:r>
              <a:rPr lang="en-US" sz="1700" dirty="0">
                <a:solidFill>
                  <a:srgbClr val="57585B"/>
                </a:solidFill>
                <a:latin typeface="Open Sans"/>
                <a:cs typeface="Open Sans"/>
              </a:rPr>
              <a:t>and</a:t>
            </a:r>
            <a:r>
              <a:rPr lang="en-US" sz="1700" spc="50" dirty="0">
                <a:solidFill>
                  <a:srgbClr val="57585B"/>
                </a:solidFill>
                <a:latin typeface="Open Sans"/>
                <a:cs typeface="Open Sans"/>
              </a:rPr>
              <a:t> </a:t>
            </a:r>
            <a:r>
              <a:rPr lang="en-US" sz="1700" dirty="0">
                <a:solidFill>
                  <a:srgbClr val="57585B"/>
                </a:solidFill>
                <a:latin typeface="Open Sans"/>
                <a:cs typeface="Open Sans"/>
              </a:rPr>
              <a:t>guards</a:t>
            </a:r>
            <a:r>
              <a:rPr lang="en-US" sz="1700" spc="55" dirty="0">
                <a:solidFill>
                  <a:srgbClr val="57585B"/>
                </a:solidFill>
                <a:latin typeface="Open Sans"/>
                <a:cs typeface="Open Sans"/>
              </a:rPr>
              <a:t> </a:t>
            </a:r>
            <a:r>
              <a:rPr lang="en-US" sz="1700" spc="-10" dirty="0">
                <a:solidFill>
                  <a:srgbClr val="57585B"/>
                </a:solidFill>
                <a:latin typeface="Open Sans"/>
                <a:cs typeface="Open Sans"/>
              </a:rPr>
              <a:t>against </a:t>
            </a:r>
            <a:r>
              <a:rPr lang="en-US" sz="1700" dirty="0">
                <a:solidFill>
                  <a:srgbClr val="57585B"/>
                </a:solidFill>
                <a:latin typeface="Open Sans"/>
                <a:cs typeface="Open Sans"/>
              </a:rPr>
              <a:t>malicious</a:t>
            </a:r>
            <a:r>
              <a:rPr lang="en-US" sz="1700" spc="30" dirty="0">
                <a:solidFill>
                  <a:srgbClr val="57585B"/>
                </a:solidFill>
                <a:latin typeface="Open Sans"/>
                <a:cs typeface="Open Sans"/>
              </a:rPr>
              <a:t> </a:t>
            </a:r>
            <a:r>
              <a:rPr lang="en-US" sz="1700" spc="-10" dirty="0">
                <a:solidFill>
                  <a:srgbClr val="57585B"/>
                </a:solidFill>
                <a:latin typeface="Open Sans"/>
                <a:cs typeface="Open Sans"/>
              </a:rPr>
              <a:t>attacks.</a:t>
            </a:r>
            <a:endParaRPr lang="en-US" sz="1700" dirty="0">
              <a:latin typeface="Open Sans"/>
              <a:cs typeface="Open Sans"/>
            </a:endParaRPr>
          </a:p>
          <a:p>
            <a:pPr marL="12700" marR="430530">
              <a:lnSpc>
                <a:spcPct val="101800"/>
              </a:lnSpc>
              <a:spcBef>
                <a:spcPts val="2014"/>
              </a:spcBef>
            </a:pPr>
            <a:r>
              <a:rPr lang="en-US" sz="1700" spc="70" dirty="0">
                <a:solidFill>
                  <a:srgbClr val="57585B"/>
                </a:solidFill>
                <a:latin typeface="Open Sans"/>
                <a:cs typeface="Open Sans"/>
              </a:rPr>
              <a:t>Mining’s</a:t>
            </a:r>
            <a:r>
              <a:rPr sz="1700" spc="70" dirty="0">
                <a:solidFill>
                  <a:srgbClr val="57585B"/>
                </a:solidFill>
                <a:latin typeface="Open Sans"/>
                <a:cs typeface="Open Sans"/>
              </a:rPr>
              <a:t> </a:t>
            </a:r>
            <a:r>
              <a:rPr sz="1700" dirty="0">
                <a:solidFill>
                  <a:srgbClr val="57585B"/>
                </a:solidFill>
                <a:latin typeface="Open Sans"/>
                <a:cs typeface="Open Sans"/>
              </a:rPr>
              <a:t>decentralized</a:t>
            </a:r>
            <a:r>
              <a:rPr sz="1700" spc="75" dirty="0">
                <a:solidFill>
                  <a:srgbClr val="57585B"/>
                </a:solidFill>
                <a:latin typeface="Open Sans"/>
                <a:cs typeface="Open Sans"/>
              </a:rPr>
              <a:t> </a:t>
            </a:r>
            <a:r>
              <a:rPr sz="1700" dirty="0">
                <a:solidFill>
                  <a:srgbClr val="57585B"/>
                </a:solidFill>
                <a:latin typeface="Open Sans"/>
                <a:cs typeface="Open Sans"/>
              </a:rPr>
              <a:t>nature</a:t>
            </a:r>
            <a:r>
              <a:rPr sz="1700" spc="70" dirty="0">
                <a:solidFill>
                  <a:srgbClr val="57585B"/>
                </a:solidFill>
                <a:latin typeface="Open Sans"/>
                <a:cs typeface="Open Sans"/>
              </a:rPr>
              <a:t> </a:t>
            </a:r>
            <a:r>
              <a:rPr sz="1700" dirty="0">
                <a:solidFill>
                  <a:srgbClr val="57585B"/>
                </a:solidFill>
                <a:latin typeface="Open Sans"/>
                <a:cs typeface="Open Sans"/>
              </a:rPr>
              <a:t>allows</a:t>
            </a:r>
            <a:r>
              <a:rPr sz="1700" spc="75" dirty="0">
                <a:solidFill>
                  <a:srgbClr val="57585B"/>
                </a:solidFill>
                <a:latin typeface="Open Sans"/>
                <a:cs typeface="Open Sans"/>
              </a:rPr>
              <a:t> </a:t>
            </a:r>
            <a:r>
              <a:rPr sz="1700" dirty="0">
                <a:solidFill>
                  <a:srgbClr val="57585B"/>
                </a:solidFill>
                <a:latin typeface="Open Sans"/>
                <a:cs typeface="Open Sans"/>
              </a:rPr>
              <a:t>anyone</a:t>
            </a:r>
            <a:r>
              <a:rPr sz="1700" spc="75" dirty="0">
                <a:solidFill>
                  <a:srgbClr val="57585B"/>
                </a:solidFill>
                <a:latin typeface="Open Sans"/>
                <a:cs typeface="Open Sans"/>
              </a:rPr>
              <a:t> </a:t>
            </a:r>
            <a:r>
              <a:rPr sz="1700" dirty="0">
                <a:solidFill>
                  <a:srgbClr val="57585B"/>
                </a:solidFill>
                <a:latin typeface="Open Sans"/>
                <a:cs typeface="Open Sans"/>
              </a:rPr>
              <a:t>with</a:t>
            </a:r>
            <a:r>
              <a:rPr sz="1700" spc="70" dirty="0">
                <a:solidFill>
                  <a:srgbClr val="57585B"/>
                </a:solidFill>
                <a:latin typeface="Open Sans"/>
                <a:cs typeface="Open Sans"/>
              </a:rPr>
              <a:t> </a:t>
            </a:r>
            <a:r>
              <a:rPr sz="1700" dirty="0">
                <a:solidFill>
                  <a:srgbClr val="57585B"/>
                </a:solidFill>
                <a:latin typeface="Open Sans"/>
                <a:cs typeface="Open Sans"/>
              </a:rPr>
              <a:t>suﬃcient</a:t>
            </a:r>
            <a:r>
              <a:rPr sz="1700" spc="75" dirty="0">
                <a:solidFill>
                  <a:srgbClr val="57585B"/>
                </a:solidFill>
                <a:latin typeface="Open Sans"/>
                <a:cs typeface="Open Sans"/>
              </a:rPr>
              <a:t> </a:t>
            </a:r>
            <a:r>
              <a:rPr sz="1700" spc="-10" dirty="0">
                <a:solidFill>
                  <a:srgbClr val="57585B"/>
                </a:solidFill>
                <a:latin typeface="Open Sans"/>
                <a:cs typeface="Open Sans"/>
              </a:rPr>
              <a:t>computing </a:t>
            </a:r>
            <a:r>
              <a:rPr sz="1700" dirty="0">
                <a:solidFill>
                  <a:srgbClr val="57585B"/>
                </a:solidFill>
                <a:latin typeface="Open Sans"/>
                <a:cs typeface="Open Sans"/>
              </a:rPr>
              <a:t>resources</a:t>
            </a:r>
            <a:r>
              <a:rPr sz="1700" spc="45"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participate.</a:t>
            </a:r>
            <a:r>
              <a:rPr sz="1700" spc="45" dirty="0">
                <a:solidFill>
                  <a:srgbClr val="57585B"/>
                </a:solidFill>
                <a:latin typeface="Open Sans"/>
                <a:cs typeface="Open Sans"/>
              </a:rPr>
              <a:t> </a:t>
            </a:r>
            <a:r>
              <a:rPr sz="1700" dirty="0">
                <a:solidFill>
                  <a:srgbClr val="57585B"/>
                </a:solidFill>
                <a:latin typeface="Open Sans"/>
                <a:cs typeface="Open Sans"/>
              </a:rPr>
              <a:t>Because</a:t>
            </a:r>
            <a:r>
              <a:rPr sz="1700" spc="45"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dirty="0">
                <a:solidFill>
                  <a:srgbClr val="57585B"/>
                </a:solidFill>
                <a:latin typeface="Open Sans"/>
                <a:cs typeface="Open Sans"/>
              </a:rPr>
              <a:t>their</a:t>
            </a:r>
            <a:r>
              <a:rPr sz="1700" spc="45" dirty="0">
                <a:solidFill>
                  <a:srgbClr val="57585B"/>
                </a:solidFill>
                <a:latin typeface="Open Sans"/>
                <a:cs typeface="Open Sans"/>
              </a:rPr>
              <a:t> </a:t>
            </a:r>
            <a:r>
              <a:rPr sz="1700" dirty="0">
                <a:solidFill>
                  <a:srgbClr val="57585B"/>
                </a:solidFill>
                <a:latin typeface="Open Sans"/>
                <a:cs typeface="Open Sans"/>
              </a:rPr>
              <a:t>hard</a:t>
            </a:r>
            <a:r>
              <a:rPr sz="1700" spc="45" dirty="0">
                <a:solidFill>
                  <a:srgbClr val="57585B"/>
                </a:solidFill>
                <a:latin typeface="Open Sans"/>
                <a:cs typeface="Open Sans"/>
              </a:rPr>
              <a:t> </a:t>
            </a:r>
            <a:r>
              <a:rPr sz="1700" dirty="0">
                <a:solidFill>
                  <a:srgbClr val="57585B"/>
                </a:solidFill>
                <a:latin typeface="Open Sans"/>
                <a:cs typeface="Open Sans"/>
              </a:rPr>
              <a:t>work,</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miners</a:t>
            </a:r>
            <a:r>
              <a:rPr sz="1700" spc="45" dirty="0">
                <a:solidFill>
                  <a:srgbClr val="57585B"/>
                </a:solidFill>
                <a:latin typeface="Open Sans"/>
                <a:cs typeface="Open Sans"/>
              </a:rPr>
              <a:t> </a:t>
            </a:r>
            <a:r>
              <a:rPr sz="1700" dirty="0">
                <a:solidFill>
                  <a:srgbClr val="57585B"/>
                </a:solidFill>
                <a:latin typeface="Open Sans"/>
                <a:cs typeface="Open Sans"/>
              </a:rPr>
              <a:t>who</a:t>
            </a:r>
            <a:r>
              <a:rPr sz="1700" spc="45" dirty="0">
                <a:solidFill>
                  <a:srgbClr val="57585B"/>
                </a:solidFill>
                <a:latin typeface="Open Sans"/>
                <a:cs typeface="Open Sans"/>
              </a:rPr>
              <a:t> </a:t>
            </a:r>
            <a:r>
              <a:rPr sz="1700" dirty="0">
                <a:solidFill>
                  <a:srgbClr val="57585B"/>
                </a:solidFill>
                <a:latin typeface="Open Sans"/>
                <a:cs typeface="Open Sans"/>
              </a:rPr>
              <a:t>solve</a:t>
            </a:r>
            <a:r>
              <a:rPr sz="1700" spc="45"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puzzle</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quickest</a:t>
            </a:r>
            <a:r>
              <a:rPr sz="1700" spc="60" dirty="0">
                <a:solidFill>
                  <a:srgbClr val="57585B"/>
                </a:solidFill>
                <a:latin typeface="Open Sans"/>
                <a:cs typeface="Open Sans"/>
              </a:rPr>
              <a:t> </a:t>
            </a:r>
            <a:r>
              <a:rPr sz="1700" dirty="0">
                <a:solidFill>
                  <a:srgbClr val="57585B"/>
                </a:solidFill>
                <a:latin typeface="Open Sans"/>
                <a:cs typeface="Open Sans"/>
              </a:rPr>
              <a:t>are</a:t>
            </a:r>
            <a:r>
              <a:rPr sz="1700" spc="55" dirty="0">
                <a:solidFill>
                  <a:srgbClr val="57585B"/>
                </a:solidFill>
                <a:latin typeface="Open Sans"/>
                <a:cs typeface="Open Sans"/>
              </a:rPr>
              <a:t> </a:t>
            </a:r>
            <a:r>
              <a:rPr sz="1700" dirty="0">
                <a:solidFill>
                  <a:srgbClr val="57585B"/>
                </a:solidFill>
                <a:latin typeface="Open Sans"/>
                <a:cs typeface="Open Sans"/>
              </a:rPr>
              <a:t>rewarded</a:t>
            </a:r>
            <a:r>
              <a:rPr sz="1700" spc="60" dirty="0">
                <a:solidFill>
                  <a:srgbClr val="57585B"/>
                </a:solidFill>
                <a:latin typeface="Open Sans"/>
                <a:cs typeface="Open Sans"/>
              </a:rPr>
              <a:t> </a:t>
            </a:r>
            <a:r>
              <a:rPr sz="1700" dirty="0">
                <a:solidFill>
                  <a:srgbClr val="57585B"/>
                </a:solidFill>
                <a:latin typeface="Open Sans"/>
                <a:cs typeface="Open Sans"/>
              </a:rPr>
              <a:t>in</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form</a:t>
            </a:r>
            <a:r>
              <a:rPr sz="1700" spc="60" dirty="0">
                <a:solidFill>
                  <a:srgbClr val="57585B"/>
                </a:solidFill>
                <a:latin typeface="Open Sans"/>
                <a:cs typeface="Open Sans"/>
              </a:rPr>
              <a:t> </a:t>
            </a:r>
            <a:r>
              <a:rPr sz="1700" dirty="0">
                <a:solidFill>
                  <a:srgbClr val="57585B"/>
                </a:solidFill>
                <a:latin typeface="Open Sans"/>
                <a:cs typeface="Open Sans"/>
              </a:rPr>
              <a:t>of</a:t>
            </a:r>
            <a:r>
              <a:rPr sz="1700" spc="55" dirty="0">
                <a:solidFill>
                  <a:srgbClr val="57585B"/>
                </a:solidFill>
                <a:latin typeface="Open Sans"/>
                <a:cs typeface="Open Sans"/>
              </a:rPr>
              <a:t> </a:t>
            </a:r>
            <a:r>
              <a:rPr sz="1700" spc="-10" dirty="0">
                <a:solidFill>
                  <a:srgbClr val="57585B"/>
                </a:solidFill>
                <a:latin typeface="Open Sans"/>
                <a:cs typeface="Open Sans"/>
              </a:rPr>
              <a:t>bitcoins.</a:t>
            </a:r>
            <a:endParaRPr sz="1700" dirty="0">
              <a:latin typeface="Open Sans"/>
              <a:cs typeface="Open Sans"/>
            </a:endParaRPr>
          </a:p>
          <a:p>
            <a:pPr marL="12700" marR="5080">
              <a:lnSpc>
                <a:spcPct val="101800"/>
              </a:lnSpc>
              <a:spcBef>
                <a:spcPts val="2080"/>
              </a:spcBef>
            </a:pPr>
            <a:r>
              <a:rPr sz="1700" dirty="0">
                <a:solidFill>
                  <a:srgbClr val="57585B"/>
                </a:solidFill>
                <a:latin typeface="Open Sans"/>
                <a:cs typeface="Open Sans"/>
              </a:rPr>
              <a:t>Bitcoin</a:t>
            </a:r>
            <a:r>
              <a:rPr sz="1700" spc="65" dirty="0">
                <a:solidFill>
                  <a:srgbClr val="57585B"/>
                </a:solidFill>
                <a:latin typeface="Open Sans"/>
                <a:cs typeface="Open Sans"/>
              </a:rPr>
              <a:t> </a:t>
            </a:r>
            <a:r>
              <a:rPr sz="1700" dirty="0">
                <a:solidFill>
                  <a:srgbClr val="57585B"/>
                </a:solidFill>
                <a:latin typeface="Open Sans"/>
                <a:cs typeface="Open Sans"/>
              </a:rPr>
              <a:t>miners</a:t>
            </a:r>
            <a:r>
              <a:rPr sz="1700" spc="70" dirty="0">
                <a:solidFill>
                  <a:srgbClr val="57585B"/>
                </a:solidFill>
                <a:latin typeface="Open Sans"/>
                <a:cs typeface="Open Sans"/>
              </a:rPr>
              <a:t> </a:t>
            </a:r>
            <a:r>
              <a:rPr sz="1700" dirty="0">
                <a:solidFill>
                  <a:srgbClr val="57585B"/>
                </a:solidFill>
                <a:latin typeface="Open Sans"/>
                <a:cs typeface="Open Sans"/>
              </a:rPr>
              <a:t>are</a:t>
            </a:r>
            <a:r>
              <a:rPr sz="1700" spc="70" dirty="0">
                <a:solidFill>
                  <a:srgbClr val="57585B"/>
                </a:solidFill>
                <a:latin typeface="Open Sans"/>
                <a:cs typeface="Open Sans"/>
              </a:rPr>
              <a:t> </a:t>
            </a:r>
            <a:r>
              <a:rPr sz="1700" dirty="0">
                <a:solidFill>
                  <a:srgbClr val="57585B"/>
                </a:solidFill>
                <a:latin typeface="Open Sans"/>
                <a:cs typeface="Open Sans"/>
              </a:rPr>
              <a:t>distributed</a:t>
            </a:r>
            <a:r>
              <a:rPr sz="1700" spc="70" dirty="0">
                <a:solidFill>
                  <a:srgbClr val="57585B"/>
                </a:solidFill>
                <a:latin typeface="Open Sans"/>
                <a:cs typeface="Open Sans"/>
              </a:rPr>
              <a:t> </a:t>
            </a:r>
            <a:r>
              <a:rPr sz="1700" dirty="0">
                <a:solidFill>
                  <a:srgbClr val="57585B"/>
                </a:solidFill>
                <a:latin typeface="Open Sans"/>
                <a:cs typeface="Open Sans"/>
              </a:rPr>
              <a:t>all</a:t>
            </a:r>
            <a:r>
              <a:rPr sz="1700" spc="65" dirty="0">
                <a:solidFill>
                  <a:srgbClr val="57585B"/>
                </a:solidFill>
                <a:latin typeface="Open Sans"/>
                <a:cs typeface="Open Sans"/>
              </a:rPr>
              <a:t> </a:t>
            </a:r>
            <a:r>
              <a:rPr sz="1700" dirty="0">
                <a:solidFill>
                  <a:srgbClr val="57585B"/>
                </a:solidFill>
                <a:latin typeface="Open Sans"/>
                <a:cs typeface="Open Sans"/>
              </a:rPr>
              <a:t>over</a:t>
            </a:r>
            <a:r>
              <a:rPr sz="1700" spc="70" dirty="0">
                <a:solidFill>
                  <a:srgbClr val="57585B"/>
                </a:solidFill>
                <a:latin typeface="Open Sans"/>
                <a:cs typeface="Open Sans"/>
              </a:rPr>
              <a:t> </a:t>
            </a:r>
            <a:r>
              <a:rPr sz="1700" dirty="0">
                <a:solidFill>
                  <a:srgbClr val="57585B"/>
                </a:solidFill>
                <a:latin typeface="Open Sans"/>
                <a:cs typeface="Open Sans"/>
              </a:rPr>
              <a:t>the</a:t>
            </a:r>
            <a:r>
              <a:rPr sz="1700" spc="70" dirty="0">
                <a:solidFill>
                  <a:srgbClr val="57585B"/>
                </a:solidFill>
                <a:latin typeface="Open Sans"/>
                <a:cs typeface="Open Sans"/>
              </a:rPr>
              <a:t> </a:t>
            </a:r>
            <a:r>
              <a:rPr sz="1700" dirty="0">
                <a:solidFill>
                  <a:srgbClr val="57585B"/>
                </a:solidFill>
                <a:latin typeface="Open Sans"/>
                <a:cs typeface="Open Sans"/>
              </a:rPr>
              <a:t>world,</a:t>
            </a:r>
            <a:r>
              <a:rPr sz="1700" spc="70" dirty="0">
                <a:solidFill>
                  <a:srgbClr val="57585B"/>
                </a:solidFill>
                <a:latin typeface="Open Sans"/>
                <a:cs typeface="Open Sans"/>
              </a:rPr>
              <a:t> </a:t>
            </a:r>
            <a:r>
              <a:rPr sz="1700" dirty="0">
                <a:solidFill>
                  <a:srgbClr val="57585B"/>
                </a:solidFill>
                <a:latin typeface="Open Sans"/>
                <a:cs typeface="Open Sans"/>
              </a:rPr>
              <a:t>safeguarding</a:t>
            </a:r>
            <a:r>
              <a:rPr sz="1700" spc="65" dirty="0">
                <a:solidFill>
                  <a:srgbClr val="57585B"/>
                </a:solidFill>
                <a:latin typeface="Open Sans"/>
                <a:cs typeface="Open Sans"/>
              </a:rPr>
              <a:t> </a:t>
            </a:r>
            <a:r>
              <a:rPr sz="1700" dirty="0">
                <a:solidFill>
                  <a:srgbClr val="57585B"/>
                </a:solidFill>
                <a:latin typeface="Open Sans"/>
                <a:cs typeface="Open Sans"/>
              </a:rPr>
              <a:t>the</a:t>
            </a:r>
            <a:r>
              <a:rPr sz="1700" spc="70" dirty="0">
                <a:solidFill>
                  <a:srgbClr val="57585B"/>
                </a:solidFill>
                <a:latin typeface="Open Sans"/>
                <a:cs typeface="Open Sans"/>
              </a:rPr>
              <a:t> </a:t>
            </a:r>
            <a:r>
              <a:rPr sz="1700" dirty="0">
                <a:solidFill>
                  <a:srgbClr val="57585B"/>
                </a:solidFill>
                <a:latin typeface="Open Sans"/>
                <a:cs typeface="Open Sans"/>
              </a:rPr>
              <a:t>network</a:t>
            </a:r>
            <a:r>
              <a:rPr sz="1700" spc="70" dirty="0">
                <a:solidFill>
                  <a:srgbClr val="57585B"/>
                </a:solidFill>
                <a:latin typeface="Open Sans"/>
                <a:cs typeface="Open Sans"/>
              </a:rPr>
              <a:t> </a:t>
            </a:r>
            <a:r>
              <a:rPr sz="1700" spc="-10" dirty="0">
                <a:solidFill>
                  <a:srgbClr val="57585B"/>
                </a:solidFill>
                <a:latin typeface="Open Sans"/>
                <a:cs typeface="Open Sans"/>
              </a:rPr>
              <a:t>against </a:t>
            </a:r>
            <a:r>
              <a:rPr sz="1700" dirty="0">
                <a:solidFill>
                  <a:srgbClr val="57585B"/>
                </a:solidFill>
                <a:latin typeface="Open Sans"/>
                <a:cs typeface="Open Sans"/>
              </a:rPr>
              <a:t>centralization</a:t>
            </a:r>
            <a:r>
              <a:rPr sz="1700" spc="75" dirty="0">
                <a:solidFill>
                  <a:srgbClr val="57585B"/>
                </a:solidFill>
                <a:latin typeface="Open Sans"/>
                <a:cs typeface="Open Sans"/>
              </a:rPr>
              <a:t> </a:t>
            </a:r>
            <a:r>
              <a:rPr sz="1700" dirty="0">
                <a:solidFill>
                  <a:srgbClr val="57585B"/>
                </a:solidFill>
                <a:latin typeface="Open Sans"/>
                <a:cs typeface="Open Sans"/>
              </a:rPr>
              <a:t>and</a:t>
            </a:r>
            <a:r>
              <a:rPr sz="1700" spc="80" dirty="0">
                <a:solidFill>
                  <a:srgbClr val="57585B"/>
                </a:solidFill>
                <a:latin typeface="Open Sans"/>
                <a:cs typeface="Open Sans"/>
              </a:rPr>
              <a:t> </a:t>
            </a:r>
            <a:r>
              <a:rPr sz="1700" dirty="0">
                <a:solidFill>
                  <a:srgbClr val="57585B"/>
                </a:solidFill>
                <a:latin typeface="Open Sans"/>
                <a:cs typeface="Open Sans"/>
              </a:rPr>
              <a:t>ensuring</a:t>
            </a:r>
            <a:r>
              <a:rPr sz="1700" spc="80" dirty="0">
                <a:solidFill>
                  <a:srgbClr val="57585B"/>
                </a:solidFill>
                <a:latin typeface="Open Sans"/>
                <a:cs typeface="Open Sans"/>
              </a:rPr>
              <a:t> </a:t>
            </a:r>
            <a:r>
              <a:rPr sz="1700" dirty="0">
                <a:solidFill>
                  <a:srgbClr val="57585B"/>
                </a:solidFill>
                <a:latin typeface="Open Sans"/>
                <a:cs typeface="Open Sans"/>
              </a:rPr>
              <a:t>Bitcoin's</a:t>
            </a:r>
            <a:r>
              <a:rPr sz="1700" spc="80" dirty="0">
                <a:solidFill>
                  <a:srgbClr val="57585B"/>
                </a:solidFill>
                <a:latin typeface="Open Sans"/>
                <a:cs typeface="Open Sans"/>
              </a:rPr>
              <a:t> </a:t>
            </a:r>
            <a:r>
              <a:rPr sz="1700" dirty="0">
                <a:solidFill>
                  <a:srgbClr val="57585B"/>
                </a:solidFill>
                <a:latin typeface="Open Sans"/>
                <a:cs typeface="Open Sans"/>
              </a:rPr>
              <a:t>security</a:t>
            </a:r>
            <a:r>
              <a:rPr sz="1700" spc="80" dirty="0">
                <a:solidFill>
                  <a:srgbClr val="57585B"/>
                </a:solidFill>
                <a:latin typeface="Open Sans"/>
                <a:cs typeface="Open Sans"/>
              </a:rPr>
              <a:t> </a:t>
            </a:r>
            <a:r>
              <a:rPr sz="1700" dirty="0">
                <a:solidFill>
                  <a:srgbClr val="57585B"/>
                </a:solidFill>
                <a:latin typeface="Open Sans"/>
                <a:cs typeface="Open Sans"/>
              </a:rPr>
              <a:t>stays</a:t>
            </a:r>
            <a:r>
              <a:rPr sz="1700" spc="80" dirty="0">
                <a:solidFill>
                  <a:srgbClr val="57585B"/>
                </a:solidFill>
                <a:latin typeface="Open Sans"/>
                <a:cs typeface="Open Sans"/>
              </a:rPr>
              <a:t> </a:t>
            </a:r>
            <a:r>
              <a:rPr sz="1700" dirty="0">
                <a:solidFill>
                  <a:srgbClr val="57585B"/>
                </a:solidFill>
                <a:latin typeface="Open Sans"/>
                <a:cs typeface="Open Sans"/>
              </a:rPr>
              <a:t>robust</a:t>
            </a:r>
            <a:r>
              <a:rPr sz="1700" spc="75" dirty="0">
                <a:solidFill>
                  <a:srgbClr val="57585B"/>
                </a:solidFill>
                <a:latin typeface="Open Sans"/>
                <a:cs typeface="Open Sans"/>
              </a:rPr>
              <a:t> </a:t>
            </a:r>
            <a:r>
              <a:rPr sz="1700" dirty="0">
                <a:solidFill>
                  <a:srgbClr val="57585B"/>
                </a:solidFill>
                <a:latin typeface="Open Sans"/>
                <a:cs typeface="Open Sans"/>
              </a:rPr>
              <a:t>and</a:t>
            </a:r>
            <a:r>
              <a:rPr sz="1700" spc="80" dirty="0">
                <a:solidFill>
                  <a:srgbClr val="57585B"/>
                </a:solidFill>
                <a:latin typeface="Open Sans"/>
                <a:cs typeface="Open Sans"/>
              </a:rPr>
              <a:t> </a:t>
            </a:r>
            <a:r>
              <a:rPr sz="1700" spc="-10" dirty="0">
                <a:solidFill>
                  <a:srgbClr val="57585B"/>
                </a:solidFill>
                <a:latin typeface="Open Sans"/>
                <a:cs typeface="Open Sans"/>
              </a:rPr>
              <a:t>distributed.</a:t>
            </a:r>
            <a:endParaRPr sz="1700" dirty="0">
              <a:latin typeface="Open Sans"/>
              <a:cs typeface="Open Sans"/>
            </a:endParaRPr>
          </a:p>
        </p:txBody>
      </p:sp>
      <p:grpSp>
        <p:nvGrpSpPr>
          <p:cNvPr id="10" name="object 10"/>
          <p:cNvGrpSpPr/>
          <p:nvPr/>
        </p:nvGrpSpPr>
        <p:grpSpPr>
          <a:xfrm>
            <a:off x="6045045" y="2597330"/>
            <a:ext cx="3749040" cy="5686425"/>
            <a:chOff x="6045045" y="2597330"/>
            <a:chExt cx="3749040" cy="5686425"/>
          </a:xfrm>
        </p:grpSpPr>
        <p:pic>
          <p:nvPicPr>
            <p:cNvPr id="11" name="object 11"/>
            <p:cNvPicPr/>
            <p:nvPr/>
          </p:nvPicPr>
          <p:blipFill>
            <a:blip r:embed="rId4" cstate="print"/>
            <a:stretch>
              <a:fillRect/>
            </a:stretch>
          </p:blipFill>
          <p:spPr>
            <a:xfrm>
              <a:off x="6677304" y="4937943"/>
              <a:ext cx="2674065" cy="2674086"/>
            </a:xfrm>
            <a:prstGeom prst="rect">
              <a:avLst/>
            </a:prstGeom>
          </p:spPr>
        </p:pic>
        <p:pic>
          <p:nvPicPr>
            <p:cNvPr id="12" name="object 12"/>
            <p:cNvPicPr/>
            <p:nvPr/>
          </p:nvPicPr>
          <p:blipFill>
            <a:blip r:embed="rId5" cstate="print"/>
            <a:stretch>
              <a:fillRect/>
            </a:stretch>
          </p:blipFill>
          <p:spPr>
            <a:xfrm>
              <a:off x="6748076" y="7829311"/>
              <a:ext cx="2567660" cy="454279"/>
            </a:xfrm>
            <a:prstGeom prst="rect">
              <a:avLst/>
            </a:prstGeom>
          </p:spPr>
        </p:pic>
        <p:pic>
          <p:nvPicPr>
            <p:cNvPr id="13" name="object 13"/>
            <p:cNvPicPr/>
            <p:nvPr/>
          </p:nvPicPr>
          <p:blipFill>
            <a:blip r:embed="rId6" cstate="print"/>
            <a:stretch>
              <a:fillRect/>
            </a:stretch>
          </p:blipFill>
          <p:spPr>
            <a:xfrm>
              <a:off x="6347486" y="5109971"/>
              <a:ext cx="2815287" cy="2872422"/>
            </a:xfrm>
            <a:prstGeom prst="rect">
              <a:avLst/>
            </a:prstGeom>
          </p:spPr>
        </p:pic>
        <p:pic>
          <p:nvPicPr>
            <p:cNvPr id="14" name="object 14"/>
            <p:cNvPicPr/>
            <p:nvPr/>
          </p:nvPicPr>
          <p:blipFill>
            <a:blip r:embed="rId7" cstate="print"/>
            <a:stretch>
              <a:fillRect/>
            </a:stretch>
          </p:blipFill>
          <p:spPr>
            <a:xfrm>
              <a:off x="6051354" y="2693656"/>
              <a:ext cx="3735865" cy="2088742"/>
            </a:xfrm>
            <a:prstGeom prst="rect">
              <a:avLst/>
            </a:prstGeom>
          </p:spPr>
        </p:pic>
        <p:sp>
          <p:nvSpPr>
            <p:cNvPr id="15" name="object 15"/>
            <p:cNvSpPr/>
            <p:nvPr/>
          </p:nvSpPr>
          <p:spPr>
            <a:xfrm>
              <a:off x="6051395" y="2693637"/>
              <a:ext cx="728345" cy="2089150"/>
            </a:xfrm>
            <a:custGeom>
              <a:avLst/>
              <a:gdLst/>
              <a:ahLst/>
              <a:cxnLst/>
              <a:rect l="l" t="t" r="r" b="b"/>
              <a:pathLst>
                <a:path w="728345" h="2089150">
                  <a:moveTo>
                    <a:pt x="728271" y="2088721"/>
                  </a:moveTo>
                  <a:lnTo>
                    <a:pt x="183795" y="2088721"/>
                  </a:lnTo>
                  <a:lnTo>
                    <a:pt x="134936" y="2082156"/>
                  </a:lnTo>
                  <a:lnTo>
                    <a:pt x="91031" y="2063627"/>
                  </a:lnTo>
                  <a:lnTo>
                    <a:pt x="53833" y="2034888"/>
                  </a:lnTo>
                  <a:lnTo>
                    <a:pt x="25094" y="1997690"/>
                  </a:lnTo>
                  <a:lnTo>
                    <a:pt x="6565" y="1953785"/>
                  </a:lnTo>
                  <a:lnTo>
                    <a:pt x="0" y="1904926"/>
                  </a:lnTo>
                  <a:lnTo>
                    <a:pt x="0" y="183795"/>
                  </a:lnTo>
                  <a:lnTo>
                    <a:pt x="6565" y="134936"/>
                  </a:lnTo>
                  <a:lnTo>
                    <a:pt x="25094" y="91031"/>
                  </a:lnTo>
                  <a:lnTo>
                    <a:pt x="53833" y="53833"/>
                  </a:lnTo>
                  <a:lnTo>
                    <a:pt x="91031" y="25094"/>
                  </a:lnTo>
                  <a:lnTo>
                    <a:pt x="134936" y="6565"/>
                  </a:lnTo>
                  <a:lnTo>
                    <a:pt x="183795" y="0"/>
                  </a:lnTo>
                </a:path>
              </a:pathLst>
            </a:custGeom>
            <a:ln w="12072">
              <a:solidFill>
                <a:srgbClr val="000000"/>
              </a:solidFill>
            </a:ln>
          </p:spPr>
          <p:txBody>
            <a:bodyPr wrap="square" lIns="0" tIns="0" rIns="0" bIns="0" rtlCol="0"/>
            <a:lstStyle/>
            <a:p>
              <a:endParaRPr/>
            </a:p>
          </p:txBody>
        </p:sp>
        <p:sp>
          <p:nvSpPr>
            <p:cNvPr id="16" name="object 16"/>
            <p:cNvSpPr/>
            <p:nvPr/>
          </p:nvSpPr>
          <p:spPr>
            <a:xfrm>
              <a:off x="7092089" y="4782359"/>
              <a:ext cx="1850389" cy="0"/>
            </a:xfrm>
            <a:custGeom>
              <a:avLst/>
              <a:gdLst/>
              <a:ahLst/>
              <a:cxnLst/>
              <a:rect l="l" t="t" r="r" b="b"/>
              <a:pathLst>
                <a:path w="1850390">
                  <a:moveTo>
                    <a:pt x="1850090" y="0"/>
                  </a:moveTo>
                  <a:lnTo>
                    <a:pt x="0" y="0"/>
                  </a:lnTo>
                </a:path>
              </a:pathLst>
            </a:custGeom>
            <a:ln w="12072">
              <a:solidFill>
                <a:srgbClr val="000000"/>
              </a:solidFill>
            </a:ln>
          </p:spPr>
          <p:txBody>
            <a:bodyPr wrap="square" lIns="0" tIns="0" rIns="0" bIns="0" rtlCol="0"/>
            <a:lstStyle/>
            <a:p>
              <a:endParaRPr/>
            </a:p>
          </p:txBody>
        </p:sp>
        <p:sp>
          <p:nvSpPr>
            <p:cNvPr id="17" name="object 17"/>
            <p:cNvSpPr/>
            <p:nvPr/>
          </p:nvSpPr>
          <p:spPr>
            <a:xfrm>
              <a:off x="6743899" y="2693639"/>
              <a:ext cx="3043555" cy="2089150"/>
            </a:xfrm>
            <a:custGeom>
              <a:avLst/>
              <a:gdLst/>
              <a:ahLst/>
              <a:cxnLst/>
              <a:rect l="l" t="t" r="r" b="b"/>
              <a:pathLst>
                <a:path w="3043554" h="2089150">
                  <a:moveTo>
                    <a:pt x="0" y="0"/>
                  </a:moveTo>
                  <a:lnTo>
                    <a:pt x="2859546" y="0"/>
                  </a:lnTo>
                  <a:lnTo>
                    <a:pt x="2908405" y="6565"/>
                  </a:lnTo>
                  <a:lnTo>
                    <a:pt x="2952310" y="25094"/>
                  </a:lnTo>
                  <a:lnTo>
                    <a:pt x="2989508" y="53833"/>
                  </a:lnTo>
                  <a:lnTo>
                    <a:pt x="3018247" y="91031"/>
                  </a:lnTo>
                  <a:lnTo>
                    <a:pt x="3036776" y="134936"/>
                  </a:lnTo>
                  <a:lnTo>
                    <a:pt x="3043341" y="183795"/>
                  </a:lnTo>
                  <a:lnTo>
                    <a:pt x="3043341" y="1904926"/>
                  </a:lnTo>
                  <a:lnTo>
                    <a:pt x="3036776" y="1953785"/>
                  </a:lnTo>
                  <a:lnTo>
                    <a:pt x="3018247" y="1997690"/>
                  </a:lnTo>
                  <a:lnTo>
                    <a:pt x="2989508" y="2034888"/>
                  </a:lnTo>
                  <a:lnTo>
                    <a:pt x="2952310" y="2063627"/>
                  </a:lnTo>
                  <a:lnTo>
                    <a:pt x="2908405" y="2082156"/>
                  </a:lnTo>
                  <a:lnTo>
                    <a:pt x="2859546" y="2088721"/>
                  </a:lnTo>
                  <a:lnTo>
                    <a:pt x="2646202" y="2088721"/>
                  </a:lnTo>
                </a:path>
              </a:pathLst>
            </a:custGeom>
            <a:ln w="12072">
              <a:solidFill>
                <a:srgbClr val="000000"/>
              </a:solidFill>
            </a:ln>
          </p:spPr>
          <p:txBody>
            <a:bodyPr wrap="square" lIns="0" tIns="0" rIns="0" bIns="0" rtlCol="0"/>
            <a:lstStyle/>
            <a:p>
              <a:endParaRPr/>
            </a:p>
          </p:txBody>
        </p:sp>
        <p:pic>
          <p:nvPicPr>
            <p:cNvPr id="18" name="object 18"/>
            <p:cNvPicPr/>
            <p:nvPr/>
          </p:nvPicPr>
          <p:blipFill>
            <a:blip r:embed="rId8" cstate="print"/>
            <a:stretch>
              <a:fillRect/>
            </a:stretch>
          </p:blipFill>
          <p:spPr>
            <a:xfrm>
              <a:off x="6511892" y="2597332"/>
              <a:ext cx="141859" cy="193983"/>
            </a:xfrm>
            <a:prstGeom prst="rect">
              <a:avLst/>
            </a:prstGeom>
          </p:spPr>
        </p:pic>
        <p:pic>
          <p:nvPicPr>
            <p:cNvPr id="19" name="object 19"/>
            <p:cNvPicPr/>
            <p:nvPr/>
          </p:nvPicPr>
          <p:blipFill>
            <a:blip r:embed="rId9" cstate="print"/>
            <a:stretch>
              <a:fillRect/>
            </a:stretch>
          </p:blipFill>
          <p:spPr>
            <a:xfrm>
              <a:off x="9009796" y="4693303"/>
              <a:ext cx="141859" cy="193983"/>
            </a:xfrm>
            <a:prstGeom prst="rect">
              <a:avLst/>
            </a:prstGeom>
          </p:spPr>
        </p:pic>
        <p:pic>
          <p:nvPicPr>
            <p:cNvPr id="20" name="object 20"/>
            <p:cNvPicPr/>
            <p:nvPr/>
          </p:nvPicPr>
          <p:blipFill>
            <a:blip r:embed="rId10" cstate="print"/>
            <a:stretch>
              <a:fillRect/>
            </a:stretch>
          </p:blipFill>
          <p:spPr>
            <a:xfrm>
              <a:off x="6340762" y="2597330"/>
              <a:ext cx="141859" cy="193889"/>
            </a:xfrm>
            <a:prstGeom prst="rect">
              <a:avLst/>
            </a:prstGeom>
          </p:spPr>
        </p:pic>
        <p:pic>
          <p:nvPicPr>
            <p:cNvPr id="21" name="object 21"/>
            <p:cNvPicPr/>
            <p:nvPr/>
          </p:nvPicPr>
          <p:blipFill>
            <a:blip r:embed="rId11" cstate="print"/>
            <a:stretch>
              <a:fillRect/>
            </a:stretch>
          </p:blipFill>
          <p:spPr>
            <a:xfrm>
              <a:off x="9180924" y="4693300"/>
              <a:ext cx="141859" cy="193889"/>
            </a:xfrm>
            <a:prstGeom prst="rect">
              <a:avLst/>
            </a:prstGeom>
          </p:spPr>
        </p:pic>
      </p:grpSp>
      <p:sp>
        <p:nvSpPr>
          <p:cNvPr id="22" name="object 22"/>
          <p:cNvSpPr txBox="1"/>
          <p:nvPr/>
        </p:nvSpPr>
        <p:spPr>
          <a:xfrm>
            <a:off x="6299874" y="2910190"/>
            <a:ext cx="3239770" cy="1869871"/>
          </a:xfrm>
          <a:prstGeom prst="rect">
            <a:avLst/>
          </a:prstGeom>
        </p:spPr>
        <p:txBody>
          <a:bodyPr vert="horz" wrap="square" lIns="0" tIns="12065" rIns="0" bIns="0" rtlCol="0">
            <a:spAutoFit/>
          </a:bodyPr>
          <a:lstStyle/>
          <a:p>
            <a:pPr marL="12700" marR="5080" indent="-635" algn="ctr">
              <a:lnSpc>
                <a:spcPct val="101800"/>
              </a:lnSpc>
              <a:spcBef>
                <a:spcPts val="95"/>
              </a:spcBef>
            </a:pPr>
            <a:r>
              <a:rPr sz="1700" dirty="0">
                <a:solidFill>
                  <a:srgbClr val="57585B"/>
                </a:solidFill>
                <a:latin typeface="Open Sans"/>
                <a:cs typeface="Open Sans"/>
              </a:rPr>
              <a:t>Did</a:t>
            </a:r>
            <a:r>
              <a:rPr sz="1700" spc="60" dirty="0">
                <a:solidFill>
                  <a:srgbClr val="57585B"/>
                </a:solidFill>
                <a:latin typeface="Open Sans"/>
                <a:cs typeface="Open Sans"/>
              </a:rPr>
              <a:t> </a:t>
            </a:r>
            <a:r>
              <a:rPr sz="1700" dirty="0">
                <a:solidFill>
                  <a:srgbClr val="57585B"/>
                </a:solidFill>
                <a:latin typeface="Open Sans"/>
                <a:cs typeface="Open Sans"/>
              </a:rPr>
              <a:t>you</a:t>
            </a:r>
            <a:r>
              <a:rPr sz="1700" spc="60" dirty="0">
                <a:solidFill>
                  <a:srgbClr val="57585B"/>
                </a:solidFill>
                <a:latin typeface="Open Sans"/>
                <a:cs typeface="Open Sans"/>
              </a:rPr>
              <a:t> </a:t>
            </a:r>
            <a:r>
              <a:rPr sz="1700" dirty="0">
                <a:solidFill>
                  <a:srgbClr val="57585B"/>
                </a:solidFill>
                <a:latin typeface="Open Sans"/>
                <a:cs typeface="Open Sans"/>
              </a:rPr>
              <a:t>know</a:t>
            </a:r>
            <a:r>
              <a:rPr sz="1700" spc="60" dirty="0">
                <a:solidFill>
                  <a:srgbClr val="57585B"/>
                </a:solidFill>
                <a:latin typeface="Open Sans"/>
                <a:cs typeface="Open Sans"/>
              </a:rPr>
              <a:t> </a:t>
            </a:r>
            <a:r>
              <a:rPr sz="1700" dirty="0">
                <a:solidFill>
                  <a:srgbClr val="57585B"/>
                </a:solidFill>
                <a:latin typeface="Open Sans"/>
                <a:cs typeface="Open Sans"/>
              </a:rPr>
              <a:t>that,</a:t>
            </a:r>
            <a:r>
              <a:rPr sz="1700" spc="65" dirty="0">
                <a:solidFill>
                  <a:srgbClr val="57585B"/>
                </a:solidFill>
                <a:latin typeface="Open Sans"/>
                <a:cs typeface="Open Sans"/>
              </a:rPr>
              <a:t> </a:t>
            </a:r>
            <a:r>
              <a:rPr sz="1700" dirty="0">
                <a:solidFill>
                  <a:srgbClr val="57585B"/>
                </a:solidFill>
                <a:latin typeface="Open Sans"/>
                <a:cs typeface="Open Sans"/>
              </a:rPr>
              <a:t>since</a:t>
            </a:r>
            <a:r>
              <a:rPr sz="1700" spc="60" dirty="0">
                <a:solidFill>
                  <a:srgbClr val="57585B"/>
                </a:solidFill>
                <a:latin typeface="Open Sans"/>
                <a:cs typeface="Open Sans"/>
              </a:rPr>
              <a:t> </a:t>
            </a:r>
            <a:r>
              <a:rPr sz="1700" spc="-10" dirty="0">
                <a:solidFill>
                  <a:srgbClr val="57585B"/>
                </a:solidFill>
                <a:latin typeface="Open Sans"/>
                <a:cs typeface="Open Sans"/>
              </a:rPr>
              <a:t>2009, </a:t>
            </a:r>
            <a:r>
              <a:rPr sz="1700" dirty="0">
                <a:solidFill>
                  <a:srgbClr val="57585B"/>
                </a:solidFill>
                <a:latin typeface="Open Sans"/>
                <a:cs typeface="Open Sans"/>
              </a:rPr>
              <a:t>Bitcoin</a:t>
            </a:r>
            <a:r>
              <a:rPr sz="1700" spc="80" dirty="0">
                <a:solidFill>
                  <a:srgbClr val="57585B"/>
                </a:solidFill>
                <a:latin typeface="Open Sans"/>
                <a:cs typeface="Open Sans"/>
              </a:rPr>
              <a:t> </a:t>
            </a:r>
            <a:r>
              <a:rPr sz="1700" dirty="0">
                <a:solidFill>
                  <a:srgbClr val="57585B"/>
                </a:solidFill>
                <a:latin typeface="Open Sans"/>
                <a:cs typeface="Open Sans"/>
              </a:rPr>
              <a:t>has</a:t>
            </a:r>
            <a:r>
              <a:rPr sz="1700" spc="85" dirty="0">
                <a:solidFill>
                  <a:srgbClr val="57585B"/>
                </a:solidFill>
                <a:latin typeface="Open Sans"/>
                <a:cs typeface="Open Sans"/>
              </a:rPr>
              <a:t> </a:t>
            </a:r>
            <a:r>
              <a:rPr sz="1700" dirty="0">
                <a:solidFill>
                  <a:srgbClr val="57585B"/>
                </a:solidFill>
                <a:latin typeface="Open Sans"/>
                <a:cs typeface="Open Sans"/>
              </a:rPr>
              <a:t>withstood</a:t>
            </a:r>
            <a:r>
              <a:rPr lang="en-US" sz="1700" spc="85" dirty="0">
                <a:solidFill>
                  <a:srgbClr val="57585B"/>
                </a:solidFill>
                <a:latin typeface="Open Sans"/>
                <a:cs typeface="Open Sans"/>
              </a:rPr>
              <a:t> </a:t>
            </a:r>
            <a:r>
              <a:rPr sz="1700" spc="-20" dirty="0">
                <a:solidFill>
                  <a:srgbClr val="57585B"/>
                </a:solidFill>
                <a:latin typeface="Open Sans"/>
                <a:cs typeface="Open Sans"/>
              </a:rPr>
              <a:t>tens </a:t>
            </a:r>
            <a:r>
              <a:rPr sz="1700" dirty="0">
                <a:solidFill>
                  <a:srgbClr val="57585B"/>
                </a:solidFill>
                <a:latin typeface="Open Sans"/>
                <a:cs typeface="Open Sans"/>
              </a:rPr>
              <a:t>of</a:t>
            </a:r>
            <a:r>
              <a:rPr sz="1700" spc="60" dirty="0">
                <a:solidFill>
                  <a:srgbClr val="57585B"/>
                </a:solidFill>
                <a:latin typeface="Open Sans"/>
                <a:cs typeface="Open Sans"/>
              </a:rPr>
              <a:t> </a:t>
            </a:r>
            <a:r>
              <a:rPr sz="1700" dirty="0">
                <a:solidFill>
                  <a:srgbClr val="57585B"/>
                </a:solidFill>
                <a:latin typeface="Open Sans"/>
                <a:cs typeface="Open Sans"/>
              </a:rPr>
              <a:t>thousands</a:t>
            </a:r>
            <a:r>
              <a:rPr sz="1700" spc="60" dirty="0">
                <a:solidFill>
                  <a:srgbClr val="57585B"/>
                </a:solidFill>
                <a:latin typeface="Open Sans"/>
                <a:cs typeface="Open Sans"/>
              </a:rPr>
              <a:t> </a:t>
            </a:r>
            <a:r>
              <a:rPr sz="1700" dirty="0">
                <a:solidFill>
                  <a:srgbClr val="57585B"/>
                </a:solidFill>
                <a:latin typeface="Open Sans"/>
                <a:cs typeface="Open Sans"/>
              </a:rPr>
              <a:t>of</a:t>
            </a:r>
            <a:r>
              <a:rPr sz="1700" spc="65" dirty="0">
                <a:solidFill>
                  <a:srgbClr val="57585B"/>
                </a:solidFill>
                <a:latin typeface="Open Sans"/>
                <a:cs typeface="Open Sans"/>
              </a:rPr>
              <a:t> </a:t>
            </a:r>
            <a:r>
              <a:rPr sz="1700" dirty="0">
                <a:solidFill>
                  <a:srgbClr val="57585B"/>
                </a:solidFill>
                <a:latin typeface="Open Sans"/>
                <a:cs typeface="Open Sans"/>
              </a:rPr>
              <a:t>attempts</a:t>
            </a:r>
            <a:r>
              <a:rPr sz="1700" spc="60" dirty="0">
                <a:solidFill>
                  <a:srgbClr val="57585B"/>
                </a:solidFill>
                <a:latin typeface="Open Sans"/>
                <a:cs typeface="Open Sans"/>
              </a:rPr>
              <a:t> </a:t>
            </a:r>
            <a:r>
              <a:rPr sz="1700" spc="-25" dirty="0">
                <a:solidFill>
                  <a:srgbClr val="57585B"/>
                </a:solidFill>
                <a:latin typeface="Open Sans"/>
                <a:cs typeface="Open Sans"/>
              </a:rPr>
              <a:t>to </a:t>
            </a:r>
            <a:r>
              <a:rPr sz="1700" dirty="0">
                <a:solidFill>
                  <a:srgbClr val="57585B"/>
                </a:solidFill>
                <a:latin typeface="Open Sans"/>
                <a:cs typeface="Open Sans"/>
              </a:rPr>
              <a:t>hack,</a:t>
            </a:r>
            <a:r>
              <a:rPr sz="1700" spc="40" dirty="0">
                <a:solidFill>
                  <a:srgbClr val="57585B"/>
                </a:solidFill>
                <a:latin typeface="Open Sans"/>
                <a:cs typeface="Open Sans"/>
              </a:rPr>
              <a:t> </a:t>
            </a:r>
            <a:r>
              <a:rPr sz="1700" dirty="0">
                <a:solidFill>
                  <a:srgbClr val="57585B"/>
                </a:solidFill>
                <a:latin typeface="Open Sans"/>
                <a:cs typeface="Open Sans"/>
              </a:rPr>
              <a:t>tamper</a:t>
            </a:r>
            <a:r>
              <a:rPr sz="1700" spc="40" dirty="0">
                <a:solidFill>
                  <a:srgbClr val="57585B"/>
                </a:solidFill>
                <a:latin typeface="Open Sans"/>
                <a:cs typeface="Open Sans"/>
              </a:rPr>
              <a:t> </a:t>
            </a:r>
            <a:r>
              <a:rPr sz="1700" dirty="0">
                <a:solidFill>
                  <a:srgbClr val="57585B"/>
                </a:solidFill>
                <a:latin typeface="Open Sans"/>
                <a:cs typeface="Open Sans"/>
              </a:rPr>
              <a:t>with,</a:t>
            </a:r>
            <a:r>
              <a:rPr sz="1700" spc="40" dirty="0">
                <a:solidFill>
                  <a:srgbClr val="57585B"/>
                </a:solidFill>
                <a:latin typeface="Open Sans"/>
                <a:cs typeface="Open Sans"/>
              </a:rPr>
              <a:t> </a:t>
            </a:r>
            <a:r>
              <a:rPr sz="1700" dirty="0">
                <a:solidFill>
                  <a:srgbClr val="57585B"/>
                </a:solidFill>
                <a:latin typeface="Open Sans"/>
                <a:cs typeface="Open Sans"/>
              </a:rPr>
              <a:t>or</a:t>
            </a:r>
            <a:r>
              <a:rPr sz="1700" spc="40" dirty="0">
                <a:solidFill>
                  <a:srgbClr val="57585B"/>
                </a:solidFill>
                <a:latin typeface="Open Sans"/>
                <a:cs typeface="Open Sans"/>
              </a:rPr>
              <a:t> </a:t>
            </a:r>
            <a:r>
              <a:rPr sz="1700" dirty="0">
                <a:solidFill>
                  <a:srgbClr val="57585B"/>
                </a:solidFill>
                <a:latin typeface="Open Sans"/>
                <a:cs typeface="Open Sans"/>
              </a:rPr>
              <a:t>alter</a:t>
            </a:r>
            <a:r>
              <a:rPr sz="1700" spc="40" dirty="0">
                <a:solidFill>
                  <a:srgbClr val="57585B"/>
                </a:solidFill>
                <a:latin typeface="Open Sans"/>
                <a:cs typeface="Open Sans"/>
              </a:rPr>
              <a:t> </a:t>
            </a:r>
            <a:r>
              <a:rPr sz="1700" spc="-25" dirty="0">
                <a:solidFill>
                  <a:srgbClr val="57585B"/>
                </a:solidFill>
                <a:latin typeface="Open Sans"/>
                <a:cs typeface="Open Sans"/>
              </a:rPr>
              <a:t>it?</a:t>
            </a:r>
            <a:endParaRPr sz="1700" dirty="0">
              <a:latin typeface="Open Sans"/>
              <a:cs typeface="Open Sans"/>
            </a:endParaRPr>
          </a:p>
          <a:p>
            <a:pPr marL="12700" marR="5080" algn="ctr">
              <a:lnSpc>
                <a:spcPct val="101800"/>
              </a:lnSpc>
            </a:pPr>
            <a:r>
              <a:rPr sz="1700" dirty="0">
                <a:solidFill>
                  <a:srgbClr val="57585B"/>
                </a:solidFill>
                <a:latin typeface="Open Sans"/>
                <a:cs typeface="Open Sans"/>
              </a:rPr>
              <a:t>Bitcoin</a:t>
            </a:r>
            <a:r>
              <a:rPr sz="1700" spc="80" dirty="0">
                <a:solidFill>
                  <a:srgbClr val="57585B"/>
                </a:solidFill>
                <a:latin typeface="Open Sans"/>
                <a:cs typeface="Open Sans"/>
              </a:rPr>
              <a:t> </a:t>
            </a:r>
            <a:r>
              <a:rPr lang="en-US" sz="1700" spc="80" dirty="0">
                <a:solidFill>
                  <a:srgbClr val="57585B"/>
                </a:solidFill>
                <a:latin typeface="Open Sans"/>
                <a:cs typeface="Open Sans"/>
              </a:rPr>
              <a:t>has </a:t>
            </a:r>
            <a:r>
              <a:rPr sz="1700" dirty="0">
                <a:solidFill>
                  <a:srgbClr val="57585B"/>
                </a:solidFill>
                <a:latin typeface="Open Sans"/>
                <a:cs typeface="Open Sans"/>
              </a:rPr>
              <a:t>prove</a:t>
            </a:r>
            <a:r>
              <a:rPr lang="en-US" sz="1700" dirty="0">
                <a:solidFill>
                  <a:srgbClr val="57585B"/>
                </a:solidFill>
                <a:latin typeface="Open Sans"/>
                <a:cs typeface="Open Sans"/>
              </a:rPr>
              <a:t>n</a:t>
            </a:r>
            <a:r>
              <a:rPr sz="1700" spc="85" dirty="0">
                <a:solidFill>
                  <a:srgbClr val="57585B"/>
                </a:solidFill>
                <a:latin typeface="Open Sans"/>
                <a:cs typeface="Open Sans"/>
              </a:rPr>
              <a:t> </a:t>
            </a:r>
            <a:r>
              <a:rPr sz="1700" dirty="0">
                <a:solidFill>
                  <a:srgbClr val="57585B"/>
                </a:solidFill>
                <a:latin typeface="Open Sans"/>
                <a:cs typeface="Open Sans"/>
              </a:rPr>
              <a:t>that</a:t>
            </a:r>
            <a:r>
              <a:rPr sz="1700" spc="85" dirty="0">
                <a:solidFill>
                  <a:srgbClr val="57585B"/>
                </a:solidFill>
                <a:latin typeface="Open Sans"/>
                <a:cs typeface="Open Sans"/>
              </a:rPr>
              <a:t> </a:t>
            </a:r>
            <a:r>
              <a:rPr sz="1700" dirty="0">
                <a:solidFill>
                  <a:srgbClr val="57585B"/>
                </a:solidFill>
                <a:latin typeface="Open Sans"/>
                <a:cs typeface="Open Sans"/>
              </a:rPr>
              <a:t>nobody</a:t>
            </a:r>
            <a:r>
              <a:rPr sz="1700" spc="85" dirty="0">
                <a:solidFill>
                  <a:srgbClr val="57585B"/>
                </a:solidFill>
                <a:latin typeface="Open Sans"/>
                <a:cs typeface="Open Sans"/>
              </a:rPr>
              <a:t> </a:t>
            </a:r>
            <a:r>
              <a:rPr sz="1700" spc="-25" dirty="0">
                <a:solidFill>
                  <a:srgbClr val="57585B"/>
                </a:solidFill>
                <a:latin typeface="Open Sans"/>
                <a:cs typeface="Open Sans"/>
              </a:rPr>
              <a:t>can </a:t>
            </a:r>
            <a:r>
              <a:rPr sz="1700" dirty="0">
                <a:solidFill>
                  <a:srgbClr val="57585B"/>
                </a:solidFill>
                <a:latin typeface="Open Sans"/>
                <a:cs typeface="Open Sans"/>
              </a:rPr>
              <a:t>stop,</a:t>
            </a:r>
            <a:r>
              <a:rPr sz="1700" spc="75" dirty="0">
                <a:solidFill>
                  <a:srgbClr val="57585B"/>
                </a:solidFill>
                <a:latin typeface="Open Sans"/>
                <a:cs typeface="Open Sans"/>
              </a:rPr>
              <a:t> </a:t>
            </a:r>
            <a:r>
              <a:rPr sz="1700" dirty="0">
                <a:solidFill>
                  <a:srgbClr val="57585B"/>
                </a:solidFill>
                <a:latin typeface="Open Sans"/>
                <a:cs typeface="Open Sans"/>
              </a:rPr>
              <a:t>control,</a:t>
            </a:r>
            <a:r>
              <a:rPr sz="1700" spc="80" dirty="0">
                <a:solidFill>
                  <a:srgbClr val="57585B"/>
                </a:solidFill>
                <a:latin typeface="Open Sans"/>
                <a:cs typeface="Open Sans"/>
              </a:rPr>
              <a:t> </a:t>
            </a:r>
            <a:r>
              <a:rPr sz="1700" dirty="0">
                <a:solidFill>
                  <a:srgbClr val="57585B"/>
                </a:solidFill>
                <a:latin typeface="Open Sans"/>
                <a:cs typeface="Open Sans"/>
              </a:rPr>
              <a:t>or</a:t>
            </a:r>
            <a:r>
              <a:rPr sz="1700" spc="75" dirty="0">
                <a:solidFill>
                  <a:srgbClr val="57585B"/>
                </a:solidFill>
                <a:latin typeface="Open Sans"/>
                <a:cs typeface="Open Sans"/>
              </a:rPr>
              <a:t> </a:t>
            </a:r>
            <a:r>
              <a:rPr sz="1700" dirty="0">
                <a:solidFill>
                  <a:srgbClr val="57585B"/>
                </a:solidFill>
                <a:latin typeface="Open Sans"/>
                <a:cs typeface="Open Sans"/>
              </a:rPr>
              <a:t>manipulate</a:t>
            </a:r>
            <a:r>
              <a:rPr sz="1700" spc="80" dirty="0">
                <a:solidFill>
                  <a:srgbClr val="57585B"/>
                </a:solidFill>
                <a:latin typeface="Open Sans"/>
                <a:cs typeface="Open Sans"/>
              </a:rPr>
              <a:t> </a:t>
            </a:r>
            <a:r>
              <a:rPr sz="1700" spc="-25" dirty="0">
                <a:solidFill>
                  <a:srgbClr val="57585B"/>
                </a:solidFill>
                <a:latin typeface="Open Sans"/>
                <a:cs typeface="Open Sans"/>
              </a:rPr>
              <a:t>it.</a:t>
            </a:r>
            <a:endParaRPr sz="1700" dirty="0">
              <a:latin typeface="Open Sans"/>
              <a:cs typeface="Open Sans"/>
            </a:endParaRPr>
          </a:p>
        </p:txBody>
      </p:sp>
      <p:grpSp>
        <p:nvGrpSpPr>
          <p:cNvPr id="23" name="object 23"/>
          <p:cNvGrpSpPr/>
          <p:nvPr/>
        </p:nvGrpSpPr>
        <p:grpSpPr>
          <a:xfrm>
            <a:off x="6773653" y="4776362"/>
            <a:ext cx="424815" cy="626110"/>
            <a:chOff x="6773653" y="4776362"/>
            <a:chExt cx="424815" cy="626110"/>
          </a:xfrm>
        </p:grpSpPr>
        <p:pic>
          <p:nvPicPr>
            <p:cNvPr id="24" name="object 24"/>
            <p:cNvPicPr/>
            <p:nvPr/>
          </p:nvPicPr>
          <p:blipFill>
            <a:blip r:embed="rId12" cstate="print"/>
            <a:stretch>
              <a:fillRect/>
            </a:stretch>
          </p:blipFill>
          <p:spPr>
            <a:xfrm>
              <a:off x="6779688" y="4782399"/>
              <a:ext cx="412343" cy="613750"/>
            </a:xfrm>
            <a:prstGeom prst="rect">
              <a:avLst/>
            </a:prstGeom>
          </p:spPr>
        </p:pic>
        <p:sp>
          <p:nvSpPr>
            <p:cNvPr id="25" name="object 25"/>
            <p:cNvSpPr/>
            <p:nvPr/>
          </p:nvSpPr>
          <p:spPr>
            <a:xfrm>
              <a:off x="6779689" y="4782398"/>
              <a:ext cx="412750" cy="614045"/>
            </a:xfrm>
            <a:custGeom>
              <a:avLst/>
              <a:gdLst/>
              <a:ahLst/>
              <a:cxnLst/>
              <a:rect l="l" t="t" r="r" b="b"/>
              <a:pathLst>
                <a:path w="412750" h="614045">
                  <a:moveTo>
                    <a:pt x="312367" y="0"/>
                  </a:moveTo>
                  <a:lnTo>
                    <a:pt x="249796" y="201903"/>
                  </a:lnTo>
                  <a:lnTo>
                    <a:pt x="292851" y="401101"/>
                  </a:lnTo>
                  <a:lnTo>
                    <a:pt x="370658" y="553187"/>
                  </a:lnTo>
                  <a:lnTo>
                    <a:pt x="412343" y="613750"/>
                  </a:lnTo>
                  <a:lnTo>
                    <a:pt x="172786" y="465740"/>
                  </a:lnTo>
                  <a:lnTo>
                    <a:pt x="50502" y="260553"/>
                  </a:lnTo>
                  <a:lnTo>
                    <a:pt x="6052" y="78527"/>
                  </a:lnTo>
                  <a:lnTo>
                    <a:pt x="0" y="0"/>
                  </a:lnTo>
                </a:path>
              </a:pathLst>
            </a:custGeom>
            <a:ln w="12072">
              <a:solidFill>
                <a:srgbClr val="000000"/>
              </a:solidFill>
            </a:ln>
          </p:spPr>
          <p:txBody>
            <a:bodyPr wrap="square" lIns="0" tIns="0" rIns="0" bIns="0" rtlCol="0"/>
            <a:lstStyle/>
            <a:p>
              <a:endParaRPr/>
            </a:p>
          </p:txBody>
        </p:sp>
      </p:grpSp>
      <p:grpSp>
        <p:nvGrpSpPr>
          <p:cNvPr id="26" name="object 26"/>
          <p:cNvGrpSpPr/>
          <p:nvPr/>
        </p:nvGrpSpPr>
        <p:grpSpPr>
          <a:xfrm>
            <a:off x="15511758" y="3433926"/>
            <a:ext cx="3462654" cy="3371850"/>
            <a:chOff x="15511758" y="3433926"/>
            <a:chExt cx="3462654" cy="3371850"/>
          </a:xfrm>
        </p:grpSpPr>
        <p:pic>
          <p:nvPicPr>
            <p:cNvPr id="27" name="object 27"/>
            <p:cNvPicPr/>
            <p:nvPr/>
          </p:nvPicPr>
          <p:blipFill>
            <a:blip r:embed="rId13" cstate="print"/>
            <a:stretch>
              <a:fillRect/>
            </a:stretch>
          </p:blipFill>
          <p:spPr>
            <a:xfrm>
              <a:off x="15521790" y="3443957"/>
              <a:ext cx="3442324" cy="3351238"/>
            </a:xfrm>
            <a:prstGeom prst="rect">
              <a:avLst/>
            </a:prstGeom>
          </p:spPr>
        </p:pic>
        <p:sp>
          <p:nvSpPr>
            <p:cNvPr id="28" name="object 28"/>
            <p:cNvSpPr/>
            <p:nvPr/>
          </p:nvSpPr>
          <p:spPr>
            <a:xfrm>
              <a:off x="15521800" y="3443968"/>
              <a:ext cx="3442335" cy="3351529"/>
            </a:xfrm>
            <a:custGeom>
              <a:avLst/>
              <a:gdLst/>
              <a:ahLst/>
              <a:cxnLst/>
              <a:rect l="l" t="t" r="r" b="b"/>
              <a:pathLst>
                <a:path w="3442334" h="3351529">
                  <a:moveTo>
                    <a:pt x="3442324" y="3351227"/>
                  </a:moveTo>
                  <a:lnTo>
                    <a:pt x="0" y="3351227"/>
                  </a:lnTo>
                  <a:lnTo>
                    <a:pt x="0" y="0"/>
                  </a:lnTo>
                  <a:lnTo>
                    <a:pt x="3442324" y="0"/>
                  </a:lnTo>
                  <a:lnTo>
                    <a:pt x="3442324" y="3351227"/>
                  </a:lnTo>
                  <a:close/>
                </a:path>
              </a:pathLst>
            </a:custGeom>
            <a:ln w="20083">
              <a:solidFill>
                <a:srgbClr val="603990"/>
              </a:solidFill>
            </a:ln>
          </p:spPr>
          <p:txBody>
            <a:bodyPr wrap="square" lIns="0" tIns="0" rIns="0" bIns="0" rtlCol="0"/>
            <a:lstStyle/>
            <a:p>
              <a:endParaRPr/>
            </a:p>
          </p:txBody>
        </p:sp>
        <p:pic>
          <p:nvPicPr>
            <p:cNvPr id="29" name="object 29"/>
            <p:cNvPicPr/>
            <p:nvPr/>
          </p:nvPicPr>
          <p:blipFill>
            <a:blip r:embed="rId14" cstate="print"/>
            <a:stretch>
              <a:fillRect/>
            </a:stretch>
          </p:blipFill>
          <p:spPr>
            <a:xfrm>
              <a:off x="15678909" y="3555535"/>
              <a:ext cx="3128089" cy="3128093"/>
            </a:xfrm>
            <a:prstGeom prst="rect">
              <a:avLst/>
            </a:prstGeom>
          </p:spPr>
        </p:pic>
      </p:grpSp>
      <p:sp>
        <p:nvSpPr>
          <p:cNvPr id="30" name="object 30"/>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57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#6</a:t>
            </a:r>
            <a:endParaRPr sz="2600">
              <a:latin typeface="Ubuntu Light"/>
              <a:cs typeface="Ubuntu Light"/>
            </a:endParaRPr>
          </a:p>
        </p:txBody>
      </p:sp>
      <p:pic>
        <p:nvPicPr>
          <p:cNvPr id="3" name="object 3"/>
          <p:cNvPicPr/>
          <p:nvPr/>
        </p:nvPicPr>
        <p:blipFill>
          <a:blip r:embed="rId2" cstate="print"/>
          <a:stretch>
            <a:fillRect/>
          </a:stretch>
        </p:blipFill>
        <p:spPr>
          <a:xfrm>
            <a:off x="17700071" y="593899"/>
            <a:ext cx="1273721" cy="678795"/>
          </a:xfrm>
          <a:prstGeom prst="rect">
            <a:avLst/>
          </a:prstGeom>
        </p:spPr>
      </p:pic>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An</a:t>
            </a:r>
            <a:r>
              <a:rPr spc="-140" dirty="0"/>
              <a:t> </a:t>
            </a:r>
            <a:r>
              <a:rPr dirty="0"/>
              <a:t>Introduction</a:t>
            </a:r>
            <a:r>
              <a:rPr spc="-140" dirty="0"/>
              <a:t> </a:t>
            </a:r>
            <a:r>
              <a:rPr dirty="0"/>
              <a:t>to</a:t>
            </a:r>
            <a:r>
              <a:rPr spc="-135" dirty="0"/>
              <a:t> </a:t>
            </a:r>
            <a:r>
              <a:rPr spc="-10" dirty="0"/>
              <a:t>Bitcoin</a:t>
            </a:r>
          </a:p>
        </p:txBody>
      </p:sp>
      <p:pic>
        <p:nvPicPr>
          <p:cNvPr id="5" name="object 5"/>
          <p:cNvPicPr/>
          <p:nvPr/>
        </p:nvPicPr>
        <p:blipFill>
          <a:blip r:embed="rId3" cstate="print"/>
          <a:stretch>
            <a:fillRect/>
          </a:stretch>
        </p:blipFill>
        <p:spPr>
          <a:xfrm>
            <a:off x="18829729" y="10656764"/>
            <a:ext cx="143513" cy="143534"/>
          </a:xfrm>
          <a:prstGeom prst="rect">
            <a:avLst/>
          </a:prstGeom>
        </p:spPr>
      </p:pic>
      <p:sp>
        <p:nvSpPr>
          <p:cNvPr id="6" name="object 6"/>
          <p:cNvSpPr txBox="1"/>
          <p:nvPr/>
        </p:nvSpPr>
        <p:spPr>
          <a:xfrm>
            <a:off x="1116898" y="2498129"/>
            <a:ext cx="8488680" cy="1871410"/>
          </a:xfrm>
          <a:prstGeom prst="rect">
            <a:avLst/>
          </a:prstGeom>
        </p:spPr>
        <p:txBody>
          <a:bodyPr vert="horz" wrap="square" lIns="0" tIns="13970" rIns="0" bIns="0" rtlCol="0">
            <a:spAutoFit/>
          </a:bodyPr>
          <a:lstStyle/>
          <a:p>
            <a:pPr marL="13335">
              <a:lnSpc>
                <a:spcPct val="100000"/>
              </a:lnSpc>
              <a:spcBef>
                <a:spcPts val="110"/>
              </a:spcBef>
            </a:pPr>
            <a:r>
              <a:rPr sz="3450" b="1" i="1" dirty="0">
                <a:solidFill>
                  <a:srgbClr val="241B54"/>
                </a:solidFill>
                <a:latin typeface="Open Sans"/>
                <a:cs typeface="Open Sans"/>
              </a:rPr>
              <a:t>2.</a:t>
            </a:r>
            <a:r>
              <a:rPr sz="3450" b="1" i="1" spc="-35" dirty="0">
                <a:solidFill>
                  <a:srgbClr val="241B54"/>
                </a:solidFill>
                <a:latin typeface="Open Sans"/>
                <a:cs typeface="Open Sans"/>
              </a:rPr>
              <a:t> </a:t>
            </a:r>
            <a:r>
              <a:rPr sz="3450" b="1" i="1" dirty="0">
                <a:solidFill>
                  <a:srgbClr val="241B54"/>
                </a:solidFill>
                <a:latin typeface="Open Sans"/>
                <a:cs typeface="Open Sans"/>
              </a:rPr>
              <a:t>Nodes:</a:t>
            </a:r>
            <a:r>
              <a:rPr sz="3450" b="1" i="1" spc="-20" dirty="0">
                <a:solidFill>
                  <a:srgbClr val="241B54"/>
                </a:solidFill>
                <a:latin typeface="Open Sans"/>
                <a:cs typeface="Open Sans"/>
              </a:rPr>
              <a:t> </a:t>
            </a:r>
            <a:r>
              <a:rPr sz="3450" b="1" i="1" dirty="0">
                <a:solidFill>
                  <a:srgbClr val="241B54"/>
                </a:solidFill>
                <a:latin typeface="Open Sans"/>
                <a:cs typeface="Open Sans"/>
              </a:rPr>
              <a:t>Gatekeepers</a:t>
            </a:r>
            <a:r>
              <a:rPr sz="3450" b="1" i="1" spc="-20" dirty="0">
                <a:solidFill>
                  <a:srgbClr val="241B54"/>
                </a:solidFill>
                <a:latin typeface="Open Sans"/>
                <a:cs typeface="Open Sans"/>
              </a:rPr>
              <a:t> </a:t>
            </a:r>
            <a:r>
              <a:rPr sz="3450" b="1" i="1" dirty="0">
                <a:solidFill>
                  <a:srgbClr val="241B54"/>
                </a:solidFill>
                <a:latin typeface="Open Sans"/>
                <a:cs typeface="Open Sans"/>
              </a:rPr>
              <a:t>of</a:t>
            </a:r>
            <a:r>
              <a:rPr sz="3450" b="1" i="1" spc="-20" dirty="0">
                <a:solidFill>
                  <a:srgbClr val="241B54"/>
                </a:solidFill>
                <a:latin typeface="Open Sans"/>
                <a:cs typeface="Open Sans"/>
              </a:rPr>
              <a:t> </a:t>
            </a:r>
            <a:r>
              <a:rPr sz="3450" b="1" i="1" spc="-10" dirty="0">
                <a:solidFill>
                  <a:srgbClr val="241B54"/>
                </a:solidFill>
                <a:latin typeface="Open Sans"/>
                <a:cs typeface="Open Sans"/>
              </a:rPr>
              <a:t>Validation</a:t>
            </a:r>
            <a:endParaRPr sz="3450" dirty="0">
              <a:latin typeface="Open Sans"/>
              <a:cs typeface="Open Sans"/>
            </a:endParaRPr>
          </a:p>
          <a:p>
            <a:pPr marL="12700" marR="5080">
              <a:lnSpc>
                <a:spcPct val="101800"/>
              </a:lnSpc>
              <a:spcBef>
                <a:spcPts val="2095"/>
              </a:spcBef>
            </a:pPr>
            <a:r>
              <a:rPr sz="1700" dirty="0">
                <a:solidFill>
                  <a:srgbClr val="57585B"/>
                </a:solidFill>
                <a:latin typeface="Open Sans"/>
                <a:cs typeface="Open Sans"/>
              </a:rPr>
              <a:t>Bitcoin</a:t>
            </a:r>
            <a:r>
              <a:rPr sz="1700" spc="65" dirty="0">
                <a:solidFill>
                  <a:srgbClr val="57585B"/>
                </a:solidFill>
                <a:latin typeface="Open Sans"/>
                <a:cs typeface="Open Sans"/>
              </a:rPr>
              <a:t> </a:t>
            </a:r>
            <a:r>
              <a:rPr sz="1700" dirty="0">
                <a:solidFill>
                  <a:srgbClr val="57585B"/>
                </a:solidFill>
                <a:latin typeface="Open Sans"/>
                <a:cs typeface="Open Sans"/>
              </a:rPr>
              <a:t>nodes</a:t>
            </a:r>
            <a:r>
              <a:rPr sz="1700" spc="65" dirty="0">
                <a:solidFill>
                  <a:srgbClr val="57585B"/>
                </a:solidFill>
                <a:latin typeface="Open Sans"/>
                <a:cs typeface="Open Sans"/>
              </a:rPr>
              <a:t> </a:t>
            </a:r>
            <a:r>
              <a:rPr sz="1700" dirty="0">
                <a:solidFill>
                  <a:srgbClr val="57585B"/>
                </a:solidFill>
                <a:latin typeface="Open Sans"/>
                <a:cs typeface="Open Sans"/>
              </a:rPr>
              <a:t>are</a:t>
            </a:r>
            <a:r>
              <a:rPr sz="1700" spc="65" dirty="0">
                <a:solidFill>
                  <a:srgbClr val="57585B"/>
                </a:solidFill>
                <a:latin typeface="Open Sans"/>
                <a:cs typeface="Open Sans"/>
              </a:rPr>
              <a:t> </a:t>
            </a:r>
            <a:r>
              <a:rPr sz="1700" dirty="0">
                <a:solidFill>
                  <a:srgbClr val="57585B"/>
                </a:solidFill>
                <a:latin typeface="Open Sans"/>
                <a:cs typeface="Open Sans"/>
              </a:rPr>
              <a:t>ordinary</a:t>
            </a:r>
            <a:r>
              <a:rPr sz="1700" spc="65" dirty="0">
                <a:solidFill>
                  <a:srgbClr val="57585B"/>
                </a:solidFill>
                <a:latin typeface="Open Sans"/>
                <a:cs typeface="Open Sans"/>
              </a:rPr>
              <a:t> </a:t>
            </a:r>
            <a:r>
              <a:rPr sz="1700" dirty="0">
                <a:solidFill>
                  <a:srgbClr val="57585B"/>
                </a:solidFill>
                <a:latin typeface="Open Sans"/>
                <a:cs typeface="Open Sans"/>
              </a:rPr>
              <a:t>people</a:t>
            </a:r>
            <a:r>
              <a:rPr sz="1700" spc="65" dirty="0">
                <a:solidFill>
                  <a:srgbClr val="57585B"/>
                </a:solidFill>
                <a:latin typeface="Open Sans"/>
                <a:cs typeface="Open Sans"/>
              </a:rPr>
              <a:t> </a:t>
            </a:r>
            <a:r>
              <a:rPr sz="1700" dirty="0">
                <a:solidFill>
                  <a:srgbClr val="57585B"/>
                </a:solidFill>
                <a:latin typeface="Open Sans"/>
                <a:cs typeface="Open Sans"/>
              </a:rPr>
              <a:t>who</a:t>
            </a:r>
            <a:r>
              <a:rPr sz="1700" spc="65" dirty="0">
                <a:solidFill>
                  <a:srgbClr val="57585B"/>
                </a:solidFill>
                <a:latin typeface="Open Sans"/>
                <a:cs typeface="Open Sans"/>
              </a:rPr>
              <a:t> </a:t>
            </a:r>
            <a:r>
              <a:rPr sz="1700" dirty="0">
                <a:solidFill>
                  <a:srgbClr val="57585B"/>
                </a:solidFill>
                <a:latin typeface="Open Sans"/>
                <a:cs typeface="Open Sans"/>
              </a:rPr>
              <a:t>live</a:t>
            </a:r>
            <a:r>
              <a:rPr sz="1700" spc="65" dirty="0">
                <a:solidFill>
                  <a:srgbClr val="57585B"/>
                </a:solidFill>
                <a:latin typeface="Open Sans"/>
                <a:cs typeface="Open Sans"/>
              </a:rPr>
              <a:t> </a:t>
            </a:r>
            <a:r>
              <a:rPr sz="1700" dirty="0">
                <a:solidFill>
                  <a:srgbClr val="57585B"/>
                </a:solidFill>
                <a:latin typeface="Open Sans"/>
                <a:cs typeface="Open Sans"/>
              </a:rPr>
              <a:t>across</a:t>
            </a:r>
            <a:r>
              <a:rPr sz="1700" spc="65" dirty="0">
                <a:solidFill>
                  <a:srgbClr val="57585B"/>
                </a:solidFill>
                <a:latin typeface="Open Sans"/>
                <a:cs typeface="Open Sans"/>
              </a:rPr>
              <a:t> </a:t>
            </a:r>
            <a:r>
              <a:rPr sz="1700" dirty="0">
                <a:solidFill>
                  <a:srgbClr val="57585B"/>
                </a:solidFill>
                <a:latin typeface="Open Sans"/>
                <a:cs typeface="Open Sans"/>
              </a:rPr>
              <a:t>the</a:t>
            </a:r>
            <a:r>
              <a:rPr sz="1700" spc="65" dirty="0">
                <a:solidFill>
                  <a:srgbClr val="57585B"/>
                </a:solidFill>
                <a:latin typeface="Open Sans"/>
                <a:cs typeface="Open Sans"/>
              </a:rPr>
              <a:t> </a:t>
            </a:r>
            <a:r>
              <a:rPr sz="1700" dirty="0">
                <a:solidFill>
                  <a:srgbClr val="57585B"/>
                </a:solidFill>
                <a:latin typeface="Open Sans"/>
                <a:cs typeface="Open Sans"/>
              </a:rPr>
              <a:t>planet.</a:t>
            </a:r>
            <a:r>
              <a:rPr sz="1700" spc="65" dirty="0">
                <a:solidFill>
                  <a:srgbClr val="57585B"/>
                </a:solidFill>
                <a:latin typeface="Open Sans"/>
                <a:cs typeface="Open Sans"/>
              </a:rPr>
              <a:t> </a:t>
            </a:r>
            <a:r>
              <a:rPr sz="1700" dirty="0">
                <a:solidFill>
                  <a:srgbClr val="57585B"/>
                </a:solidFill>
                <a:latin typeface="Open Sans"/>
                <a:cs typeface="Open Sans"/>
              </a:rPr>
              <a:t>These</a:t>
            </a:r>
            <a:r>
              <a:rPr sz="1700" spc="65" dirty="0">
                <a:solidFill>
                  <a:srgbClr val="57585B"/>
                </a:solidFill>
                <a:latin typeface="Open Sans"/>
                <a:cs typeface="Open Sans"/>
              </a:rPr>
              <a:t> </a:t>
            </a:r>
            <a:r>
              <a:rPr sz="1700" spc="-10" dirty="0">
                <a:solidFill>
                  <a:srgbClr val="57585B"/>
                </a:solidFill>
                <a:latin typeface="Open Sans"/>
                <a:cs typeface="Open Sans"/>
              </a:rPr>
              <a:t>participants </a:t>
            </a:r>
            <a:r>
              <a:rPr lang="en-US" sz="1700" dirty="0">
                <a:solidFill>
                  <a:srgbClr val="57585B"/>
                </a:solidFill>
                <a:latin typeface="Open Sans"/>
                <a:cs typeface="Open Sans"/>
              </a:rPr>
              <a:t>server as</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lang="en-US" sz="1700" spc="60" dirty="0">
                <a:solidFill>
                  <a:srgbClr val="57585B"/>
                </a:solidFill>
                <a:latin typeface="Open Sans"/>
                <a:cs typeface="Open Sans"/>
              </a:rPr>
              <a:t>Bitcoin network’s </a:t>
            </a:r>
            <a:r>
              <a:rPr sz="1700" dirty="0">
                <a:solidFill>
                  <a:srgbClr val="57585B"/>
                </a:solidFill>
                <a:latin typeface="Open Sans"/>
                <a:cs typeface="Open Sans"/>
              </a:rPr>
              <a:t>gatekeepers</a:t>
            </a:r>
            <a:r>
              <a:rPr sz="1700" spc="65" dirty="0">
                <a:solidFill>
                  <a:srgbClr val="57585B"/>
                </a:solidFill>
                <a:latin typeface="Open Sans"/>
                <a:cs typeface="Open Sans"/>
              </a:rPr>
              <a:t> </a:t>
            </a:r>
            <a:r>
              <a:rPr sz="1700" dirty="0">
                <a:solidFill>
                  <a:srgbClr val="57585B"/>
                </a:solidFill>
                <a:latin typeface="Open Sans"/>
                <a:cs typeface="Open Sans"/>
              </a:rPr>
              <a:t>by</a:t>
            </a:r>
            <a:r>
              <a:rPr sz="1700" spc="65" dirty="0">
                <a:solidFill>
                  <a:srgbClr val="57585B"/>
                </a:solidFill>
                <a:latin typeface="Open Sans"/>
                <a:cs typeface="Open Sans"/>
              </a:rPr>
              <a:t> </a:t>
            </a:r>
            <a:r>
              <a:rPr sz="1700" dirty="0">
                <a:solidFill>
                  <a:srgbClr val="57585B"/>
                </a:solidFill>
                <a:latin typeface="Open Sans"/>
                <a:cs typeface="Open Sans"/>
              </a:rPr>
              <a:t>running</a:t>
            </a:r>
            <a:r>
              <a:rPr sz="1700" spc="60" dirty="0">
                <a:solidFill>
                  <a:srgbClr val="57585B"/>
                </a:solidFill>
                <a:latin typeface="Open Sans"/>
                <a:cs typeface="Open Sans"/>
              </a:rPr>
              <a:t> </a:t>
            </a:r>
            <a:r>
              <a:rPr sz="1700" dirty="0">
                <a:solidFill>
                  <a:srgbClr val="57585B"/>
                </a:solidFill>
                <a:latin typeface="Open Sans"/>
                <a:cs typeface="Open Sans"/>
              </a:rPr>
              <a:t>Bitcoin</a:t>
            </a:r>
            <a:r>
              <a:rPr sz="1700" spc="60" dirty="0">
                <a:solidFill>
                  <a:srgbClr val="57585B"/>
                </a:solidFill>
                <a:latin typeface="Open Sans"/>
                <a:cs typeface="Open Sans"/>
              </a:rPr>
              <a:t> </a:t>
            </a:r>
            <a:r>
              <a:rPr sz="1700" dirty="0">
                <a:solidFill>
                  <a:srgbClr val="57585B"/>
                </a:solidFill>
                <a:latin typeface="Open Sans"/>
                <a:cs typeface="Open Sans"/>
              </a:rPr>
              <a:t>software</a:t>
            </a:r>
            <a:r>
              <a:rPr sz="1700" spc="65" dirty="0">
                <a:solidFill>
                  <a:srgbClr val="57585B"/>
                </a:solidFill>
                <a:latin typeface="Open Sans"/>
                <a:cs typeface="Open Sans"/>
              </a:rPr>
              <a:t> </a:t>
            </a:r>
            <a:r>
              <a:rPr sz="1700" dirty="0">
                <a:solidFill>
                  <a:srgbClr val="57585B"/>
                </a:solidFill>
                <a:latin typeface="Open Sans"/>
                <a:cs typeface="Open Sans"/>
              </a:rPr>
              <a:t>on</a:t>
            </a:r>
            <a:r>
              <a:rPr sz="1700" spc="60" dirty="0">
                <a:solidFill>
                  <a:srgbClr val="57585B"/>
                </a:solidFill>
                <a:latin typeface="Open Sans"/>
                <a:cs typeface="Open Sans"/>
              </a:rPr>
              <a:t> </a:t>
            </a:r>
            <a:r>
              <a:rPr sz="1700" spc="-10" dirty="0">
                <a:solidFill>
                  <a:srgbClr val="57585B"/>
                </a:solidFill>
                <a:latin typeface="Open Sans"/>
                <a:cs typeface="Open Sans"/>
              </a:rPr>
              <a:t>their </a:t>
            </a:r>
            <a:r>
              <a:rPr sz="1700" dirty="0">
                <a:solidFill>
                  <a:srgbClr val="57585B"/>
                </a:solidFill>
                <a:latin typeface="Open Sans"/>
                <a:cs typeface="Open Sans"/>
              </a:rPr>
              <a:t>small</a:t>
            </a:r>
            <a:r>
              <a:rPr sz="1700" spc="45" dirty="0">
                <a:solidFill>
                  <a:srgbClr val="57585B"/>
                </a:solidFill>
                <a:latin typeface="Open Sans"/>
                <a:cs typeface="Open Sans"/>
              </a:rPr>
              <a:t> </a:t>
            </a:r>
            <a:r>
              <a:rPr sz="1700" dirty="0">
                <a:solidFill>
                  <a:srgbClr val="57585B"/>
                </a:solidFill>
                <a:latin typeface="Open Sans"/>
                <a:cs typeface="Open Sans"/>
              </a:rPr>
              <a:t>computers</a:t>
            </a:r>
            <a:r>
              <a:rPr sz="1700" spc="45" dirty="0">
                <a:solidFill>
                  <a:srgbClr val="57585B"/>
                </a:solidFill>
                <a:latin typeface="Open Sans"/>
                <a:cs typeface="Open Sans"/>
              </a:rPr>
              <a:t> </a:t>
            </a:r>
            <a:r>
              <a:rPr lang="en-US" sz="1700" spc="45" dirty="0">
                <a:solidFill>
                  <a:srgbClr val="57585B"/>
                </a:solidFill>
                <a:latin typeface="Open Sans"/>
                <a:cs typeface="Open Sans"/>
              </a:rPr>
              <a:t>o</a:t>
            </a:r>
            <a:r>
              <a:rPr sz="1700" dirty="0">
                <a:solidFill>
                  <a:srgbClr val="57585B"/>
                </a:solidFill>
                <a:latin typeface="Open Sans"/>
                <a:cs typeface="Open Sans"/>
              </a:rPr>
              <a:t>n</a:t>
            </a:r>
            <a:r>
              <a:rPr sz="1700" spc="45" dirty="0">
                <a:solidFill>
                  <a:srgbClr val="57585B"/>
                </a:solidFill>
                <a:latin typeface="Open Sans"/>
                <a:cs typeface="Open Sans"/>
              </a:rPr>
              <a:t> </a:t>
            </a:r>
            <a:r>
              <a:rPr sz="1700" dirty="0">
                <a:solidFill>
                  <a:srgbClr val="57585B"/>
                </a:solidFill>
                <a:latin typeface="Open Sans"/>
                <a:cs typeface="Open Sans"/>
              </a:rPr>
              <a:t>which</a:t>
            </a:r>
            <a:r>
              <a:rPr sz="1700" spc="50" dirty="0">
                <a:solidFill>
                  <a:srgbClr val="57585B"/>
                </a:solidFill>
                <a:latin typeface="Open Sans"/>
                <a:cs typeface="Open Sans"/>
              </a:rPr>
              <a:t> </a:t>
            </a:r>
            <a:r>
              <a:rPr sz="1700" dirty="0">
                <a:solidFill>
                  <a:srgbClr val="57585B"/>
                </a:solidFill>
                <a:latin typeface="Open Sans"/>
                <a:cs typeface="Open Sans"/>
              </a:rPr>
              <a:t>they</a:t>
            </a:r>
            <a:r>
              <a:rPr sz="1700" spc="45" dirty="0">
                <a:solidFill>
                  <a:srgbClr val="57585B"/>
                </a:solidFill>
                <a:latin typeface="Open Sans"/>
                <a:cs typeface="Open Sans"/>
              </a:rPr>
              <a:t> </a:t>
            </a:r>
            <a:r>
              <a:rPr sz="1700" dirty="0">
                <a:solidFill>
                  <a:srgbClr val="57585B"/>
                </a:solidFill>
                <a:latin typeface="Open Sans"/>
                <a:cs typeface="Open Sans"/>
              </a:rPr>
              <a:t>maintain</a:t>
            </a:r>
            <a:r>
              <a:rPr sz="1700" spc="45" dirty="0">
                <a:solidFill>
                  <a:srgbClr val="57585B"/>
                </a:solidFill>
                <a:latin typeface="Open Sans"/>
                <a:cs typeface="Open Sans"/>
              </a:rPr>
              <a:t> </a:t>
            </a:r>
            <a:r>
              <a:rPr sz="1700" dirty="0">
                <a:solidFill>
                  <a:srgbClr val="57585B"/>
                </a:solidFill>
                <a:latin typeface="Open Sans"/>
                <a:cs typeface="Open Sans"/>
              </a:rPr>
              <a:t>a</a:t>
            </a:r>
            <a:r>
              <a:rPr sz="1700" spc="50" dirty="0">
                <a:solidFill>
                  <a:srgbClr val="57585B"/>
                </a:solidFill>
                <a:latin typeface="Open Sans"/>
                <a:cs typeface="Open Sans"/>
              </a:rPr>
              <a:t> </a:t>
            </a:r>
            <a:r>
              <a:rPr sz="1700" dirty="0">
                <a:solidFill>
                  <a:srgbClr val="57585B"/>
                </a:solidFill>
                <a:latin typeface="Open Sans"/>
                <a:cs typeface="Open Sans"/>
              </a:rPr>
              <a:t>copy</a:t>
            </a:r>
            <a:r>
              <a:rPr sz="1700" spc="45"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entire</a:t>
            </a:r>
            <a:r>
              <a:rPr sz="1700" spc="45" dirty="0">
                <a:solidFill>
                  <a:srgbClr val="57585B"/>
                </a:solidFill>
                <a:latin typeface="Open Sans"/>
                <a:cs typeface="Open Sans"/>
              </a:rPr>
              <a:t> </a:t>
            </a:r>
            <a:r>
              <a:rPr sz="1700" dirty="0">
                <a:solidFill>
                  <a:srgbClr val="57585B"/>
                </a:solidFill>
                <a:latin typeface="Open Sans"/>
                <a:cs typeface="Open Sans"/>
              </a:rPr>
              <a:t>ledger.</a:t>
            </a:r>
            <a:r>
              <a:rPr sz="1700" spc="45" dirty="0">
                <a:solidFill>
                  <a:srgbClr val="57585B"/>
                </a:solidFill>
                <a:latin typeface="Open Sans"/>
                <a:cs typeface="Open Sans"/>
              </a:rPr>
              <a:t> </a:t>
            </a:r>
            <a:r>
              <a:rPr sz="1700" dirty="0">
                <a:solidFill>
                  <a:srgbClr val="57585B"/>
                </a:solidFill>
                <a:latin typeface="Open Sans"/>
                <a:cs typeface="Open Sans"/>
              </a:rPr>
              <a:t>Nodes</a:t>
            </a:r>
            <a:r>
              <a:rPr sz="1700" spc="50" dirty="0">
                <a:solidFill>
                  <a:srgbClr val="57585B"/>
                </a:solidFill>
                <a:latin typeface="Open Sans"/>
                <a:cs typeface="Open Sans"/>
              </a:rPr>
              <a:t> </a:t>
            </a:r>
            <a:r>
              <a:rPr sz="1700" spc="-10" dirty="0">
                <a:solidFill>
                  <a:srgbClr val="57585B"/>
                </a:solidFill>
                <a:latin typeface="Open Sans"/>
                <a:cs typeface="Open Sans"/>
              </a:rPr>
              <a:t>validate </a:t>
            </a:r>
            <a:r>
              <a:rPr sz="1700" dirty="0">
                <a:solidFill>
                  <a:srgbClr val="57585B"/>
                </a:solidFill>
                <a:latin typeface="Open Sans"/>
                <a:cs typeface="Open Sans"/>
              </a:rPr>
              <a:t>transactions</a:t>
            </a:r>
            <a:r>
              <a:rPr sz="1700" spc="55" dirty="0">
                <a:solidFill>
                  <a:srgbClr val="57585B"/>
                </a:solidFill>
                <a:latin typeface="Open Sans"/>
                <a:cs typeface="Open Sans"/>
              </a:rPr>
              <a:t> </a:t>
            </a:r>
            <a:r>
              <a:rPr sz="1700" dirty="0">
                <a:solidFill>
                  <a:srgbClr val="57585B"/>
                </a:solidFill>
                <a:latin typeface="Open Sans"/>
                <a:cs typeface="Open Sans"/>
              </a:rPr>
              <a:t>and</a:t>
            </a:r>
            <a:r>
              <a:rPr sz="1700" spc="55" dirty="0">
                <a:solidFill>
                  <a:srgbClr val="57585B"/>
                </a:solidFill>
                <a:latin typeface="Open Sans"/>
                <a:cs typeface="Open Sans"/>
              </a:rPr>
              <a:t> </a:t>
            </a:r>
            <a:r>
              <a:rPr sz="1700" dirty="0">
                <a:solidFill>
                  <a:srgbClr val="57585B"/>
                </a:solidFill>
                <a:latin typeface="Open Sans"/>
                <a:cs typeface="Open Sans"/>
              </a:rPr>
              <a:t>ensure</a:t>
            </a:r>
            <a:r>
              <a:rPr sz="1700" spc="60" dirty="0">
                <a:solidFill>
                  <a:srgbClr val="57585B"/>
                </a:solidFill>
                <a:latin typeface="Open Sans"/>
                <a:cs typeface="Open Sans"/>
              </a:rPr>
              <a:t> </a:t>
            </a:r>
            <a:r>
              <a:rPr sz="1700" dirty="0">
                <a:solidFill>
                  <a:srgbClr val="57585B"/>
                </a:solidFill>
                <a:latin typeface="Open Sans"/>
                <a:cs typeface="Open Sans"/>
              </a:rPr>
              <a:t>that</a:t>
            </a:r>
            <a:r>
              <a:rPr sz="1700" spc="55" dirty="0">
                <a:solidFill>
                  <a:srgbClr val="57585B"/>
                </a:solidFill>
                <a:latin typeface="Open Sans"/>
                <a:cs typeface="Open Sans"/>
              </a:rPr>
              <a:t> </a:t>
            </a:r>
            <a:r>
              <a:rPr sz="1700" dirty="0">
                <a:solidFill>
                  <a:srgbClr val="57585B"/>
                </a:solidFill>
                <a:latin typeface="Open Sans"/>
                <a:cs typeface="Open Sans"/>
              </a:rPr>
              <a:t>all</a:t>
            </a:r>
            <a:r>
              <a:rPr sz="1700" spc="60" dirty="0">
                <a:solidFill>
                  <a:srgbClr val="57585B"/>
                </a:solidFill>
                <a:latin typeface="Open Sans"/>
                <a:cs typeface="Open Sans"/>
              </a:rPr>
              <a:t> </a:t>
            </a:r>
            <a:r>
              <a:rPr sz="1700" dirty="0">
                <a:solidFill>
                  <a:srgbClr val="57585B"/>
                </a:solidFill>
                <a:latin typeface="Open Sans"/>
                <a:cs typeface="Open Sans"/>
              </a:rPr>
              <a:t>participants</a:t>
            </a:r>
            <a:r>
              <a:rPr sz="1700" spc="55" dirty="0">
                <a:solidFill>
                  <a:srgbClr val="57585B"/>
                </a:solidFill>
                <a:latin typeface="Open Sans"/>
                <a:cs typeface="Open Sans"/>
              </a:rPr>
              <a:t> </a:t>
            </a:r>
            <a:r>
              <a:rPr sz="1700" dirty="0">
                <a:solidFill>
                  <a:srgbClr val="57585B"/>
                </a:solidFill>
                <a:latin typeface="Open Sans"/>
                <a:cs typeface="Open Sans"/>
              </a:rPr>
              <a:t>adhere</a:t>
            </a:r>
            <a:r>
              <a:rPr sz="1700" spc="55" dirty="0">
                <a:solidFill>
                  <a:srgbClr val="57585B"/>
                </a:solidFill>
                <a:latin typeface="Open Sans"/>
                <a:cs typeface="Open Sans"/>
              </a:rPr>
              <a:t> </a:t>
            </a:r>
            <a:r>
              <a:rPr sz="1700" dirty="0">
                <a:solidFill>
                  <a:srgbClr val="57585B"/>
                </a:solidFill>
                <a:latin typeface="Open Sans"/>
                <a:cs typeface="Open Sans"/>
              </a:rPr>
              <a:t>to</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consensus</a:t>
            </a:r>
            <a:r>
              <a:rPr sz="1700" spc="60" dirty="0">
                <a:solidFill>
                  <a:srgbClr val="57585B"/>
                </a:solidFill>
                <a:latin typeface="Open Sans"/>
                <a:cs typeface="Open Sans"/>
              </a:rPr>
              <a:t> </a:t>
            </a:r>
            <a:r>
              <a:rPr sz="1700" spc="-10" dirty="0">
                <a:solidFill>
                  <a:srgbClr val="57585B"/>
                </a:solidFill>
                <a:latin typeface="Open Sans"/>
                <a:cs typeface="Open Sans"/>
              </a:rPr>
              <a:t>rules.</a:t>
            </a:r>
            <a:endParaRPr sz="1700" dirty="0">
              <a:latin typeface="Open Sans"/>
              <a:cs typeface="Open Sans"/>
            </a:endParaRPr>
          </a:p>
        </p:txBody>
      </p:sp>
      <p:sp>
        <p:nvSpPr>
          <p:cNvPr id="7" name="object 7"/>
          <p:cNvSpPr txBox="1">
            <a:spLocks noGrp="1"/>
          </p:cNvSpPr>
          <p:nvPr>
            <p:ph sz="half" idx="3"/>
          </p:nvPr>
        </p:nvSpPr>
        <p:spPr>
          <a:prstGeom prst="rect">
            <a:avLst/>
          </a:prstGeom>
        </p:spPr>
        <p:txBody>
          <a:bodyPr vert="horz" wrap="square" lIns="0" tIns="13970" rIns="0" bIns="0" rtlCol="0">
            <a:spAutoFit/>
          </a:bodyPr>
          <a:lstStyle/>
          <a:p>
            <a:pPr marL="493395" indent="-480695">
              <a:lnSpc>
                <a:spcPct val="100000"/>
              </a:lnSpc>
              <a:spcBef>
                <a:spcPts val="110"/>
              </a:spcBef>
              <a:buAutoNum type="arabicPeriod" startAt="3"/>
              <a:tabLst>
                <a:tab pos="493395" algn="l"/>
              </a:tabLst>
            </a:pPr>
            <a:r>
              <a:rPr dirty="0"/>
              <a:t>Users:</a:t>
            </a:r>
            <a:r>
              <a:rPr spc="-35" dirty="0"/>
              <a:t> </a:t>
            </a:r>
            <a:r>
              <a:rPr dirty="0"/>
              <a:t>Empowered</a:t>
            </a:r>
            <a:r>
              <a:rPr spc="-30" dirty="0"/>
              <a:t> </a:t>
            </a:r>
            <a:r>
              <a:rPr spc="-10" dirty="0"/>
              <a:t>Participants</a:t>
            </a:r>
          </a:p>
          <a:p>
            <a:pPr marL="19050" marR="5080">
              <a:lnSpc>
                <a:spcPct val="101800"/>
              </a:lnSpc>
              <a:spcBef>
                <a:spcPts val="2095"/>
              </a:spcBef>
            </a:pPr>
            <a:r>
              <a:rPr sz="1700" b="0" i="0" dirty="0">
                <a:solidFill>
                  <a:srgbClr val="57585B"/>
                </a:solidFill>
              </a:rPr>
              <a:t>Users </a:t>
            </a:r>
            <a:r>
              <a:rPr lang="en-US" sz="1700" b="0" i="0" dirty="0">
                <a:solidFill>
                  <a:srgbClr val="57585B"/>
                </a:solidFill>
              </a:rPr>
              <a:t>—</a:t>
            </a:r>
            <a:r>
              <a:rPr sz="1700" b="0" i="0" dirty="0">
                <a:solidFill>
                  <a:srgbClr val="57585B"/>
                </a:solidFill>
              </a:rPr>
              <a:t> the </a:t>
            </a:r>
            <a:r>
              <a:rPr sz="1700" b="0" i="0" dirty="0">
                <a:solidFill>
                  <a:srgbClr val="57585B"/>
                </a:solidFill>
                <a:latin typeface="Open Sans"/>
                <a:cs typeface="Open Sans"/>
              </a:rPr>
              <a:t>lifeblood</a:t>
            </a:r>
            <a:r>
              <a:rPr sz="1700" b="0" i="0" spc="55" dirty="0">
                <a:solidFill>
                  <a:srgbClr val="57585B"/>
                </a:solidFill>
                <a:latin typeface="Open Sans"/>
                <a:cs typeface="Open Sans"/>
              </a:rPr>
              <a:t> </a:t>
            </a:r>
            <a:r>
              <a:rPr sz="1700" b="0" i="0" dirty="0">
                <a:solidFill>
                  <a:srgbClr val="57585B"/>
                </a:solidFill>
                <a:latin typeface="Open Sans"/>
                <a:cs typeface="Open Sans"/>
              </a:rPr>
              <a:t>of</a:t>
            </a:r>
            <a:r>
              <a:rPr sz="1700" b="0" i="0" spc="55" dirty="0">
                <a:solidFill>
                  <a:srgbClr val="57585B"/>
                </a:solidFill>
                <a:latin typeface="Open Sans"/>
                <a:cs typeface="Open Sans"/>
              </a:rPr>
              <a:t> </a:t>
            </a:r>
            <a:r>
              <a:rPr sz="1700" b="0" i="0" dirty="0">
                <a:solidFill>
                  <a:srgbClr val="57585B"/>
                </a:solidFill>
                <a:latin typeface="Open Sans"/>
                <a:cs typeface="Open Sans"/>
              </a:rPr>
              <a:t>the</a:t>
            </a:r>
            <a:r>
              <a:rPr sz="1700" b="0" i="0" spc="55" dirty="0">
                <a:solidFill>
                  <a:srgbClr val="57585B"/>
                </a:solidFill>
                <a:latin typeface="Open Sans"/>
                <a:cs typeface="Open Sans"/>
              </a:rPr>
              <a:t> </a:t>
            </a:r>
            <a:r>
              <a:rPr sz="1700" b="0" i="0" dirty="0">
                <a:solidFill>
                  <a:srgbClr val="57585B"/>
                </a:solidFill>
                <a:latin typeface="Open Sans"/>
                <a:cs typeface="Open Sans"/>
              </a:rPr>
              <a:t>Bitcoin</a:t>
            </a:r>
            <a:r>
              <a:rPr sz="1700" b="0" i="0" spc="55" dirty="0">
                <a:solidFill>
                  <a:srgbClr val="57585B"/>
                </a:solidFill>
                <a:latin typeface="Open Sans"/>
                <a:cs typeface="Open Sans"/>
              </a:rPr>
              <a:t> </a:t>
            </a:r>
            <a:r>
              <a:rPr sz="1700" b="0" i="0" spc="55" dirty="0">
                <a:solidFill>
                  <a:srgbClr val="57585B"/>
                </a:solidFill>
              </a:rPr>
              <a:t>network </a:t>
            </a:r>
            <a:r>
              <a:rPr lang="en-US" sz="1700" b="0" i="0" spc="55" dirty="0">
                <a:solidFill>
                  <a:srgbClr val="57585B"/>
                </a:solidFill>
              </a:rPr>
              <a:t>—</a:t>
            </a:r>
            <a:r>
              <a:rPr sz="1700" b="0" i="0" spc="55" dirty="0">
                <a:solidFill>
                  <a:srgbClr val="57585B"/>
                </a:solidFill>
              </a:rPr>
              <a:t> are individuals who engage in transactions. You can think of users as regular people </a:t>
            </a:r>
            <a:r>
              <a:rPr sz="1700" b="0" i="0" dirty="0">
                <a:solidFill>
                  <a:srgbClr val="57585B"/>
                </a:solidFill>
                <a:latin typeface="Open Sans"/>
                <a:cs typeface="Open Sans"/>
              </a:rPr>
              <a:t>who</a:t>
            </a:r>
            <a:r>
              <a:rPr sz="1700" b="0" i="0" spc="50" dirty="0">
                <a:solidFill>
                  <a:srgbClr val="57585B"/>
                </a:solidFill>
                <a:latin typeface="Open Sans"/>
                <a:cs typeface="Open Sans"/>
              </a:rPr>
              <a:t> </a:t>
            </a:r>
            <a:r>
              <a:rPr sz="1700" b="0" i="0" dirty="0">
                <a:solidFill>
                  <a:srgbClr val="57585B"/>
                </a:solidFill>
                <a:latin typeface="Open Sans"/>
                <a:cs typeface="Open Sans"/>
              </a:rPr>
              <a:t>just</a:t>
            </a:r>
            <a:r>
              <a:rPr sz="1700" b="0" i="0" spc="50" dirty="0">
                <a:solidFill>
                  <a:srgbClr val="57585B"/>
                </a:solidFill>
                <a:latin typeface="Open Sans"/>
                <a:cs typeface="Open Sans"/>
              </a:rPr>
              <a:t> </a:t>
            </a:r>
            <a:r>
              <a:rPr sz="1700" b="0" i="0" dirty="0">
                <a:solidFill>
                  <a:srgbClr val="57585B"/>
                </a:solidFill>
                <a:latin typeface="Open Sans"/>
                <a:cs typeface="Open Sans"/>
              </a:rPr>
              <a:t>live</a:t>
            </a:r>
            <a:r>
              <a:rPr sz="1700" b="0" i="0" spc="50" dirty="0">
                <a:solidFill>
                  <a:srgbClr val="57585B"/>
                </a:solidFill>
                <a:latin typeface="Open Sans"/>
                <a:cs typeface="Open Sans"/>
              </a:rPr>
              <a:t> </a:t>
            </a:r>
            <a:r>
              <a:rPr sz="1700" b="0" i="0" dirty="0">
                <a:solidFill>
                  <a:srgbClr val="57585B"/>
                </a:solidFill>
                <a:latin typeface="Open Sans"/>
                <a:cs typeface="Open Sans"/>
              </a:rPr>
              <a:t>their</a:t>
            </a:r>
            <a:r>
              <a:rPr sz="1700" b="0" i="0" spc="45" dirty="0">
                <a:solidFill>
                  <a:srgbClr val="57585B"/>
                </a:solidFill>
                <a:latin typeface="Open Sans"/>
                <a:cs typeface="Open Sans"/>
              </a:rPr>
              <a:t> </a:t>
            </a:r>
            <a:r>
              <a:rPr sz="1700" b="0" i="0" dirty="0">
                <a:solidFill>
                  <a:srgbClr val="57585B"/>
                </a:solidFill>
                <a:latin typeface="Open Sans"/>
                <a:cs typeface="Open Sans"/>
              </a:rPr>
              <a:t>lives</a:t>
            </a:r>
            <a:r>
              <a:rPr sz="1700" b="0" i="0" spc="50" dirty="0">
                <a:solidFill>
                  <a:srgbClr val="57585B"/>
                </a:solidFill>
                <a:latin typeface="Open Sans"/>
                <a:cs typeface="Open Sans"/>
              </a:rPr>
              <a:t> </a:t>
            </a:r>
            <a:r>
              <a:rPr sz="1700" b="0" i="0" spc="-25" dirty="0">
                <a:solidFill>
                  <a:srgbClr val="57585B"/>
                </a:solidFill>
                <a:latin typeface="Open Sans"/>
                <a:cs typeface="Open Sans"/>
              </a:rPr>
              <a:t>but </a:t>
            </a:r>
            <a:r>
              <a:rPr lang="en-US" sz="1700" b="0" i="0" dirty="0">
                <a:solidFill>
                  <a:srgbClr val="57585B"/>
                </a:solidFill>
                <a:latin typeface="Open Sans"/>
                <a:cs typeface="Open Sans"/>
              </a:rPr>
              <a:t>have</a:t>
            </a:r>
            <a:r>
              <a:rPr sz="1700" b="0" i="0" spc="65" dirty="0">
                <a:solidFill>
                  <a:srgbClr val="57585B"/>
                </a:solidFill>
                <a:latin typeface="Open Sans"/>
                <a:cs typeface="Open Sans"/>
              </a:rPr>
              <a:t> </a:t>
            </a:r>
            <a:r>
              <a:rPr sz="1700" b="0" i="0" dirty="0">
                <a:solidFill>
                  <a:srgbClr val="57585B"/>
                </a:solidFill>
                <a:latin typeface="Open Sans"/>
                <a:cs typeface="Open Sans"/>
              </a:rPr>
              <a:t>also</a:t>
            </a:r>
            <a:r>
              <a:rPr sz="1700" b="0" i="0" spc="70" dirty="0">
                <a:solidFill>
                  <a:srgbClr val="57585B"/>
                </a:solidFill>
                <a:latin typeface="Open Sans"/>
                <a:cs typeface="Open Sans"/>
              </a:rPr>
              <a:t> </a:t>
            </a:r>
            <a:r>
              <a:rPr sz="1700" b="0" i="0" dirty="0">
                <a:solidFill>
                  <a:srgbClr val="57585B"/>
                </a:solidFill>
                <a:latin typeface="Open Sans"/>
                <a:cs typeface="Open Sans"/>
              </a:rPr>
              <a:t>empowered</a:t>
            </a:r>
            <a:r>
              <a:rPr sz="1700" b="0" i="0" spc="70" dirty="0">
                <a:solidFill>
                  <a:srgbClr val="57585B"/>
                </a:solidFill>
                <a:latin typeface="Open Sans"/>
                <a:cs typeface="Open Sans"/>
              </a:rPr>
              <a:t> </a:t>
            </a:r>
            <a:r>
              <a:rPr sz="1700" b="0" i="0" dirty="0">
                <a:solidFill>
                  <a:srgbClr val="57585B"/>
                </a:solidFill>
                <a:latin typeface="Open Sans"/>
                <a:cs typeface="Open Sans"/>
              </a:rPr>
              <a:t>themselves</a:t>
            </a:r>
            <a:r>
              <a:rPr sz="1700" b="0" i="0" spc="70" dirty="0">
                <a:solidFill>
                  <a:srgbClr val="57585B"/>
                </a:solidFill>
                <a:latin typeface="Open Sans"/>
                <a:cs typeface="Open Sans"/>
              </a:rPr>
              <a:t> </a:t>
            </a:r>
            <a:r>
              <a:rPr sz="1700" b="0" i="0" dirty="0">
                <a:solidFill>
                  <a:srgbClr val="57585B"/>
                </a:solidFill>
                <a:latin typeface="Open Sans"/>
                <a:cs typeface="Open Sans"/>
              </a:rPr>
              <a:t>by</a:t>
            </a:r>
            <a:r>
              <a:rPr sz="1700" b="0" i="0" spc="70" dirty="0">
                <a:solidFill>
                  <a:srgbClr val="57585B"/>
                </a:solidFill>
                <a:latin typeface="Open Sans"/>
                <a:cs typeface="Open Sans"/>
              </a:rPr>
              <a:t> </a:t>
            </a:r>
            <a:r>
              <a:rPr sz="1700" b="0" i="0" dirty="0">
                <a:solidFill>
                  <a:srgbClr val="57585B"/>
                </a:solidFill>
                <a:latin typeface="Open Sans"/>
                <a:cs typeface="Open Sans"/>
              </a:rPr>
              <a:t>integrating</a:t>
            </a:r>
            <a:r>
              <a:rPr sz="1700" b="0" i="0" spc="70" dirty="0">
                <a:solidFill>
                  <a:srgbClr val="57585B"/>
                </a:solidFill>
                <a:latin typeface="Open Sans"/>
                <a:cs typeface="Open Sans"/>
              </a:rPr>
              <a:t> </a:t>
            </a:r>
            <a:r>
              <a:rPr sz="1700" b="0" i="0" dirty="0">
                <a:solidFill>
                  <a:srgbClr val="57585B"/>
                </a:solidFill>
                <a:latin typeface="Open Sans"/>
                <a:cs typeface="Open Sans"/>
              </a:rPr>
              <a:t>Bitcoin.</a:t>
            </a:r>
            <a:r>
              <a:rPr sz="1700" b="0" i="0" spc="70" dirty="0">
                <a:solidFill>
                  <a:srgbClr val="57585B"/>
                </a:solidFill>
                <a:latin typeface="Open Sans"/>
                <a:cs typeface="Open Sans"/>
              </a:rPr>
              <a:t> </a:t>
            </a:r>
            <a:r>
              <a:rPr sz="1700" b="0" i="0" dirty="0">
                <a:solidFill>
                  <a:srgbClr val="57585B"/>
                </a:solidFill>
                <a:latin typeface="Open Sans"/>
                <a:cs typeface="Open Sans"/>
              </a:rPr>
              <a:t>For</a:t>
            </a:r>
            <a:r>
              <a:rPr sz="1700" b="0" i="0" spc="70" dirty="0">
                <a:solidFill>
                  <a:srgbClr val="57585B"/>
                </a:solidFill>
                <a:latin typeface="Open Sans"/>
                <a:cs typeface="Open Sans"/>
              </a:rPr>
              <a:t> </a:t>
            </a:r>
            <a:r>
              <a:rPr sz="1700" b="0" i="0" dirty="0">
                <a:solidFill>
                  <a:srgbClr val="57585B"/>
                </a:solidFill>
                <a:latin typeface="Open Sans"/>
                <a:cs typeface="Open Sans"/>
              </a:rPr>
              <a:t>example,</a:t>
            </a:r>
            <a:r>
              <a:rPr sz="1700" b="0" i="0" spc="70" dirty="0">
                <a:solidFill>
                  <a:srgbClr val="57585B"/>
                </a:solidFill>
                <a:latin typeface="Open Sans"/>
                <a:cs typeface="Open Sans"/>
              </a:rPr>
              <a:t> </a:t>
            </a:r>
            <a:r>
              <a:rPr sz="1700" b="0" i="0" dirty="0">
                <a:solidFill>
                  <a:srgbClr val="57585B"/>
                </a:solidFill>
                <a:latin typeface="Open Sans"/>
                <a:cs typeface="Open Sans"/>
              </a:rPr>
              <a:t>some</a:t>
            </a:r>
            <a:r>
              <a:rPr sz="1700" b="0" i="0" spc="70" dirty="0">
                <a:solidFill>
                  <a:srgbClr val="57585B"/>
                </a:solidFill>
                <a:latin typeface="Open Sans"/>
                <a:cs typeface="Open Sans"/>
              </a:rPr>
              <a:t> </a:t>
            </a:r>
            <a:r>
              <a:rPr sz="1700" b="0" i="0" spc="-10" dirty="0">
                <a:solidFill>
                  <a:srgbClr val="57585B"/>
                </a:solidFill>
                <a:latin typeface="Open Sans"/>
                <a:cs typeface="Open Sans"/>
              </a:rPr>
              <a:t>users </a:t>
            </a:r>
            <a:r>
              <a:rPr sz="1700" b="0" i="0" dirty="0">
                <a:solidFill>
                  <a:srgbClr val="57585B"/>
                </a:solidFill>
                <a:latin typeface="Open Sans"/>
                <a:cs typeface="Open Sans"/>
              </a:rPr>
              <a:t>save</a:t>
            </a:r>
            <a:r>
              <a:rPr sz="1700" b="0" i="0" spc="45" dirty="0">
                <a:solidFill>
                  <a:srgbClr val="57585B"/>
                </a:solidFill>
                <a:latin typeface="Open Sans"/>
                <a:cs typeface="Open Sans"/>
              </a:rPr>
              <a:t> </a:t>
            </a:r>
            <a:r>
              <a:rPr sz="1700" b="0" i="0" dirty="0">
                <a:solidFill>
                  <a:srgbClr val="57585B"/>
                </a:solidFill>
                <a:latin typeface="Open Sans"/>
                <a:cs typeface="Open Sans"/>
              </a:rPr>
              <a:t>their</a:t>
            </a:r>
            <a:r>
              <a:rPr sz="1700" b="0" i="0" spc="45" dirty="0">
                <a:solidFill>
                  <a:srgbClr val="57585B"/>
                </a:solidFill>
                <a:latin typeface="Open Sans"/>
                <a:cs typeface="Open Sans"/>
              </a:rPr>
              <a:t> </a:t>
            </a:r>
            <a:r>
              <a:rPr sz="1700" b="0" i="0" dirty="0">
                <a:solidFill>
                  <a:srgbClr val="57585B"/>
                </a:solidFill>
                <a:latin typeface="Open Sans"/>
                <a:cs typeface="Open Sans"/>
              </a:rPr>
              <a:t>money</a:t>
            </a:r>
            <a:r>
              <a:rPr sz="1700" b="0" i="0" spc="45" dirty="0">
                <a:solidFill>
                  <a:srgbClr val="57585B"/>
                </a:solidFill>
                <a:latin typeface="Open Sans"/>
                <a:cs typeface="Open Sans"/>
              </a:rPr>
              <a:t> </a:t>
            </a:r>
            <a:r>
              <a:rPr sz="1700" b="0" i="0" dirty="0">
                <a:solidFill>
                  <a:srgbClr val="57585B"/>
                </a:solidFill>
                <a:latin typeface="Open Sans"/>
                <a:cs typeface="Open Sans"/>
              </a:rPr>
              <a:t>in</a:t>
            </a:r>
            <a:r>
              <a:rPr sz="1700" b="0" i="0" spc="45" dirty="0">
                <a:solidFill>
                  <a:srgbClr val="57585B"/>
                </a:solidFill>
                <a:latin typeface="Open Sans"/>
                <a:cs typeface="Open Sans"/>
              </a:rPr>
              <a:t> </a:t>
            </a:r>
            <a:r>
              <a:rPr sz="1700" b="0" i="0" dirty="0">
                <a:solidFill>
                  <a:srgbClr val="57585B"/>
                </a:solidFill>
                <a:latin typeface="Open Sans"/>
                <a:cs typeface="Open Sans"/>
              </a:rPr>
              <a:t>bitcoins</a:t>
            </a:r>
            <a:r>
              <a:rPr sz="1700" b="0" i="0" spc="45" dirty="0">
                <a:solidFill>
                  <a:srgbClr val="57585B"/>
                </a:solidFill>
                <a:latin typeface="Open Sans"/>
                <a:cs typeface="Open Sans"/>
              </a:rPr>
              <a:t> </a:t>
            </a:r>
            <a:r>
              <a:rPr sz="1700" b="0" i="0" dirty="0">
                <a:solidFill>
                  <a:srgbClr val="57585B"/>
                </a:solidFill>
                <a:latin typeface="Open Sans"/>
                <a:cs typeface="Open Sans"/>
              </a:rPr>
              <a:t>while</a:t>
            </a:r>
            <a:r>
              <a:rPr sz="1700" b="0" i="0" spc="50" dirty="0">
                <a:solidFill>
                  <a:srgbClr val="57585B"/>
                </a:solidFill>
                <a:latin typeface="Open Sans"/>
                <a:cs typeface="Open Sans"/>
              </a:rPr>
              <a:t> </a:t>
            </a:r>
            <a:r>
              <a:rPr sz="1700" b="0" i="0" dirty="0">
                <a:solidFill>
                  <a:srgbClr val="57585B"/>
                </a:solidFill>
                <a:latin typeface="Open Sans"/>
                <a:cs typeface="Open Sans"/>
              </a:rPr>
              <a:t>others,</a:t>
            </a:r>
            <a:r>
              <a:rPr sz="1700" b="0" i="0" spc="45" dirty="0">
                <a:solidFill>
                  <a:srgbClr val="57585B"/>
                </a:solidFill>
                <a:latin typeface="Open Sans"/>
                <a:cs typeface="Open Sans"/>
              </a:rPr>
              <a:t> </a:t>
            </a:r>
            <a:r>
              <a:rPr sz="1700" b="0" i="0" dirty="0">
                <a:solidFill>
                  <a:srgbClr val="57585B"/>
                </a:solidFill>
                <a:latin typeface="Open Sans"/>
                <a:cs typeface="Open Sans"/>
              </a:rPr>
              <a:t>like</a:t>
            </a:r>
            <a:r>
              <a:rPr sz="1700" b="0" i="0" spc="45" dirty="0">
                <a:solidFill>
                  <a:srgbClr val="57585B"/>
                </a:solidFill>
                <a:latin typeface="Open Sans"/>
                <a:cs typeface="Open Sans"/>
              </a:rPr>
              <a:t> </a:t>
            </a:r>
            <a:r>
              <a:rPr sz="1700" b="0" i="0" dirty="0">
                <a:solidFill>
                  <a:srgbClr val="57585B"/>
                </a:solidFill>
                <a:latin typeface="Open Sans"/>
                <a:cs typeface="Open Sans"/>
              </a:rPr>
              <a:t>citizens</a:t>
            </a:r>
            <a:r>
              <a:rPr sz="1700" b="0" i="0" spc="45" dirty="0">
                <a:solidFill>
                  <a:srgbClr val="57585B"/>
                </a:solidFill>
                <a:latin typeface="Open Sans"/>
                <a:cs typeface="Open Sans"/>
              </a:rPr>
              <a:t> </a:t>
            </a:r>
            <a:r>
              <a:rPr sz="1700" b="0" i="0" dirty="0">
                <a:solidFill>
                  <a:srgbClr val="57585B"/>
                </a:solidFill>
                <a:latin typeface="Open Sans"/>
                <a:cs typeface="Open Sans"/>
              </a:rPr>
              <a:t>of</a:t>
            </a:r>
            <a:r>
              <a:rPr sz="1700" b="0" i="0" spc="45" dirty="0">
                <a:solidFill>
                  <a:srgbClr val="57585B"/>
                </a:solidFill>
                <a:latin typeface="Open Sans"/>
                <a:cs typeface="Open Sans"/>
              </a:rPr>
              <a:t> </a:t>
            </a:r>
            <a:r>
              <a:rPr sz="1700" b="0" i="0" dirty="0">
                <a:solidFill>
                  <a:srgbClr val="57585B"/>
                </a:solidFill>
                <a:latin typeface="Open Sans"/>
                <a:cs typeface="Open Sans"/>
              </a:rPr>
              <a:t>El</a:t>
            </a:r>
            <a:r>
              <a:rPr sz="1700" b="0" i="0" spc="50" dirty="0">
                <a:solidFill>
                  <a:srgbClr val="57585B"/>
                </a:solidFill>
                <a:latin typeface="Open Sans"/>
                <a:cs typeface="Open Sans"/>
              </a:rPr>
              <a:t> </a:t>
            </a:r>
            <a:r>
              <a:rPr sz="1700" b="0" i="0" dirty="0">
                <a:solidFill>
                  <a:srgbClr val="57585B"/>
                </a:solidFill>
                <a:latin typeface="Open Sans"/>
                <a:cs typeface="Open Sans"/>
              </a:rPr>
              <a:t>Salvador,</a:t>
            </a:r>
            <a:r>
              <a:rPr sz="1700" b="0" i="0" spc="45" dirty="0">
                <a:solidFill>
                  <a:srgbClr val="57585B"/>
                </a:solidFill>
                <a:latin typeface="Open Sans"/>
                <a:cs typeface="Open Sans"/>
              </a:rPr>
              <a:t> </a:t>
            </a:r>
            <a:r>
              <a:rPr sz="1700" b="0" i="0" dirty="0">
                <a:solidFill>
                  <a:srgbClr val="57585B"/>
                </a:solidFill>
                <a:latin typeface="Open Sans"/>
                <a:cs typeface="Open Sans"/>
              </a:rPr>
              <a:t>use</a:t>
            </a:r>
            <a:r>
              <a:rPr sz="1700" b="0" i="0" spc="45" dirty="0">
                <a:solidFill>
                  <a:srgbClr val="57585B"/>
                </a:solidFill>
                <a:latin typeface="Open Sans"/>
                <a:cs typeface="Open Sans"/>
              </a:rPr>
              <a:t> </a:t>
            </a:r>
            <a:r>
              <a:rPr sz="1700" b="0" i="0" dirty="0">
                <a:solidFill>
                  <a:srgbClr val="57585B"/>
                </a:solidFill>
                <a:latin typeface="Open Sans"/>
                <a:cs typeface="Open Sans"/>
              </a:rPr>
              <a:t>it</a:t>
            </a:r>
            <a:r>
              <a:rPr sz="1700" b="0" i="0" spc="45" dirty="0">
                <a:solidFill>
                  <a:srgbClr val="57585B"/>
                </a:solidFill>
                <a:latin typeface="Open Sans"/>
                <a:cs typeface="Open Sans"/>
              </a:rPr>
              <a:t> </a:t>
            </a:r>
            <a:r>
              <a:rPr sz="1700" b="0" i="0" dirty="0">
                <a:solidFill>
                  <a:srgbClr val="57585B"/>
                </a:solidFill>
                <a:latin typeface="Open Sans"/>
                <a:cs typeface="Open Sans"/>
              </a:rPr>
              <a:t>as</a:t>
            </a:r>
            <a:r>
              <a:rPr sz="1700" b="0" i="0" spc="45" dirty="0">
                <a:solidFill>
                  <a:srgbClr val="57585B"/>
                </a:solidFill>
                <a:latin typeface="Open Sans"/>
                <a:cs typeface="Open Sans"/>
              </a:rPr>
              <a:t> </a:t>
            </a:r>
            <a:r>
              <a:rPr sz="1700" b="0" i="0" spc="-10" dirty="0">
                <a:solidFill>
                  <a:srgbClr val="57585B"/>
                </a:solidFill>
                <a:latin typeface="Open Sans"/>
                <a:cs typeface="Open Sans"/>
              </a:rPr>
              <a:t>money </a:t>
            </a:r>
            <a:r>
              <a:rPr sz="1700" b="0" i="0" dirty="0">
                <a:solidFill>
                  <a:srgbClr val="57585B"/>
                </a:solidFill>
                <a:latin typeface="Open Sans"/>
                <a:cs typeface="Open Sans"/>
              </a:rPr>
              <a:t>to</a:t>
            </a:r>
            <a:r>
              <a:rPr sz="1700" b="0" i="0" spc="45" dirty="0">
                <a:solidFill>
                  <a:srgbClr val="57585B"/>
                </a:solidFill>
                <a:latin typeface="Open Sans"/>
                <a:cs typeface="Open Sans"/>
              </a:rPr>
              <a:t> </a:t>
            </a:r>
            <a:r>
              <a:rPr sz="1700" b="0" i="0" dirty="0">
                <a:solidFill>
                  <a:srgbClr val="57585B"/>
                </a:solidFill>
                <a:latin typeface="Open Sans"/>
                <a:cs typeface="Open Sans"/>
              </a:rPr>
              <a:t>buy</a:t>
            </a:r>
            <a:r>
              <a:rPr sz="1700" b="0" i="0" spc="45" dirty="0">
                <a:solidFill>
                  <a:srgbClr val="57585B"/>
                </a:solidFill>
                <a:latin typeface="Open Sans"/>
                <a:cs typeface="Open Sans"/>
              </a:rPr>
              <a:t> </a:t>
            </a:r>
            <a:r>
              <a:rPr sz="1700" b="0" i="0" dirty="0">
                <a:solidFill>
                  <a:srgbClr val="57585B"/>
                </a:solidFill>
                <a:latin typeface="Open Sans"/>
                <a:cs typeface="Open Sans"/>
              </a:rPr>
              <a:t>groceries</a:t>
            </a:r>
            <a:r>
              <a:rPr sz="1700" b="0" i="0" spc="45" dirty="0">
                <a:solidFill>
                  <a:srgbClr val="57585B"/>
                </a:solidFill>
                <a:latin typeface="Open Sans"/>
                <a:cs typeface="Open Sans"/>
              </a:rPr>
              <a:t> </a:t>
            </a:r>
            <a:r>
              <a:rPr sz="1700" b="0" i="0" dirty="0">
                <a:solidFill>
                  <a:srgbClr val="57585B"/>
                </a:solidFill>
                <a:latin typeface="Open Sans"/>
                <a:cs typeface="Open Sans"/>
              </a:rPr>
              <a:t>and</a:t>
            </a:r>
            <a:r>
              <a:rPr sz="1700" b="0" i="0" spc="45" dirty="0">
                <a:solidFill>
                  <a:srgbClr val="57585B"/>
                </a:solidFill>
                <a:latin typeface="Open Sans"/>
                <a:cs typeface="Open Sans"/>
              </a:rPr>
              <a:t> </a:t>
            </a:r>
            <a:r>
              <a:rPr sz="1700" b="0" i="0" dirty="0">
                <a:solidFill>
                  <a:srgbClr val="57585B"/>
                </a:solidFill>
                <a:latin typeface="Open Sans"/>
                <a:cs typeface="Open Sans"/>
              </a:rPr>
              <a:t>receive</a:t>
            </a:r>
            <a:r>
              <a:rPr sz="1700" b="0" i="0" spc="45" dirty="0">
                <a:solidFill>
                  <a:srgbClr val="57585B"/>
                </a:solidFill>
                <a:latin typeface="Open Sans"/>
                <a:cs typeface="Open Sans"/>
              </a:rPr>
              <a:t> </a:t>
            </a:r>
            <a:r>
              <a:rPr lang="en-US" sz="1700" b="0" i="0" spc="45" dirty="0">
                <a:solidFill>
                  <a:srgbClr val="57585B"/>
                </a:solidFill>
                <a:latin typeface="Open Sans"/>
                <a:cs typeface="Open Sans"/>
              </a:rPr>
              <a:t>their salary in </a:t>
            </a:r>
            <a:r>
              <a:rPr sz="1700" b="0" i="0" dirty="0">
                <a:solidFill>
                  <a:srgbClr val="57585B"/>
                </a:solidFill>
                <a:latin typeface="Open Sans"/>
                <a:cs typeface="Open Sans"/>
              </a:rPr>
              <a:t>bitcoin</a:t>
            </a:r>
            <a:r>
              <a:rPr sz="1700" b="0" i="0" spc="-10" dirty="0">
                <a:solidFill>
                  <a:srgbClr val="57585B"/>
                </a:solidFill>
                <a:latin typeface="Open Sans"/>
                <a:cs typeface="Open Sans"/>
              </a:rPr>
              <a:t>.</a:t>
            </a:r>
            <a:endParaRPr sz="1700" dirty="0">
              <a:latin typeface="Open Sans"/>
              <a:cs typeface="Open Sans"/>
            </a:endParaRPr>
          </a:p>
          <a:p>
            <a:pPr marL="19050" marR="266065">
              <a:lnSpc>
                <a:spcPct val="101800"/>
              </a:lnSpc>
              <a:spcBef>
                <a:spcPts val="2080"/>
              </a:spcBef>
            </a:pPr>
            <a:r>
              <a:rPr sz="1700" b="0" i="0" dirty="0">
                <a:solidFill>
                  <a:srgbClr val="57585B"/>
                </a:solidFill>
                <a:latin typeface="Open Sans"/>
                <a:cs typeface="Open Sans"/>
              </a:rPr>
              <a:t>Bitcoin</a:t>
            </a:r>
            <a:r>
              <a:rPr sz="1700" b="0" i="0" spc="65" dirty="0">
                <a:solidFill>
                  <a:srgbClr val="57585B"/>
                </a:solidFill>
                <a:latin typeface="Open Sans"/>
                <a:cs typeface="Open Sans"/>
              </a:rPr>
              <a:t> </a:t>
            </a:r>
            <a:r>
              <a:rPr sz="1700" b="0" i="0" dirty="0">
                <a:solidFill>
                  <a:srgbClr val="57585B"/>
                </a:solidFill>
                <a:latin typeface="Open Sans"/>
                <a:cs typeface="Open Sans"/>
              </a:rPr>
              <a:t>empowers</a:t>
            </a:r>
            <a:r>
              <a:rPr sz="1700" b="0" i="0" spc="65" dirty="0">
                <a:solidFill>
                  <a:srgbClr val="57585B"/>
                </a:solidFill>
                <a:latin typeface="Open Sans"/>
                <a:cs typeface="Open Sans"/>
              </a:rPr>
              <a:t> </a:t>
            </a:r>
            <a:r>
              <a:rPr sz="1700" b="0" i="0" dirty="0">
                <a:solidFill>
                  <a:srgbClr val="57585B"/>
                </a:solidFill>
                <a:latin typeface="Open Sans"/>
                <a:cs typeface="Open Sans"/>
              </a:rPr>
              <a:t>users</a:t>
            </a:r>
            <a:r>
              <a:rPr sz="1700" b="0" i="0" spc="70" dirty="0">
                <a:solidFill>
                  <a:srgbClr val="57585B"/>
                </a:solidFill>
                <a:latin typeface="Open Sans"/>
                <a:cs typeface="Open Sans"/>
              </a:rPr>
              <a:t> </a:t>
            </a:r>
            <a:r>
              <a:rPr sz="1700" b="0" i="0" dirty="0">
                <a:solidFill>
                  <a:srgbClr val="57585B"/>
                </a:solidFill>
                <a:latin typeface="Open Sans"/>
                <a:cs typeface="Open Sans"/>
              </a:rPr>
              <a:t>by</a:t>
            </a:r>
            <a:r>
              <a:rPr sz="1700" b="0" i="0" spc="65" dirty="0">
                <a:solidFill>
                  <a:srgbClr val="57585B"/>
                </a:solidFill>
                <a:latin typeface="Open Sans"/>
                <a:cs typeface="Open Sans"/>
              </a:rPr>
              <a:t> </a:t>
            </a:r>
            <a:r>
              <a:rPr sz="1700" b="0" i="0" dirty="0">
                <a:solidFill>
                  <a:srgbClr val="57585B"/>
                </a:solidFill>
                <a:latin typeface="Open Sans"/>
                <a:cs typeface="Open Sans"/>
              </a:rPr>
              <a:t>eliminating</a:t>
            </a:r>
            <a:r>
              <a:rPr sz="1700" b="0" i="0" spc="70" dirty="0">
                <a:solidFill>
                  <a:srgbClr val="57585B"/>
                </a:solidFill>
                <a:latin typeface="Open Sans"/>
                <a:cs typeface="Open Sans"/>
              </a:rPr>
              <a:t> </a:t>
            </a:r>
            <a:r>
              <a:rPr sz="1700" b="0" i="0" dirty="0">
                <a:solidFill>
                  <a:srgbClr val="57585B"/>
                </a:solidFill>
                <a:latin typeface="Open Sans"/>
                <a:cs typeface="Open Sans"/>
              </a:rPr>
              <a:t>the</a:t>
            </a:r>
            <a:r>
              <a:rPr sz="1700" b="0" i="0" spc="65" dirty="0">
                <a:solidFill>
                  <a:srgbClr val="57585B"/>
                </a:solidFill>
                <a:latin typeface="Open Sans"/>
                <a:cs typeface="Open Sans"/>
              </a:rPr>
              <a:t> </a:t>
            </a:r>
            <a:r>
              <a:rPr sz="1700" b="0" i="0" dirty="0">
                <a:solidFill>
                  <a:srgbClr val="57585B"/>
                </a:solidFill>
                <a:latin typeface="Open Sans"/>
                <a:cs typeface="Open Sans"/>
              </a:rPr>
              <a:t>need</a:t>
            </a:r>
            <a:r>
              <a:rPr sz="1700" b="0" i="0" spc="70" dirty="0">
                <a:solidFill>
                  <a:srgbClr val="57585B"/>
                </a:solidFill>
                <a:latin typeface="Open Sans"/>
                <a:cs typeface="Open Sans"/>
              </a:rPr>
              <a:t> </a:t>
            </a:r>
            <a:r>
              <a:rPr sz="1700" b="0" i="0" dirty="0">
                <a:solidFill>
                  <a:srgbClr val="57585B"/>
                </a:solidFill>
                <a:latin typeface="Open Sans"/>
                <a:cs typeface="Open Sans"/>
              </a:rPr>
              <a:t>for</a:t>
            </a:r>
            <a:r>
              <a:rPr sz="1700" b="0" i="0" spc="65" dirty="0">
                <a:solidFill>
                  <a:srgbClr val="57585B"/>
                </a:solidFill>
                <a:latin typeface="Open Sans"/>
                <a:cs typeface="Open Sans"/>
              </a:rPr>
              <a:t> </a:t>
            </a:r>
            <a:r>
              <a:rPr sz="1700" b="0" i="0" dirty="0">
                <a:solidFill>
                  <a:srgbClr val="57585B"/>
                </a:solidFill>
                <a:latin typeface="Open Sans"/>
                <a:cs typeface="Open Sans"/>
              </a:rPr>
              <a:t>intermediaries</a:t>
            </a:r>
            <a:r>
              <a:rPr sz="1700" b="0" i="0" spc="65" dirty="0">
                <a:solidFill>
                  <a:srgbClr val="57585B"/>
                </a:solidFill>
                <a:latin typeface="Open Sans"/>
                <a:cs typeface="Open Sans"/>
              </a:rPr>
              <a:t> </a:t>
            </a:r>
            <a:r>
              <a:rPr sz="1700" b="0" i="0" dirty="0">
                <a:solidFill>
                  <a:srgbClr val="57585B"/>
                </a:solidFill>
                <a:latin typeface="Open Sans"/>
                <a:cs typeface="Open Sans"/>
              </a:rPr>
              <a:t>like</a:t>
            </a:r>
            <a:r>
              <a:rPr sz="1700" b="0" i="0" spc="70" dirty="0">
                <a:solidFill>
                  <a:srgbClr val="57585B"/>
                </a:solidFill>
                <a:latin typeface="Open Sans"/>
                <a:cs typeface="Open Sans"/>
              </a:rPr>
              <a:t> </a:t>
            </a:r>
            <a:r>
              <a:rPr sz="1700" b="0" i="0" dirty="0">
                <a:solidFill>
                  <a:srgbClr val="57585B"/>
                </a:solidFill>
                <a:latin typeface="Open Sans"/>
                <a:cs typeface="Open Sans"/>
              </a:rPr>
              <a:t>banks</a:t>
            </a:r>
            <a:r>
              <a:rPr sz="1700" b="0" i="0" spc="65" dirty="0">
                <a:solidFill>
                  <a:srgbClr val="57585B"/>
                </a:solidFill>
                <a:latin typeface="Open Sans"/>
                <a:cs typeface="Open Sans"/>
              </a:rPr>
              <a:t> </a:t>
            </a:r>
            <a:r>
              <a:rPr sz="1700" b="0" i="0" spc="-25" dirty="0">
                <a:solidFill>
                  <a:srgbClr val="57585B"/>
                </a:solidFill>
                <a:latin typeface="Open Sans"/>
                <a:cs typeface="Open Sans"/>
              </a:rPr>
              <a:t>and </a:t>
            </a:r>
            <a:r>
              <a:rPr sz="1700" b="0" i="0" dirty="0">
                <a:solidFill>
                  <a:srgbClr val="57585B"/>
                </a:solidFill>
                <a:latin typeface="Open Sans"/>
                <a:cs typeface="Open Sans"/>
              </a:rPr>
              <a:t>governments,</a:t>
            </a:r>
            <a:r>
              <a:rPr sz="1700" b="0" i="0" spc="45" dirty="0">
                <a:solidFill>
                  <a:srgbClr val="57585B"/>
                </a:solidFill>
                <a:latin typeface="Open Sans"/>
                <a:cs typeface="Open Sans"/>
              </a:rPr>
              <a:t> </a:t>
            </a:r>
            <a:r>
              <a:rPr sz="1700" b="0" i="0" dirty="0">
                <a:solidFill>
                  <a:srgbClr val="57585B"/>
                </a:solidFill>
                <a:latin typeface="Open Sans"/>
                <a:cs typeface="Open Sans"/>
              </a:rPr>
              <a:t>allowing</a:t>
            </a:r>
            <a:r>
              <a:rPr sz="1700" b="0" i="0" spc="50" dirty="0">
                <a:solidFill>
                  <a:srgbClr val="57585B"/>
                </a:solidFill>
                <a:latin typeface="Open Sans"/>
                <a:cs typeface="Open Sans"/>
              </a:rPr>
              <a:t> </a:t>
            </a:r>
            <a:r>
              <a:rPr sz="1700" b="0" i="0" dirty="0">
                <a:solidFill>
                  <a:srgbClr val="57585B"/>
                </a:solidFill>
                <a:latin typeface="Open Sans"/>
                <a:cs typeface="Open Sans"/>
              </a:rPr>
              <a:t>for</a:t>
            </a:r>
            <a:r>
              <a:rPr sz="1700" b="0" i="0" spc="50" dirty="0">
                <a:solidFill>
                  <a:srgbClr val="57585B"/>
                </a:solidFill>
                <a:latin typeface="Open Sans"/>
                <a:cs typeface="Open Sans"/>
              </a:rPr>
              <a:t> </a:t>
            </a:r>
            <a:r>
              <a:rPr sz="1700" b="0" i="0" dirty="0">
                <a:solidFill>
                  <a:srgbClr val="57585B"/>
                </a:solidFill>
                <a:latin typeface="Open Sans"/>
                <a:cs typeface="Open Sans"/>
              </a:rPr>
              <a:t>direct</a:t>
            </a:r>
            <a:r>
              <a:rPr sz="1700" b="0" i="0" spc="45" dirty="0">
                <a:solidFill>
                  <a:srgbClr val="57585B"/>
                </a:solidFill>
                <a:latin typeface="Open Sans"/>
                <a:cs typeface="Open Sans"/>
              </a:rPr>
              <a:t> </a:t>
            </a:r>
            <a:r>
              <a:rPr sz="1700" b="0" i="0" dirty="0">
                <a:solidFill>
                  <a:srgbClr val="57585B"/>
                </a:solidFill>
                <a:latin typeface="Open Sans"/>
                <a:cs typeface="Open Sans"/>
              </a:rPr>
              <a:t>peer-to-peer</a:t>
            </a:r>
            <a:r>
              <a:rPr sz="1700" b="0" i="0" spc="50" dirty="0">
                <a:solidFill>
                  <a:srgbClr val="57585B"/>
                </a:solidFill>
                <a:latin typeface="Open Sans"/>
                <a:cs typeface="Open Sans"/>
              </a:rPr>
              <a:t> </a:t>
            </a:r>
            <a:r>
              <a:rPr sz="1700" b="0" i="0" dirty="0">
                <a:solidFill>
                  <a:srgbClr val="57585B"/>
                </a:solidFill>
                <a:latin typeface="Open Sans"/>
                <a:cs typeface="Open Sans"/>
              </a:rPr>
              <a:t>transactions.</a:t>
            </a:r>
            <a:r>
              <a:rPr sz="1700" b="0" i="0" spc="50" dirty="0">
                <a:solidFill>
                  <a:srgbClr val="57585B"/>
                </a:solidFill>
                <a:latin typeface="Open Sans"/>
                <a:cs typeface="Open Sans"/>
              </a:rPr>
              <a:t> </a:t>
            </a:r>
            <a:r>
              <a:rPr sz="1700" b="0" i="0" dirty="0">
                <a:solidFill>
                  <a:srgbClr val="57585B"/>
                </a:solidFill>
                <a:latin typeface="Open Sans"/>
                <a:cs typeface="Open Sans"/>
              </a:rPr>
              <a:t>This</a:t>
            </a:r>
            <a:r>
              <a:rPr sz="1700" b="0" i="0" spc="50" dirty="0">
                <a:solidFill>
                  <a:srgbClr val="57585B"/>
                </a:solidFill>
                <a:latin typeface="Open Sans"/>
                <a:cs typeface="Open Sans"/>
              </a:rPr>
              <a:t> </a:t>
            </a:r>
            <a:r>
              <a:rPr sz="1700" b="0" i="0" dirty="0">
                <a:solidFill>
                  <a:srgbClr val="57585B"/>
                </a:solidFill>
                <a:latin typeface="Open Sans"/>
                <a:cs typeface="Open Sans"/>
              </a:rPr>
              <a:t>also</a:t>
            </a:r>
            <a:r>
              <a:rPr sz="1700" b="0" i="0" spc="45" dirty="0">
                <a:solidFill>
                  <a:srgbClr val="57585B"/>
                </a:solidFill>
                <a:latin typeface="Open Sans"/>
                <a:cs typeface="Open Sans"/>
              </a:rPr>
              <a:t> </a:t>
            </a:r>
            <a:r>
              <a:rPr sz="1700" b="0" i="0" dirty="0">
                <a:solidFill>
                  <a:srgbClr val="57585B"/>
                </a:solidFill>
                <a:latin typeface="Open Sans"/>
                <a:cs typeface="Open Sans"/>
              </a:rPr>
              <a:t>means</a:t>
            </a:r>
            <a:r>
              <a:rPr sz="1700" b="0" i="0" spc="50" dirty="0">
                <a:solidFill>
                  <a:srgbClr val="57585B"/>
                </a:solidFill>
                <a:latin typeface="Open Sans"/>
                <a:cs typeface="Open Sans"/>
              </a:rPr>
              <a:t> </a:t>
            </a:r>
            <a:r>
              <a:rPr sz="1700" b="0" i="0" spc="-20" dirty="0">
                <a:solidFill>
                  <a:srgbClr val="57585B"/>
                </a:solidFill>
                <a:latin typeface="Open Sans"/>
                <a:cs typeface="Open Sans"/>
              </a:rPr>
              <a:t>that </a:t>
            </a:r>
            <a:r>
              <a:rPr sz="1700" b="0" i="0" dirty="0">
                <a:solidFill>
                  <a:srgbClr val="57585B"/>
                </a:solidFill>
                <a:latin typeface="Open Sans"/>
                <a:cs typeface="Open Sans"/>
              </a:rPr>
              <a:t>users</a:t>
            </a:r>
            <a:r>
              <a:rPr sz="1700" b="0" i="0" spc="55" dirty="0">
                <a:solidFill>
                  <a:srgbClr val="57585B"/>
                </a:solidFill>
                <a:latin typeface="Open Sans"/>
                <a:cs typeface="Open Sans"/>
              </a:rPr>
              <a:t> </a:t>
            </a:r>
            <a:r>
              <a:rPr sz="1700" b="0" i="0" dirty="0">
                <a:solidFill>
                  <a:srgbClr val="57585B"/>
                </a:solidFill>
                <a:latin typeface="Open Sans"/>
                <a:cs typeface="Open Sans"/>
              </a:rPr>
              <a:t>have</a:t>
            </a:r>
            <a:r>
              <a:rPr sz="1700" b="0" i="0" spc="55" dirty="0">
                <a:solidFill>
                  <a:srgbClr val="57585B"/>
                </a:solidFill>
                <a:latin typeface="Open Sans"/>
                <a:cs typeface="Open Sans"/>
              </a:rPr>
              <a:t> </a:t>
            </a:r>
            <a:r>
              <a:rPr sz="1700" b="0" i="0" dirty="0">
                <a:solidFill>
                  <a:srgbClr val="57585B"/>
                </a:solidFill>
                <a:latin typeface="Open Sans"/>
                <a:cs typeface="Open Sans"/>
              </a:rPr>
              <a:t>full</a:t>
            </a:r>
            <a:r>
              <a:rPr sz="1700" b="0" i="0" spc="60" dirty="0">
                <a:solidFill>
                  <a:srgbClr val="57585B"/>
                </a:solidFill>
                <a:latin typeface="Open Sans"/>
                <a:cs typeface="Open Sans"/>
              </a:rPr>
              <a:t> </a:t>
            </a:r>
            <a:r>
              <a:rPr sz="1700" b="0" i="0" dirty="0">
                <a:solidFill>
                  <a:srgbClr val="57585B"/>
                </a:solidFill>
                <a:latin typeface="Open Sans"/>
                <a:cs typeface="Open Sans"/>
              </a:rPr>
              <a:t>control</a:t>
            </a:r>
            <a:r>
              <a:rPr sz="1700" b="0" i="0" spc="55" dirty="0">
                <a:solidFill>
                  <a:srgbClr val="57585B"/>
                </a:solidFill>
                <a:latin typeface="Open Sans"/>
                <a:cs typeface="Open Sans"/>
              </a:rPr>
              <a:t> </a:t>
            </a:r>
            <a:r>
              <a:rPr sz="1700" b="0" i="0" dirty="0">
                <a:solidFill>
                  <a:srgbClr val="57585B"/>
                </a:solidFill>
                <a:latin typeface="Open Sans"/>
                <a:cs typeface="Open Sans"/>
              </a:rPr>
              <a:t>over</a:t>
            </a:r>
            <a:r>
              <a:rPr sz="1700" b="0" i="0" spc="60" dirty="0">
                <a:solidFill>
                  <a:srgbClr val="57585B"/>
                </a:solidFill>
                <a:latin typeface="Open Sans"/>
                <a:cs typeface="Open Sans"/>
              </a:rPr>
              <a:t> </a:t>
            </a:r>
            <a:r>
              <a:rPr sz="1700" b="0" i="0" dirty="0">
                <a:solidFill>
                  <a:srgbClr val="57585B"/>
                </a:solidFill>
                <a:latin typeface="Open Sans"/>
                <a:cs typeface="Open Sans"/>
              </a:rPr>
              <a:t>their</a:t>
            </a:r>
            <a:r>
              <a:rPr sz="1700" b="0" i="0" spc="55" dirty="0">
                <a:solidFill>
                  <a:srgbClr val="57585B"/>
                </a:solidFill>
                <a:latin typeface="Open Sans"/>
                <a:cs typeface="Open Sans"/>
              </a:rPr>
              <a:t> </a:t>
            </a:r>
            <a:r>
              <a:rPr sz="1700" b="0" i="0" dirty="0">
                <a:solidFill>
                  <a:srgbClr val="57585B"/>
                </a:solidFill>
                <a:latin typeface="Open Sans"/>
                <a:cs typeface="Open Sans"/>
              </a:rPr>
              <a:t>money,</a:t>
            </a:r>
            <a:r>
              <a:rPr sz="1700" b="0" i="0" spc="60" dirty="0">
                <a:solidFill>
                  <a:srgbClr val="57585B"/>
                </a:solidFill>
                <a:latin typeface="Open Sans"/>
                <a:cs typeface="Open Sans"/>
              </a:rPr>
              <a:t> </a:t>
            </a:r>
            <a:r>
              <a:rPr sz="1700" b="0" i="0" spc="-25" dirty="0">
                <a:solidFill>
                  <a:srgbClr val="57585B"/>
                </a:solidFill>
                <a:latin typeface="Open Sans"/>
                <a:cs typeface="Open Sans"/>
              </a:rPr>
              <a:t>and </a:t>
            </a:r>
            <a:r>
              <a:rPr sz="1700" b="0" i="0" spc="-10" dirty="0">
                <a:solidFill>
                  <a:srgbClr val="57585B"/>
                </a:solidFill>
                <a:latin typeface="Open Sans"/>
                <a:cs typeface="Open Sans"/>
              </a:rPr>
              <a:t>transactions.</a:t>
            </a:r>
            <a:endParaRPr sz="1700" dirty="0">
              <a:latin typeface="Open Sans"/>
              <a:cs typeface="Open Sans"/>
            </a:endParaRPr>
          </a:p>
          <a:p>
            <a:pPr marL="493395" indent="-480695">
              <a:lnSpc>
                <a:spcPct val="100000"/>
              </a:lnSpc>
              <a:spcBef>
                <a:spcPts val="1814"/>
              </a:spcBef>
              <a:buAutoNum type="arabicPeriod" startAt="4"/>
              <a:tabLst>
                <a:tab pos="493395" algn="l"/>
              </a:tabLst>
            </a:pPr>
            <a:r>
              <a:rPr dirty="0"/>
              <a:t>Developers</a:t>
            </a:r>
            <a:r>
              <a:rPr spc="-30" dirty="0"/>
              <a:t> </a:t>
            </a:r>
            <a:r>
              <a:rPr dirty="0"/>
              <a:t>and</a:t>
            </a:r>
            <a:r>
              <a:rPr spc="-25" dirty="0"/>
              <a:t> </a:t>
            </a:r>
            <a:r>
              <a:rPr spc="-10" dirty="0"/>
              <a:t>Projects:</a:t>
            </a:r>
          </a:p>
          <a:p>
            <a:pPr marL="12700">
              <a:lnSpc>
                <a:spcPct val="100000"/>
              </a:lnSpc>
              <a:spcBef>
                <a:spcPts val="15"/>
              </a:spcBef>
            </a:pPr>
            <a:r>
              <a:rPr dirty="0"/>
              <a:t>Architects</a:t>
            </a:r>
            <a:r>
              <a:rPr spc="-25" dirty="0"/>
              <a:t> </a:t>
            </a:r>
            <a:r>
              <a:rPr dirty="0"/>
              <a:t>of</a:t>
            </a:r>
            <a:r>
              <a:rPr spc="-25" dirty="0"/>
              <a:t> </a:t>
            </a:r>
            <a:r>
              <a:rPr spc="-10" dirty="0"/>
              <a:t>Innovation</a:t>
            </a:r>
          </a:p>
          <a:p>
            <a:pPr marL="19050" marR="227965">
              <a:lnSpc>
                <a:spcPct val="101800"/>
              </a:lnSpc>
              <a:spcBef>
                <a:spcPts val="2375"/>
              </a:spcBef>
            </a:pPr>
            <a:r>
              <a:rPr sz="1700" b="0" i="0" dirty="0">
                <a:solidFill>
                  <a:srgbClr val="57585B"/>
                </a:solidFill>
                <a:latin typeface="Open Sans"/>
                <a:cs typeface="Open Sans"/>
              </a:rPr>
              <a:t>The</a:t>
            </a:r>
            <a:r>
              <a:rPr sz="1700" b="0" i="0" spc="50" dirty="0">
                <a:solidFill>
                  <a:srgbClr val="57585B"/>
                </a:solidFill>
                <a:latin typeface="Open Sans"/>
                <a:cs typeface="Open Sans"/>
              </a:rPr>
              <a:t> </a:t>
            </a:r>
            <a:r>
              <a:rPr sz="1700" b="0" i="0" dirty="0">
                <a:solidFill>
                  <a:srgbClr val="57585B"/>
                </a:solidFill>
                <a:latin typeface="Open Sans"/>
                <a:cs typeface="Open Sans"/>
              </a:rPr>
              <a:t>monetary</a:t>
            </a:r>
            <a:r>
              <a:rPr sz="1700" b="0" i="0" spc="55" dirty="0">
                <a:solidFill>
                  <a:srgbClr val="57585B"/>
                </a:solidFill>
                <a:latin typeface="Open Sans"/>
                <a:cs typeface="Open Sans"/>
              </a:rPr>
              <a:t> </a:t>
            </a:r>
            <a:r>
              <a:rPr sz="1700" b="0" i="0" dirty="0">
                <a:solidFill>
                  <a:srgbClr val="57585B"/>
                </a:solidFill>
                <a:latin typeface="Open Sans"/>
                <a:cs typeface="Open Sans"/>
              </a:rPr>
              <a:t>system</a:t>
            </a:r>
            <a:r>
              <a:rPr sz="1700" b="0" i="0" spc="55" dirty="0">
                <a:solidFill>
                  <a:srgbClr val="57585B"/>
                </a:solidFill>
                <a:latin typeface="Open Sans"/>
                <a:cs typeface="Open Sans"/>
              </a:rPr>
              <a:t> </a:t>
            </a:r>
            <a:r>
              <a:rPr sz="1700" b="0" i="0" dirty="0">
                <a:solidFill>
                  <a:srgbClr val="57585B"/>
                </a:solidFill>
                <a:latin typeface="Open Sans"/>
                <a:cs typeface="Open Sans"/>
              </a:rPr>
              <a:t>of</a:t>
            </a:r>
            <a:r>
              <a:rPr sz="1700" b="0" i="0" spc="50" dirty="0">
                <a:solidFill>
                  <a:srgbClr val="57585B"/>
                </a:solidFill>
                <a:latin typeface="Open Sans"/>
                <a:cs typeface="Open Sans"/>
              </a:rPr>
              <a:t> </a:t>
            </a:r>
            <a:r>
              <a:rPr sz="1700" b="0" i="0" dirty="0">
                <a:solidFill>
                  <a:srgbClr val="57585B"/>
                </a:solidFill>
                <a:latin typeface="Open Sans"/>
                <a:cs typeface="Open Sans"/>
              </a:rPr>
              <a:t>the</a:t>
            </a:r>
            <a:r>
              <a:rPr sz="1700" b="0" i="0" spc="55" dirty="0">
                <a:solidFill>
                  <a:srgbClr val="57585B"/>
                </a:solidFill>
                <a:latin typeface="Open Sans"/>
                <a:cs typeface="Open Sans"/>
              </a:rPr>
              <a:t> </a:t>
            </a:r>
            <a:r>
              <a:rPr sz="1700" b="0" i="0" dirty="0">
                <a:solidFill>
                  <a:srgbClr val="57585B"/>
                </a:solidFill>
                <a:latin typeface="Open Sans"/>
                <a:cs typeface="Open Sans"/>
              </a:rPr>
              <a:t>future</a:t>
            </a:r>
            <a:r>
              <a:rPr sz="1700" b="0" i="0" spc="55" dirty="0">
                <a:solidFill>
                  <a:srgbClr val="57585B"/>
                </a:solidFill>
                <a:latin typeface="Open Sans"/>
                <a:cs typeface="Open Sans"/>
              </a:rPr>
              <a:t> </a:t>
            </a:r>
            <a:r>
              <a:rPr lang="en-US" sz="1700" b="0" i="0" dirty="0">
                <a:solidFill>
                  <a:srgbClr val="57585B"/>
                </a:solidFill>
                <a:latin typeface="Open Sans"/>
                <a:cs typeface="Open Sans"/>
              </a:rPr>
              <a:t>won</a:t>
            </a:r>
            <a:r>
              <a:rPr sz="1700" b="0" i="0" dirty="0">
                <a:solidFill>
                  <a:srgbClr val="57585B"/>
                </a:solidFill>
                <a:latin typeface="Open Sans"/>
                <a:cs typeface="Open Sans"/>
              </a:rPr>
              <a:t>’t</a:t>
            </a:r>
            <a:r>
              <a:rPr sz="1700" b="0" i="0" spc="50" dirty="0">
                <a:solidFill>
                  <a:srgbClr val="57585B"/>
                </a:solidFill>
                <a:latin typeface="Open Sans"/>
                <a:cs typeface="Open Sans"/>
              </a:rPr>
              <a:t> </a:t>
            </a:r>
            <a:r>
              <a:rPr sz="1700" b="0" i="0" dirty="0">
                <a:solidFill>
                  <a:srgbClr val="57585B"/>
                </a:solidFill>
                <a:latin typeface="Open Sans"/>
                <a:cs typeface="Open Sans"/>
              </a:rPr>
              <a:t>build</a:t>
            </a:r>
            <a:r>
              <a:rPr sz="1700" b="0" i="0" spc="55" dirty="0">
                <a:solidFill>
                  <a:srgbClr val="57585B"/>
                </a:solidFill>
                <a:latin typeface="Open Sans"/>
                <a:cs typeface="Open Sans"/>
              </a:rPr>
              <a:t> </a:t>
            </a:r>
            <a:r>
              <a:rPr sz="1700" b="0" i="0" dirty="0">
                <a:solidFill>
                  <a:srgbClr val="57585B"/>
                </a:solidFill>
                <a:latin typeface="Open Sans"/>
                <a:cs typeface="Open Sans"/>
              </a:rPr>
              <a:t>itself</a:t>
            </a:r>
            <a:r>
              <a:rPr sz="1700" b="0" i="0" spc="55" dirty="0">
                <a:solidFill>
                  <a:srgbClr val="57585B"/>
                </a:solidFill>
                <a:latin typeface="Open Sans"/>
                <a:cs typeface="Open Sans"/>
              </a:rPr>
              <a:t> </a:t>
            </a:r>
            <a:r>
              <a:rPr sz="1700" b="0" i="0" dirty="0">
                <a:solidFill>
                  <a:srgbClr val="57585B"/>
                </a:solidFill>
                <a:latin typeface="Open Sans"/>
                <a:cs typeface="Open Sans"/>
              </a:rPr>
              <a:t>on</a:t>
            </a:r>
            <a:r>
              <a:rPr sz="1700" b="0" i="0" spc="55" dirty="0">
                <a:solidFill>
                  <a:srgbClr val="57585B"/>
                </a:solidFill>
                <a:latin typeface="Open Sans"/>
                <a:cs typeface="Open Sans"/>
              </a:rPr>
              <a:t> </a:t>
            </a:r>
            <a:r>
              <a:rPr sz="1700" b="0" i="0" dirty="0">
                <a:solidFill>
                  <a:srgbClr val="57585B"/>
                </a:solidFill>
                <a:latin typeface="Open Sans"/>
                <a:cs typeface="Open Sans"/>
              </a:rPr>
              <a:t>its</a:t>
            </a:r>
            <a:r>
              <a:rPr sz="1700" b="0" i="0" spc="50" dirty="0">
                <a:solidFill>
                  <a:srgbClr val="57585B"/>
                </a:solidFill>
                <a:latin typeface="Open Sans"/>
                <a:cs typeface="Open Sans"/>
              </a:rPr>
              <a:t> </a:t>
            </a:r>
            <a:r>
              <a:rPr sz="1700" b="0" i="0" dirty="0">
                <a:solidFill>
                  <a:srgbClr val="57585B"/>
                </a:solidFill>
                <a:latin typeface="Open Sans"/>
                <a:cs typeface="Open Sans"/>
              </a:rPr>
              <a:t>own,</a:t>
            </a:r>
            <a:r>
              <a:rPr sz="1700" b="0" i="0" spc="55" dirty="0">
                <a:solidFill>
                  <a:srgbClr val="57585B"/>
                </a:solidFill>
                <a:latin typeface="Open Sans"/>
                <a:cs typeface="Open Sans"/>
              </a:rPr>
              <a:t> </a:t>
            </a:r>
            <a:r>
              <a:rPr sz="1700" b="0" i="0" dirty="0">
                <a:solidFill>
                  <a:srgbClr val="57585B"/>
                </a:solidFill>
                <a:latin typeface="Open Sans"/>
                <a:cs typeface="Open Sans"/>
              </a:rPr>
              <a:t>nor</a:t>
            </a:r>
            <a:r>
              <a:rPr sz="1700" b="0" i="0" spc="55" dirty="0">
                <a:solidFill>
                  <a:srgbClr val="57585B"/>
                </a:solidFill>
                <a:latin typeface="Open Sans"/>
                <a:cs typeface="Open Sans"/>
              </a:rPr>
              <a:t> </a:t>
            </a:r>
            <a:r>
              <a:rPr lang="en-US" sz="1700" b="0" i="0" spc="55" dirty="0">
                <a:solidFill>
                  <a:srgbClr val="57585B"/>
                </a:solidFill>
              </a:rPr>
              <a:t>will </a:t>
            </a:r>
            <a:r>
              <a:rPr sz="1700" b="0" i="0" dirty="0">
                <a:solidFill>
                  <a:srgbClr val="57585B"/>
                </a:solidFill>
                <a:latin typeface="Open Sans"/>
                <a:cs typeface="Open Sans"/>
              </a:rPr>
              <a:t>it</a:t>
            </a:r>
            <a:r>
              <a:rPr sz="1700" b="0" i="0" spc="55" dirty="0">
                <a:solidFill>
                  <a:srgbClr val="57585B"/>
                </a:solidFill>
                <a:latin typeface="Open Sans"/>
                <a:cs typeface="Open Sans"/>
              </a:rPr>
              <a:t> </a:t>
            </a:r>
            <a:r>
              <a:rPr lang="en-US" sz="1700" b="0" i="0" spc="55" dirty="0">
                <a:solidFill>
                  <a:srgbClr val="57585B"/>
                </a:solidFill>
                <a:latin typeface="Open Sans"/>
                <a:cs typeface="Open Sans"/>
              </a:rPr>
              <a:t>be </a:t>
            </a:r>
            <a:r>
              <a:rPr sz="1700" b="0" i="0" spc="-10" dirty="0">
                <a:solidFill>
                  <a:srgbClr val="57585B"/>
                </a:solidFill>
                <a:latin typeface="Open Sans"/>
                <a:cs typeface="Open Sans"/>
              </a:rPr>
              <a:t>globally </a:t>
            </a:r>
            <a:r>
              <a:rPr sz="1700" b="0" i="0" dirty="0">
                <a:solidFill>
                  <a:srgbClr val="57585B"/>
                </a:solidFill>
                <a:latin typeface="Open Sans"/>
                <a:cs typeface="Open Sans"/>
              </a:rPr>
              <a:t>adopted</a:t>
            </a:r>
            <a:r>
              <a:rPr sz="1700" b="0" i="0" spc="65" dirty="0">
                <a:solidFill>
                  <a:srgbClr val="57585B"/>
                </a:solidFill>
                <a:latin typeface="Open Sans"/>
                <a:cs typeface="Open Sans"/>
              </a:rPr>
              <a:t> </a:t>
            </a:r>
            <a:r>
              <a:rPr sz="1700" b="0" i="0" dirty="0">
                <a:solidFill>
                  <a:srgbClr val="57585B"/>
                </a:solidFill>
                <a:latin typeface="Open Sans"/>
                <a:cs typeface="Open Sans"/>
              </a:rPr>
              <a:t>in</a:t>
            </a:r>
            <a:r>
              <a:rPr sz="1700" b="0" i="0" spc="65" dirty="0">
                <a:solidFill>
                  <a:srgbClr val="57585B"/>
                </a:solidFill>
                <a:latin typeface="Open Sans"/>
                <a:cs typeface="Open Sans"/>
              </a:rPr>
              <a:t> </a:t>
            </a:r>
            <a:r>
              <a:rPr sz="1700" b="0" i="0" dirty="0">
                <a:solidFill>
                  <a:srgbClr val="57585B"/>
                </a:solidFill>
                <a:latin typeface="Open Sans"/>
                <a:cs typeface="Open Sans"/>
              </a:rPr>
              <a:t>an</a:t>
            </a:r>
            <a:r>
              <a:rPr sz="1700" b="0" i="0" spc="70" dirty="0">
                <a:solidFill>
                  <a:srgbClr val="57585B"/>
                </a:solidFill>
                <a:latin typeface="Open Sans"/>
                <a:cs typeface="Open Sans"/>
              </a:rPr>
              <a:t> </a:t>
            </a:r>
            <a:r>
              <a:rPr sz="1700" b="0" i="0" dirty="0">
                <a:solidFill>
                  <a:srgbClr val="57585B"/>
                </a:solidFill>
                <a:latin typeface="Open Sans"/>
                <a:cs typeface="Open Sans"/>
              </a:rPr>
              <a:t>ethically</a:t>
            </a:r>
            <a:r>
              <a:rPr sz="1700" b="0" i="0" spc="65" dirty="0">
                <a:solidFill>
                  <a:srgbClr val="57585B"/>
                </a:solidFill>
                <a:latin typeface="Open Sans"/>
                <a:cs typeface="Open Sans"/>
              </a:rPr>
              <a:t> </a:t>
            </a:r>
            <a:r>
              <a:rPr sz="1700" b="0" i="0" dirty="0">
                <a:solidFill>
                  <a:srgbClr val="57585B"/>
                </a:solidFill>
                <a:latin typeface="Open Sans"/>
                <a:cs typeface="Open Sans"/>
              </a:rPr>
              <a:t>correct</a:t>
            </a:r>
            <a:r>
              <a:rPr sz="1700" b="0" i="0" spc="70" dirty="0">
                <a:solidFill>
                  <a:srgbClr val="57585B"/>
                </a:solidFill>
                <a:latin typeface="Open Sans"/>
                <a:cs typeface="Open Sans"/>
              </a:rPr>
              <a:t> </a:t>
            </a:r>
            <a:r>
              <a:rPr sz="1700" b="0" i="0" dirty="0">
                <a:solidFill>
                  <a:srgbClr val="57585B"/>
                </a:solidFill>
                <a:latin typeface="Open Sans"/>
                <a:cs typeface="Open Sans"/>
              </a:rPr>
              <a:t>way</a:t>
            </a:r>
            <a:r>
              <a:rPr sz="1700" b="0" i="0" spc="65" dirty="0">
                <a:solidFill>
                  <a:srgbClr val="57585B"/>
                </a:solidFill>
                <a:latin typeface="Open Sans"/>
                <a:cs typeface="Open Sans"/>
              </a:rPr>
              <a:t> </a:t>
            </a:r>
            <a:r>
              <a:rPr sz="1700" b="0" i="0" dirty="0">
                <a:solidFill>
                  <a:srgbClr val="57585B"/>
                </a:solidFill>
                <a:latin typeface="Open Sans"/>
                <a:cs typeface="Open Sans"/>
              </a:rPr>
              <a:t>without</a:t>
            </a:r>
            <a:r>
              <a:rPr sz="1700" b="0" i="0" spc="70" dirty="0">
                <a:solidFill>
                  <a:srgbClr val="57585B"/>
                </a:solidFill>
                <a:latin typeface="Open Sans"/>
                <a:cs typeface="Open Sans"/>
              </a:rPr>
              <a:t> </a:t>
            </a:r>
            <a:r>
              <a:rPr sz="1700" b="0" i="0" dirty="0">
                <a:solidFill>
                  <a:srgbClr val="57585B"/>
                </a:solidFill>
                <a:latin typeface="Open Sans"/>
                <a:cs typeface="Open Sans"/>
              </a:rPr>
              <a:t>eﬀort.</a:t>
            </a:r>
            <a:r>
              <a:rPr sz="1700" b="0" i="0" spc="65" dirty="0">
                <a:solidFill>
                  <a:srgbClr val="57585B"/>
                </a:solidFill>
                <a:latin typeface="Open Sans"/>
                <a:cs typeface="Open Sans"/>
              </a:rPr>
              <a:t> </a:t>
            </a:r>
            <a:r>
              <a:rPr sz="1700" b="0" i="0" dirty="0">
                <a:solidFill>
                  <a:srgbClr val="57585B"/>
                </a:solidFill>
                <a:latin typeface="Open Sans"/>
                <a:cs typeface="Open Sans"/>
              </a:rPr>
              <a:t>That’s</a:t>
            </a:r>
            <a:r>
              <a:rPr sz="1700" b="0" i="0" spc="70" dirty="0">
                <a:solidFill>
                  <a:srgbClr val="57585B"/>
                </a:solidFill>
                <a:latin typeface="Open Sans"/>
                <a:cs typeface="Open Sans"/>
              </a:rPr>
              <a:t> </a:t>
            </a:r>
            <a:r>
              <a:rPr sz="1700" b="0" i="0" dirty="0">
                <a:solidFill>
                  <a:srgbClr val="57585B"/>
                </a:solidFill>
                <a:latin typeface="Open Sans"/>
                <a:cs typeface="Open Sans"/>
              </a:rPr>
              <a:t>where</a:t>
            </a:r>
            <a:r>
              <a:rPr sz="1700" b="0" i="0" spc="65" dirty="0">
                <a:solidFill>
                  <a:srgbClr val="57585B"/>
                </a:solidFill>
                <a:latin typeface="Open Sans"/>
                <a:cs typeface="Open Sans"/>
              </a:rPr>
              <a:t> </a:t>
            </a:r>
            <a:r>
              <a:rPr sz="1700" b="0" i="0" dirty="0">
                <a:solidFill>
                  <a:srgbClr val="57585B"/>
                </a:solidFill>
                <a:latin typeface="Open Sans"/>
                <a:cs typeface="Open Sans"/>
              </a:rPr>
              <a:t>Bitcoin</a:t>
            </a:r>
            <a:r>
              <a:rPr sz="1700" b="0" i="0" spc="65" dirty="0">
                <a:solidFill>
                  <a:srgbClr val="57585B"/>
                </a:solidFill>
                <a:latin typeface="Open Sans"/>
                <a:cs typeface="Open Sans"/>
              </a:rPr>
              <a:t> </a:t>
            </a:r>
            <a:r>
              <a:rPr sz="1700" b="0" i="0" spc="-10" dirty="0">
                <a:solidFill>
                  <a:srgbClr val="57585B"/>
                </a:solidFill>
                <a:latin typeface="Open Sans"/>
                <a:cs typeface="Open Sans"/>
              </a:rPr>
              <a:t>developers </a:t>
            </a:r>
            <a:r>
              <a:rPr sz="1700" b="0" i="0" dirty="0">
                <a:solidFill>
                  <a:srgbClr val="57585B"/>
                </a:solidFill>
                <a:latin typeface="Open Sans"/>
                <a:cs typeface="Open Sans"/>
              </a:rPr>
              <a:t>and</a:t>
            </a:r>
            <a:r>
              <a:rPr sz="1700" b="0" i="0" spc="40" dirty="0">
                <a:solidFill>
                  <a:srgbClr val="57585B"/>
                </a:solidFill>
                <a:latin typeface="Open Sans"/>
                <a:cs typeface="Open Sans"/>
              </a:rPr>
              <a:t> </a:t>
            </a:r>
            <a:r>
              <a:rPr sz="1700" b="0" i="0" dirty="0">
                <a:solidFill>
                  <a:srgbClr val="57585B"/>
                </a:solidFill>
                <a:latin typeface="Open Sans"/>
                <a:cs typeface="Open Sans"/>
              </a:rPr>
              <a:t>projects</a:t>
            </a:r>
            <a:r>
              <a:rPr sz="1700" b="0" i="0" spc="45" dirty="0">
                <a:solidFill>
                  <a:srgbClr val="57585B"/>
                </a:solidFill>
                <a:latin typeface="Open Sans"/>
                <a:cs typeface="Open Sans"/>
              </a:rPr>
              <a:t> </a:t>
            </a:r>
            <a:r>
              <a:rPr sz="1700" b="0" i="0" dirty="0">
                <a:solidFill>
                  <a:srgbClr val="57585B"/>
                </a:solidFill>
                <a:latin typeface="Open Sans"/>
                <a:cs typeface="Open Sans"/>
              </a:rPr>
              <a:t>come</a:t>
            </a:r>
            <a:r>
              <a:rPr sz="1700" b="0" i="0" spc="45" dirty="0">
                <a:solidFill>
                  <a:srgbClr val="57585B"/>
                </a:solidFill>
                <a:latin typeface="Open Sans"/>
                <a:cs typeface="Open Sans"/>
              </a:rPr>
              <a:t> </a:t>
            </a:r>
            <a:r>
              <a:rPr sz="1700" b="0" i="0" dirty="0">
                <a:solidFill>
                  <a:srgbClr val="57585B"/>
                </a:solidFill>
                <a:latin typeface="Open Sans"/>
                <a:cs typeface="Open Sans"/>
              </a:rPr>
              <a:t>into</a:t>
            </a:r>
            <a:r>
              <a:rPr sz="1700" b="0" i="0" spc="45" dirty="0">
                <a:solidFill>
                  <a:srgbClr val="57585B"/>
                </a:solidFill>
                <a:latin typeface="Open Sans"/>
                <a:cs typeface="Open Sans"/>
              </a:rPr>
              <a:t> </a:t>
            </a:r>
            <a:r>
              <a:rPr sz="1700" b="0" i="0" spc="-10" dirty="0">
                <a:solidFill>
                  <a:srgbClr val="57585B"/>
                </a:solidFill>
                <a:latin typeface="Open Sans"/>
                <a:cs typeface="Open Sans"/>
              </a:rPr>
              <a:t>play.</a:t>
            </a:r>
            <a:endParaRPr sz="1700" dirty="0">
              <a:latin typeface="Open Sans"/>
              <a:cs typeface="Open Sans"/>
            </a:endParaRPr>
          </a:p>
          <a:p>
            <a:pPr marL="19050" marR="14604">
              <a:lnSpc>
                <a:spcPct val="101800"/>
              </a:lnSpc>
              <a:spcBef>
                <a:spcPts val="2080"/>
              </a:spcBef>
            </a:pPr>
            <a:r>
              <a:rPr sz="1700" b="0" i="0" dirty="0">
                <a:solidFill>
                  <a:srgbClr val="57585B"/>
                </a:solidFill>
                <a:latin typeface="Open Sans"/>
                <a:cs typeface="Open Sans"/>
              </a:rPr>
              <a:t>Developers</a:t>
            </a:r>
            <a:r>
              <a:rPr sz="1700" b="0" i="0" spc="90" dirty="0">
                <a:solidFill>
                  <a:srgbClr val="57585B"/>
                </a:solidFill>
                <a:latin typeface="Open Sans"/>
                <a:cs typeface="Open Sans"/>
              </a:rPr>
              <a:t> </a:t>
            </a:r>
            <a:r>
              <a:rPr sz="1700" b="0" i="0" dirty="0">
                <a:solidFill>
                  <a:srgbClr val="57585B"/>
                </a:solidFill>
                <a:latin typeface="Open Sans"/>
                <a:cs typeface="Open Sans"/>
              </a:rPr>
              <a:t>wield</a:t>
            </a:r>
            <a:r>
              <a:rPr sz="1700" b="0" i="0" spc="90" dirty="0">
                <a:solidFill>
                  <a:srgbClr val="57585B"/>
                </a:solidFill>
                <a:latin typeface="Open Sans"/>
                <a:cs typeface="Open Sans"/>
              </a:rPr>
              <a:t> </a:t>
            </a:r>
            <a:r>
              <a:rPr sz="1700" b="0" i="0" dirty="0">
                <a:solidFill>
                  <a:srgbClr val="57585B"/>
                </a:solidFill>
                <a:latin typeface="Open Sans"/>
                <a:cs typeface="Open Sans"/>
              </a:rPr>
              <a:t>their</a:t>
            </a:r>
            <a:r>
              <a:rPr sz="1700" b="0" i="0" spc="90" dirty="0">
                <a:solidFill>
                  <a:srgbClr val="57585B"/>
                </a:solidFill>
                <a:latin typeface="Open Sans"/>
                <a:cs typeface="Open Sans"/>
              </a:rPr>
              <a:t> </a:t>
            </a:r>
            <a:r>
              <a:rPr sz="1700" b="0" i="0" dirty="0">
                <a:solidFill>
                  <a:srgbClr val="57585B"/>
                </a:solidFill>
                <a:latin typeface="Open Sans"/>
                <a:cs typeface="Open Sans"/>
              </a:rPr>
              <a:t>technical</a:t>
            </a:r>
            <a:r>
              <a:rPr sz="1700" b="0" i="0" spc="90" dirty="0">
                <a:solidFill>
                  <a:srgbClr val="57585B"/>
                </a:solidFill>
                <a:latin typeface="Open Sans"/>
                <a:cs typeface="Open Sans"/>
              </a:rPr>
              <a:t> </a:t>
            </a:r>
            <a:r>
              <a:rPr sz="1700" b="0" i="0" dirty="0">
                <a:solidFill>
                  <a:srgbClr val="57585B"/>
                </a:solidFill>
                <a:latin typeface="Open Sans"/>
                <a:cs typeface="Open Sans"/>
              </a:rPr>
              <a:t>expertise</a:t>
            </a:r>
            <a:r>
              <a:rPr sz="1700" b="0" i="0" spc="90" dirty="0">
                <a:solidFill>
                  <a:srgbClr val="57585B"/>
                </a:solidFill>
                <a:latin typeface="Open Sans"/>
                <a:cs typeface="Open Sans"/>
              </a:rPr>
              <a:t> </a:t>
            </a:r>
            <a:r>
              <a:rPr sz="1700" b="0" i="0" dirty="0">
                <a:solidFill>
                  <a:srgbClr val="57585B"/>
                </a:solidFill>
                <a:latin typeface="Open Sans"/>
                <a:cs typeface="Open Sans"/>
              </a:rPr>
              <a:t>to</a:t>
            </a:r>
            <a:r>
              <a:rPr sz="1700" b="0" i="0" spc="90" dirty="0">
                <a:solidFill>
                  <a:srgbClr val="57585B"/>
                </a:solidFill>
                <a:latin typeface="Open Sans"/>
                <a:cs typeface="Open Sans"/>
              </a:rPr>
              <a:t> </a:t>
            </a:r>
            <a:r>
              <a:rPr sz="1700" b="0" i="0" dirty="0">
                <a:solidFill>
                  <a:srgbClr val="57585B"/>
                </a:solidFill>
                <a:latin typeface="Open Sans"/>
                <a:cs typeface="Open Sans"/>
              </a:rPr>
              <a:t>enhance</a:t>
            </a:r>
            <a:r>
              <a:rPr sz="1700" b="0" i="0" spc="90" dirty="0">
                <a:solidFill>
                  <a:srgbClr val="57585B"/>
                </a:solidFill>
                <a:latin typeface="Open Sans"/>
                <a:cs typeface="Open Sans"/>
              </a:rPr>
              <a:t> </a:t>
            </a:r>
            <a:r>
              <a:rPr sz="1700" b="0" i="0" dirty="0">
                <a:solidFill>
                  <a:srgbClr val="57585B"/>
                </a:solidFill>
                <a:latin typeface="Open Sans"/>
                <a:cs typeface="Open Sans"/>
              </a:rPr>
              <a:t>and</a:t>
            </a:r>
            <a:r>
              <a:rPr sz="1700" b="0" i="0" spc="90" dirty="0">
                <a:solidFill>
                  <a:srgbClr val="57585B"/>
                </a:solidFill>
                <a:latin typeface="Open Sans"/>
                <a:cs typeface="Open Sans"/>
              </a:rPr>
              <a:t> </a:t>
            </a:r>
            <a:r>
              <a:rPr sz="1700" b="0" i="0" dirty="0">
                <a:solidFill>
                  <a:srgbClr val="57585B"/>
                </a:solidFill>
                <a:latin typeface="Open Sans"/>
                <a:cs typeface="Open Sans"/>
              </a:rPr>
              <a:t>innovate</a:t>
            </a:r>
            <a:r>
              <a:rPr sz="1700" b="0" i="0" spc="90" dirty="0">
                <a:solidFill>
                  <a:srgbClr val="57585B"/>
                </a:solidFill>
                <a:latin typeface="Open Sans"/>
                <a:cs typeface="Open Sans"/>
              </a:rPr>
              <a:t> </a:t>
            </a:r>
            <a:r>
              <a:rPr sz="1700" b="0" i="0" dirty="0">
                <a:solidFill>
                  <a:srgbClr val="57585B"/>
                </a:solidFill>
                <a:latin typeface="Open Sans"/>
                <a:cs typeface="Open Sans"/>
              </a:rPr>
              <a:t>the</a:t>
            </a:r>
            <a:r>
              <a:rPr sz="1700" b="0" i="0" spc="90" dirty="0">
                <a:solidFill>
                  <a:srgbClr val="57585B"/>
                </a:solidFill>
                <a:latin typeface="Open Sans"/>
                <a:cs typeface="Open Sans"/>
              </a:rPr>
              <a:t> </a:t>
            </a:r>
            <a:r>
              <a:rPr sz="1700" b="0" i="0" spc="-10" dirty="0">
                <a:solidFill>
                  <a:srgbClr val="57585B"/>
                </a:solidFill>
                <a:latin typeface="Open Sans"/>
                <a:cs typeface="Open Sans"/>
              </a:rPr>
              <a:t>Bitcoin </a:t>
            </a:r>
            <a:r>
              <a:rPr sz="1700" b="0" i="0" dirty="0">
                <a:solidFill>
                  <a:srgbClr val="57585B"/>
                </a:solidFill>
                <a:latin typeface="Open Sans"/>
                <a:cs typeface="Open Sans"/>
              </a:rPr>
              <a:t>protocol.</a:t>
            </a:r>
            <a:r>
              <a:rPr sz="1700" b="0" i="0" spc="75" dirty="0">
                <a:solidFill>
                  <a:srgbClr val="57585B"/>
                </a:solidFill>
                <a:latin typeface="Open Sans"/>
                <a:cs typeface="Open Sans"/>
              </a:rPr>
              <a:t> </a:t>
            </a:r>
            <a:r>
              <a:rPr sz="1700" b="0" i="0" dirty="0">
                <a:solidFill>
                  <a:srgbClr val="57585B"/>
                </a:solidFill>
                <a:latin typeface="Open Sans"/>
                <a:cs typeface="Open Sans"/>
              </a:rPr>
              <a:t>These</a:t>
            </a:r>
            <a:r>
              <a:rPr sz="1700" b="0" i="0" spc="75" dirty="0">
                <a:solidFill>
                  <a:srgbClr val="57585B"/>
                </a:solidFill>
                <a:latin typeface="Open Sans"/>
                <a:cs typeface="Open Sans"/>
              </a:rPr>
              <a:t> </a:t>
            </a:r>
            <a:r>
              <a:rPr sz="1700" b="0" i="0" dirty="0">
                <a:solidFill>
                  <a:srgbClr val="57585B"/>
                </a:solidFill>
                <a:latin typeface="Open Sans"/>
                <a:cs typeface="Open Sans"/>
              </a:rPr>
              <a:t>individuals</a:t>
            </a:r>
            <a:r>
              <a:rPr sz="1700" b="0" i="0" spc="75" dirty="0">
                <a:solidFill>
                  <a:srgbClr val="57585B"/>
                </a:solidFill>
                <a:latin typeface="Open Sans"/>
                <a:cs typeface="Open Sans"/>
              </a:rPr>
              <a:t> </a:t>
            </a:r>
            <a:r>
              <a:rPr sz="1700" b="0" i="0" dirty="0">
                <a:solidFill>
                  <a:srgbClr val="57585B"/>
                </a:solidFill>
                <a:latin typeface="Open Sans"/>
                <a:cs typeface="Open Sans"/>
              </a:rPr>
              <a:t>contribute</a:t>
            </a:r>
            <a:r>
              <a:rPr sz="1700" b="0" i="0" spc="75" dirty="0">
                <a:solidFill>
                  <a:srgbClr val="57585B"/>
                </a:solidFill>
                <a:latin typeface="Open Sans"/>
                <a:cs typeface="Open Sans"/>
              </a:rPr>
              <a:t> </a:t>
            </a:r>
            <a:r>
              <a:rPr sz="1700" b="0" i="0" dirty="0">
                <a:solidFill>
                  <a:srgbClr val="57585B"/>
                </a:solidFill>
                <a:latin typeface="Open Sans"/>
                <a:cs typeface="Open Sans"/>
              </a:rPr>
              <a:t>code,</a:t>
            </a:r>
            <a:r>
              <a:rPr sz="1700" b="0" i="0" spc="80" dirty="0">
                <a:solidFill>
                  <a:srgbClr val="57585B"/>
                </a:solidFill>
                <a:latin typeface="Open Sans"/>
                <a:cs typeface="Open Sans"/>
              </a:rPr>
              <a:t> </a:t>
            </a:r>
            <a:r>
              <a:rPr sz="1700" b="0" i="0" dirty="0">
                <a:solidFill>
                  <a:srgbClr val="57585B"/>
                </a:solidFill>
                <a:latin typeface="Open Sans"/>
                <a:cs typeface="Open Sans"/>
              </a:rPr>
              <a:t>propose</a:t>
            </a:r>
            <a:r>
              <a:rPr sz="1700" b="0" i="0" spc="75" dirty="0">
                <a:solidFill>
                  <a:srgbClr val="57585B"/>
                </a:solidFill>
                <a:latin typeface="Open Sans"/>
                <a:cs typeface="Open Sans"/>
              </a:rPr>
              <a:t> </a:t>
            </a:r>
            <a:r>
              <a:rPr sz="1700" b="0" i="0" dirty="0">
                <a:solidFill>
                  <a:srgbClr val="57585B"/>
                </a:solidFill>
                <a:latin typeface="Open Sans"/>
                <a:cs typeface="Open Sans"/>
              </a:rPr>
              <a:t>improvements,</a:t>
            </a:r>
            <a:r>
              <a:rPr sz="1700" b="0" i="0" spc="75" dirty="0">
                <a:solidFill>
                  <a:srgbClr val="57585B"/>
                </a:solidFill>
                <a:latin typeface="Open Sans"/>
                <a:cs typeface="Open Sans"/>
              </a:rPr>
              <a:t> </a:t>
            </a:r>
            <a:r>
              <a:rPr sz="1700" b="0" i="0" dirty="0">
                <a:solidFill>
                  <a:srgbClr val="57585B"/>
                </a:solidFill>
                <a:latin typeface="Open Sans"/>
                <a:cs typeface="Open Sans"/>
              </a:rPr>
              <a:t>and</a:t>
            </a:r>
            <a:r>
              <a:rPr sz="1700" b="0" i="0" spc="75" dirty="0">
                <a:solidFill>
                  <a:srgbClr val="57585B"/>
                </a:solidFill>
                <a:latin typeface="Open Sans"/>
                <a:cs typeface="Open Sans"/>
              </a:rPr>
              <a:t> </a:t>
            </a:r>
            <a:r>
              <a:rPr sz="1700" b="0" i="0" spc="-10" dirty="0">
                <a:solidFill>
                  <a:srgbClr val="57585B"/>
                </a:solidFill>
                <a:latin typeface="Open Sans"/>
                <a:cs typeface="Open Sans"/>
              </a:rPr>
              <a:t>address </a:t>
            </a:r>
            <a:r>
              <a:rPr sz="1700" b="0" i="0" dirty="0">
                <a:solidFill>
                  <a:srgbClr val="57585B"/>
                </a:solidFill>
                <a:latin typeface="Open Sans"/>
                <a:cs typeface="Open Sans"/>
              </a:rPr>
              <a:t>vulnerabilities,</a:t>
            </a:r>
            <a:r>
              <a:rPr sz="1700" b="0" i="0" spc="65" dirty="0">
                <a:solidFill>
                  <a:srgbClr val="57585B"/>
                </a:solidFill>
                <a:latin typeface="Open Sans"/>
                <a:cs typeface="Open Sans"/>
              </a:rPr>
              <a:t> </a:t>
            </a:r>
            <a:r>
              <a:rPr sz="1700" b="0" i="0" dirty="0">
                <a:solidFill>
                  <a:srgbClr val="57585B"/>
                </a:solidFill>
                <a:latin typeface="Open Sans"/>
                <a:cs typeface="Open Sans"/>
              </a:rPr>
              <a:t>ensuring</a:t>
            </a:r>
            <a:r>
              <a:rPr sz="1700" b="0" i="0" spc="65" dirty="0">
                <a:solidFill>
                  <a:srgbClr val="57585B"/>
                </a:solidFill>
                <a:latin typeface="Open Sans"/>
                <a:cs typeface="Open Sans"/>
              </a:rPr>
              <a:t> </a:t>
            </a:r>
            <a:r>
              <a:rPr sz="1700" b="0" i="0" dirty="0">
                <a:solidFill>
                  <a:srgbClr val="57585B"/>
                </a:solidFill>
                <a:latin typeface="Open Sans"/>
                <a:cs typeface="Open Sans"/>
              </a:rPr>
              <a:t>the</a:t>
            </a:r>
            <a:r>
              <a:rPr sz="1700" b="0" i="0" spc="65" dirty="0">
                <a:solidFill>
                  <a:srgbClr val="57585B"/>
                </a:solidFill>
                <a:latin typeface="Open Sans"/>
                <a:cs typeface="Open Sans"/>
              </a:rPr>
              <a:t> </a:t>
            </a:r>
            <a:r>
              <a:rPr sz="1700" b="0" i="0" dirty="0">
                <a:solidFill>
                  <a:srgbClr val="57585B"/>
                </a:solidFill>
                <a:latin typeface="Open Sans"/>
                <a:cs typeface="Open Sans"/>
              </a:rPr>
              <a:t>network</a:t>
            </a:r>
            <a:r>
              <a:rPr sz="1700" b="0" i="0" spc="65" dirty="0">
                <a:solidFill>
                  <a:srgbClr val="57585B"/>
                </a:solidFill>
                <a:latin typeface="Open Sans"/>
                <a:cs typeface="Open Sans"/>
              </a:rPr>
              <a:t> </a:t>
            </a:r>
            <a:r>
              <a:rPr sz="1700" b="0" i="0" dirty="0">
                <a:solidFill>
                  <a:srgbClr val="57585B"/>
                </a:solidFill>
                <a:latin typeface="Open Sans"/>
                <a:cs typeface="Open Sans"/>
              </a:rPr>
              <a:t>evolves</a:t>
            </a:r>
            <a:r>
              <a:rPr sz="1700" b="0" i="0" spc="65" dirty="0">
                <a:solidFill>
                  <a:srgbClr val="57585B"/>
                </a:solidFill>
                <a:latin typeface="Open Sans"/>
                <a:cs typeface="Open Sans"/>
              </a:rPr>
              <a:t> </a:t>
            </a:r>
            <a:r>
              <a:rPr sz="1700" b="0" i="0" dirty="0">
                <a:solidFill>
                  <a:srgbClr val="57585B"/>
                </a:solidFill>
                <a:latin typeface="Open Sans"/>
                <a:cs typeface="Open Sans"/>
              </a:rPr>
              <a:t>in</a:t>
            </a:r>
            <a:r>
              <a:rPr sz="1700" b="0" i="0" spc="65" dirty="0">
                <a:solidFill>
                  <a:srgbClr val="57585B"/>
                </a:solidFill>
                <a:latin typeface="Open Sans"/>
                <a:cs typeface="Open Sans"/>
              </a:rPr>
              <a:t> </a:t>
            </a:r>
            <a:r>
              <a:rPr sz="1700" b="0" i="0" dirty="0">
                <a:solidFill>
                  <a:srgbClr val="57585B"/>
                </a:solidFill>
                <a:latin typeface="Open Sans"/>
                <a:cs typeface="Open Sans"/>
              </a:rPr>
              <a:t>response</a:t>
            </a:r>
            <a:r>
              <a:rPr sz="1700" b="0" i="0" spc="65" dirty="0">
                <a:solidFill>
                  <a:srgbClr val="57585B"/>
                </a:solidFill>
                <a:latin typeface="Open Sans"/>
                <a:cs typeface="Open Sans"/>
              </a:rPr>
              <a:t> </a:t>
            </a:r>
            <a:r>
              <a:rPr sz="1700" b="0" i="0" dirty="0">
                <a:solidFill>
                  <a:srgbClr val="57585B"/>
                </a:solidFill>
                <a:latin typeface="Open Sans"/>
                <a:cs typeface="Open Sans"/>
              </a:rPr>
              <a:t>to</a:t>
            </a:r>
            <a:r>
              <a:rPr sz="1700" b="0" i="0" spc="70" dirty="0">
                <a:solidFill>
                  <a:srgbClr val="57585B"/>
                </a:solidFill>
                <a:latin typeface="Open Sans"/>
                <a:cs typeface="Open Sans"/>
              </a:rPr>
              <a:t> </a:t>
            </a:r>
            <a:r>
              <a:rPr sz="1700" b="0" i="0" dirty="0">
                <a:solidFill>
                  <a:srgbClr val="57585B"/>
                </a:solidFill>
                <a:latin typeface="Open Sans"/>
                <a:cs typeface="Open Sans"/>
              </a:rPr>
              <a:t>all</a:t>
            </a:r>
            <a:r>
              <a:rPr sz="1700" b="0" i="0" spc="65" dirty="0">
                <a:solidFill>
                  <a:srgbClr val="57585B"/>
                </a:solidFill>
                <a:latin typeface="Open Sans"/>
                <a:cs typeface="Open Sans"/>
              </a:rPr>
              <a:t> </a:t>
            </a:r>
            <a:r>
              <a:rPr sz="1700" b="0" i="0" dirty="0">
                <a:solidFill>
                  <a:srgbClr val="57585B"/>
                </a:solidFill>
                <a:latin typeface="Open Sans"/>
                <a:cs typeface="Open Sans"/>
              </a:rPr>
              <a:t>types</a:t>
            </a:r>
            <a:r>
              <a:rPr sz="1700" b="0" i="0" spc="65" dirty="0">
                <a:solidFill>
                  <a:srgbClr val="57585B"/>
                </a:solidFill>
                <a:latin typeface="Open Sans"/>
                <a:cs typeface="Open Sans"/>
              </a:rPr>
              <a:t> </a:t>
            </a:r>
            <a:r>
              <a:rPr sz="1700" b="0" i="0" dirty="0">
                <a:solidFill>
                  <a:srgbClr val="57585B"/>
                </a:solidFill>
                <a:latin typeface="Open Sans"/>
                <a:cs typeface="Open Sans"/>
              </a:rPr>
              <a:t>of</a:t>
            </a:r>
            <a:r>
              <a:rPr sz="1700" b="0" i="0" spc="65" dirty="0">
                <a:solidFill>
                  <a:srgbClr val="57585B"/>
                </a:solidFill>
                <a:latin typeface="Open Sans"/>
                <a:cs typeface="Open Sans"/>
              </a:rPr>
              <a:t> </a:t>
            </a:r>
            <a:r>
              <a:rPr sz="1700" b="0" i="0" spc="-10" dirty="0">
                <a:solidFill>
                  <a:srgbClr val="57585B"/>
                </a:solidFill>
                <a:latin typeface="Open Sans"/>
                <a:cs typeface="Open Sans"/>
              </a:rPr>
              <a:t>challenges. </a:t>
            </a:r>
            <a:r>
              <a:rPr sz="1700" b="0" i="0" dirty="0">
                <a:solidFill>
                  <a:srgbClr val="57585B"/>
                </a:solidFill>
                <a:latin typeface="Open Sans"/>
                <a:cs typeface="Open Sans"/>
              </a:rPr>
              <a:t>Bitcoin's</a:t>
            </a:r>
            <a:r>
              <a:rPr sz="1700" b="0" i="0" spc="95" dirty="0">
                <a:solidFill>
                  <a:srgbClr val="57585B"/>
                </a:solidFill>
                <a:latin typeface="Open Sans"/>
                <a:cs typeface="Open Sans"/>
              </a:rPr>
              <a:t> </a:t>
            </a:r>
            <a:r>
              <a:rPr sz="1700" b="0" i="0" dirty="0">
                <a:solidFill>
                  <a:srgbClr val="57585B"/>
                </a:solidFill>
                <a:latin typeface="Open Sans"/>
                <a:cs typeface="Open Sans"/>
              </a:rPr>
              <a:t>open-source</a:t>
            </a:r>
            <a:r>
              <a:rPr sz="1700" b="0" i="0" spc="95" dirty="0">
                <a:solidFill>
                  <a:srgbClr val="57585B"/>
                </a:solidFill>
                <a:latin typeface="Open Sans"/>
                <a:cs typeface="Open Sans"/>
              </a:rPr>
              <a:t> </a:t>
            </a:r>
            <a:r>
              <a:rPr sz="1700" b="0" i="0" dirty="0">
                <a:solidFill>
                  <a:srgbClr val="57585B"/>
                </a:solidFill>
                <a:latin typeface="Open Sans"/>
                <a:cs typeface="Open Sans"/>
              </a:rPr>
              <a:t>nature</a:t>
            </a:r>
            <a:r>
              <a:rPr sz="1700" b="0" i="0" spc="95" dirty="0">
                <a:solidFill>
                  <a:srgbClr val="57585B"/>
                </a:solidFill>
                <a:latin typeface="Open Sans"/>
                <a:cs typeface="Open Sans"/>
              </a:rPr>
              <a:t> </a:t>
            </a:r>
            <a:r>
              <a:rPr sz="1700" b="0" i="0" dirty="0">
                <a:solidFill>
                  <a:srgbClr val="57585B"/>
                </a:solidFill>
                <a:latin typeface="Open Sans"/>
                <a:cs typeface="Open Sans"/>
              </a:rPr>
              <a:t>invites</a:t>
            </a:r>
            <a:r>
              <a:rPr sz="1700" b="0" i="0" spc="95" dirty="0">
                <a:solidFill>
                  <a:srgbClr val="57585B"/>
                </a:solidFill>
                <a:latin typeface="Open Sans"/>
                <a:cs typeface="Open Sans"/>
              </a:rPr>
              <a:t> </a:t>
            </a:r>
            <a:r>
              <a:rPr sz="1700" b="0" i="0" dirty="0">
                <a:solidFill>
                  <a:srgbClr val="57585B"/>
                </a:solidFill>
                <a:latin typeface="Open Sans"/>
                <a:cs typeface="Open Sans"/>
              </a:rPr>
              <a:t>collaboration,</a:t>
            </a:r>
            <a:r>
              <a:rPr sz="1700" b="0" i="0" spc="100" dirty="0">
                <a:solidFill>
                  <a:srgbClr val="57585B"/>
                </a:solidFill>
                <a:latin typeface="Open Sans"/>
                <a:cs typeface="Open Sans"/>
              </a:rPr>
              <a:t> </a:t>
            </a:r>
            <a:r>
              <a:rPr sz="1700" b="0" i="0" dirty="0">
                <a:solidFill>
                  <a:srgbClr val="57585B"/>
                </a:solidFill>
                <a:latin typeface="Open Sans"/>
                <a:cs typeface="Open Sans"/>
              </a:rPr>
              <a:t>allowing</a:t>
            </a:r>
            <a:r>
              <a:rPr sz="1700" b="0" i="0" spc="95" dirty="0">
                <a:solidFill>
                  <a:srgbClr val="57585B"/>
                </a:solidFill>
                <a:latin typeface="Open Sans"/>
                <a:cs typeface="Open Sans"/>
              </a:rPr>
              <a:t> </a:t>
            </a:r>
            <a:r>
              <a:rPr sz="1700" b="0" i="0" dirty="0">
                <a:solidFill>
                  <a:srgbClr val="57585B"/>
                </a:solidFill>
                <a:latin typeface="Open Sans"/>
                <a:cs typeface="Open Sans"/>
              </a:rPr>
              <a:t>developers</a:t>
            </a:r>
            <a:r>
              <a:rPr sz="1700" b="0" i="0" spc="95" dirty="0">
                <a:solidFill>
                  <a:srgbClr val="57585B"/>
                </a:solidFill>
                <a:latin typeface="Open Sans"/>
                <a:cs typeface="Open Sans"/>
              </a:rPr>
              <a:t> </a:t>
            </a:r>
            <a:r>
              <a:rPr sz="1700" b="0" i="0" dirty="0">
                <a:solidFill>
                  <a:srgbClr val="57585B"/>
                </a:solidFill>
                <a:latin typeface="Open Sans"/>
                <a:cs typeface="Open Sans"/>
              </a:rPr>
              <a:t>worldwide</a:t>
            </a:r>
            <a:r>
              <a:rPr sz="1700" b="0" i="0" spc="95" dirty="0">
                <a:solidFill>
                  <a:srgbClr val="57585B"/>
                </a:solidFill>
                <a:latin typeface="Open Sans"/>
                <a:cs typeface="Open Sans"/>
              </a:rPr>
              <a:t> </a:t>
            </a:r>
            <a:r>
              <a:rPr sz="1700" b="0" i="0" spc="-25" dirty="0">
                <a:solidFill>
                  <a:srgbClr val="57585B"/>
                </a:solidFill>
                <a:latin typeface="Open Sans"/>
                <a:cs typeface="Open Sans"/>
              </a:rPr>
              <a:t>to </a:t>
            </a:r>
            <a:r>
              <a:rPr sz="1700" b="0" i="0" dirty="0">
                <a:solidFill>
                  <a:srgbClr val="57585B"/>
                </a:solidFill>
                <a:latin typeface="Open Sans"/>
                <a:cs typeface="Open Sans"/>
              </a:rPr>
              <a:t>contribute</a:t>
            </a:r>
            <a:r>
              <a:rPr sz="1700" b="0" i="0" spc="55" dirty="0">
                <a:solidFill>
                  <a:srgbClr val="57585B"/>
                </a:solidFill>
                <a:latin typeface="Open Sans"/>
                <a:cs typeface="Open Sans"/>
              </a:rPr>
              <a:t> </a:t>
            </a:r>
            <a:r>
              <a:rPr sz="1700" b="0" i="0" dirty="0">
                <a:solidFill>
                  <a:srgbClr val="57585B"/>
                </a:solidFill>
                <a:latin typeface="Open Sans"/>
                <a:cs typeface="Open Sans"/>
              </a:rPr>
              <a:t>to</a:t>
            </a:r>
            <a:r>
              <a:rPr sz="1700" b="0" i="0" spc="60" dirty="0">
                <a:solidFill>
                  <a:srgbClr val="57585B"/>
                </a:solidFill>
                <a:latin typeface="Open Sans"/>
                <a:cs typeface="Open Sans"/>
              </a:rPr>
              <a:t> </a:t>
            </a:r>
            <a:r>
              <a:rPr sz="1700" b="0" i="0" dirty="0">
                <a:solidFill>
                  <a:srgbClr val="57585B"/>
                </a:solidFill>
                <a:latin typeface="Open Sans"/>
                <a:cs typeface="Open Sans"/>
              </a:rPr>
              <a:t>its</a:t>
            </a:r>
            <a:r>
              <a:rPr sz="1700" b="0" i="0" spc="60" dirty="0">
                <a:solidFill>
                  <a:srgbClr val="57585B"/>
                </a:solidFill>
                <a:latin typeface="Open Sans"/>
                <a:cs typeface="Open Sans"/>
              </a:rPr>
              <a:t> </a:t>
            </a:r>
            <a:r>
              <a:rPr sz="1700" b="0" i="0" spc="-10" dirty="0">
                <a:solidFill>
                  <a:srgbClr val="57585B"/>
                </a:solidFill>
                <a:latin typeface="Open Sans"/>
                <a:cs typeface="Open Sans"/>
              </a:rPr>
              <a:t>growth.</a:t>
            </a:r>
            <a:endParaRPr sz="1700" dirty="0">
              <a:latin typeface="Open Sans"/>
              <a:cs typeface="Open Sans"/>
            </a:endParaRPr>
          </a:p>
        </p:txBody>
      </p:sp>
      <p:sp>
        <p:nvSpPr>
          <p:cNvPr id="8" name="object 8"/>
          <p:cNvSpPr txBox="1"/>
          <p:nvPr/>
        </p:nvSpPr>
        <p:spPr>
          <a:xfrm>
            <a:off x="1116898" y="8941382"/>
            <a:ext cx="8238490" cy="1081405"/>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By</a:t>
            </a:r>
            <a:r>
              <a:rPr sz="1700" spc="80" dirty="0">
                <a:solidFill>
                  <a:srgbClr val="57585B"/>
                </a:solidFill>
                <a:latin typeface="Open Sans"/>
                <a:cs typeface="Open Sans"/>
              </a:rPr>
              <a:t> </a:t>
            </a:r>
            <a:r>
              <a:rPr sz="1700" dirty="0">
                <a:solidFill>
                  <a:srgbClr val="57585B"/>
                </a:solidFill>
                <a:latin typeface="Open Sans"/>
                <a:cs typeface="Open Sans"/>
              </a:rPr>
              <a:t>distributing</a:t>
            </a:r>
            <a:r>
              <a:rPr sz="1700" spc="85" dirty="0">
                <a:solidFill>
                  <a:srgbClr val="57585B"/>
                </a:solidFill>
                <a:latin typeface="Open Sans"/>
                <a:cs typeface="Open Sans"/>
              </a:rPr>
              <a:t> </a:t>
            </a:r>
            <a:r>
              <a:rPr sz="1700" dirty="0">
                <a:solidFill>
                  <a:srgbClr val="57585B"/>
                </a:solidFill>
                <a:latin typeface="Open Sans"/>
                <a:cs typeface="Open Sans"/>
              </a:rPr>
              <a:t>the</a:t>
            </a:r>
            <a:r>
              <a:rPr sz="1700" spc="80" dirty="0">
                <a:solidFill>
                  <a:srgbClr val="57585B"/>
                </a:solidFill>
                <a:latin typeface="Open Sans"/>
                <a:cs typeface="Open Sans"/>
              </a:rPr>
              <a:t> </a:t>
            </a:r>
            <a:r>
              <a:rPr sz="1700" dirty="0">
                <a:solidFill>
                  <a:srgbClr val="57585B"/>
                </a:solidFill>
                <a:latin typeface="Open Sans"/>
                <a:cs typeface="Open Sans"/>
              </a:rPr>
              <a:t>responsibility</a:t>
            </a:r>
            <a:r>
              <a:rPr sz="1700" spc="85" dirty="0">
                <a:solidFill>
                  <a:srgbClr val="57585B"/>
                </a:solidFill>
                <a:latin typeface="Open Sans"/>
                <a:cs typeface="Open Sans"/>
              </a:rPr>
              <a:t> </a:t>
            </a:r>
            <a:r>
              <a:rPr sz="1700" dirty="0">
                <a:solidFill>
                  <a:srgbClr val="57585B"/>
                </a:solidFill>
                <a:latin typeface="Open Sans"/>
                <a:cs typeface="Open Sans"/>
              </a:rPr>
              <a:t>of</a:t>
            </a:r>
            <a:r>
              <a:rPr sz="1700" spc="80" dirty="0">
                <a:solidFill>
                  <a:srgbClr val="57585B"/>
                </a:solidFill>
                <a:latin typeface="Open Sans"/>
                <a:cs typeface="Open Sans"/>
              </a:rPr>
              <a:t> </a:t>
            </a:r>
            <a:r>
              <a:rPr sz="1700" dirty="0">
                <a:solidFill>
                  <a:srgbClr val="57585B"/>
                </a:solidFill>
                <a:latin typeface="Open Sans"/>
                <a:cs typeface="Open Sans"/>
              </a:rPr>
              <a:t>validation</a:t>
            </a:r>
            <a:r>
              <a:rPr sz="1700" spc="85" dirty="0">
                <a:solidFill>
                  <a:srgbClr val="57585B"/>
                </a:solidFill>
                <a:latin typeface="Open Sans"/>
                <a:cs typeface="Open Sans"/>
              </a:rPr>
              <a:t> </a:t>
            </a:r>
            <a:r>
              <a:rPr sz="1700" dirty="0">
                <a:solidFill>
                  <a:srgbClr val="57585B"/>
                </a:solidFill>
                <a:latin typeface="Open Sans"/>
                <a:cs typeface="Open Sans"/>
              </a:rPr>
              <a:t>across</a:t>
            </a:r>
            <a:r>
              <a:rPr sz="1700" spc="80" dirty="0">
                <a:solidFill>
                  <a:srgbClr val="57585B"/>
                </a:solidFill>
                <a:latin typeface="Open Sans"/>
                <a:cs typeface="Open Sans"/>
              </a:rPr>
              <a:t> </a:t>
            </a:r>
            <a:r>
              <a:rPr sz="1700" dirty="0">
                <a:solidFill>
                  <a:srgbClr val="57585B"/>
                </a:solidFill>
                <a:latin typeface="Open Sans"/>
                <a:cs typeface="Open Sans"/>
              </a:rPr>
              <a:t>a</a:t>
            </a:r>
            <a:r>
              <a:rPr sz="1700" spc="85" dirty="0">
                <a:solidFill>
                  <a:srgbClr val="57585B"/>
                </a:solidFill>
                <a:latin typeface="Open Sans"/>
                <a:cs typeface="Open Sans"/>
              </a:rPr>
              <a:t> </a:t>
            </a:r>
            <a:r>
              <a:rPr sz="1700" dirty="0">
                <a:solidFill>
                  <a:srgbClr val="57585B"/>
                </a:solidFill>
                <a:latin typeface="Open Sans"/>
                <a:cs typeface="Open Sans"/>
              </a:rPr>
              <a:t>network</a:t>
            </a:r>
            <a:r>
              <a:rPr sz="1700" spc="80" dirty="0">
                <a:solidFill>
                  <a:srgbClr val="57585B"/>
                </a:solidFill>
                <a:latin typeface="Open Sans"/>
                <a:cs typeface="Open Sans"/>
              </a:rPr>
              <a:t> </a:t>
            </a:r>
            <a:r>
              <a:rPr sz="1700" dirty="0">
                <a:solidFill>
                  <a:srgbClr val="57585B"/>
                </a:solidFill>
                <a:latin typeface="Open Sans"/>
                <a:cs typeface="Open Sans"/>
              </a:rPr>
              <a:t>of</a:t>
            </a:r>
            <a:r>
              <a:rPr sz="1700" spc="85" dirty="0">
                <a:solidFill>
                  <a:srgbClr val="57585B"/>
                </a:solidFill>
                <a:latin typeface="Open Sans"/>
                <a:cs typeface="Open Sans"/>
              </a:rPr>
              <a:t> </a:t>
            </a:r>
            <a:r>
              <a:rPr sz="1700" dirty="0">
                <a:solidFill>
                  <a:srgbClr val="57585B"/>
                </a:solidFill>
                <a:latin typeface="Open Sans"/>
                <a:cs typeface="Open Sans"/>
              </a:rPr>
              <a:t>nodes,</a:t>
            </a:r>
            <a:r>
              <a:rPr sz="1700" spc="80" dirty="0">
                <a:solidFill>
                  <a:srgbClr val="57585B"/>
                </a:solidFill>
                <a:latin typeface="Open Sans"/>
                <a:cs typeface="Open Sans"/>
              </a:rPr>
              <a:t> </a:t>
            </a:r>
            <a:r>
              <a:rPr sz="1700" spc="-10" dirty="0">
                <a:solidFill>
                  <a:srgbClr val="57585B"/>
                </a:solidFill>
                <a:latin typeface="Open Sans"/>
                <a:cs typeface="Open Sans"/>
              </a:rPr>
              <a:t>Bitcoin </a:t>
            </a:r>
            <a:r>
              <a:rPr sz="1700" dirty="0">
                <a:solidFill>
                  <a:srgbClr val="57585B"/>
                </a:solidFill>
                <a:latin typeface="Open Sans"/>
                <a:cs typeface="Open Sans"/>
              </a:rPr>
              <a:t>remains</a:t>
            </a:r>
            <a:r>
              <a:rPr sz="1700" spc="50" dirty="0">
                <a:solidFill>
                  <a:srgbClr val="57585B"/>
                </a:solidFill>
                <a:latin typeface="Open Sans"/>
                <a:cs typeface="Open Sans"/>
              </a:rPr>
              <a:t> </a:t>
            </a:r>
            <a:r>
              <a:rPr sz="1700" dirty="0">
                <a:solidFill>
                  <a:srgbClr val="57585B"/>
                </a:solidFill>
                <a:latin typeface="Open Sans"/>
                <a:cs typeface="Open Sans"/>
              </a:rPr>
              <a:t>resilient</a:t>
            </a:r>
            <a:r>
              <a:rPr sz="1700" spc="50" dirty="0">
                <a:solidFill>
                  <a:srgbClr val="57585B"/>
                </a:solidFill>
                <a:latin typeface="Open Sans"/>
                <a:cs typeface="Open Sans"/>
              </a:rPr>
              <a:t> </a:t>
            </a:r>
            <a:r>
              <a:rPr sz="1700" dirty="0">
                <a:solidFill>
                  <a:srgbClr val="57585B"/>
                </a:solidFill>
                <a:latin typeface="Open Sans"/>
                <a:cs typeface="Open Sans"/>
              </a:rPr>
              <a:t>against</a:t>
            </a:r>
            <a:r>
              <a:rPr sz="1700" spc="50" dirty="0">
                <a:solidFill>
                  <a:srgbClr val="57585B"/>
                </a:solidFill>
                <a:latin typeface="Open Sans"/>
                <a:cs typeface="Open Sans"/>
              </a:rPr>
              <a:t> </a:t>
            </a:r>
            <a:r>
              <a:rPr sz="1700" dirty="0">
                <a:solidFill>
                  <a:srgbClr val="57585B"/>
                </a:solidFill>
                <a:latin typeface="Open Sans"/>
                <a:cs typeface="Open Sans"/>
              </a:rPr>
              <a:t>attacks</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50" dirty="0">
                <a:solidFill>
                  <a:srgbClr val="57585B"/>
                </a:solidFill>
                <a:latin typeface="Open Sans"/>
                <a:cs typeface="Open Sans"/>
              </a:rPr>
              <a:t> </a:t>
            </a:r>
            <a:r>
              <a:rPr sz="1700" dirty="0">
                <a:solidFill>
                  <a:srgbClr val="57585B"/>
                </a:solidFill>
                <a:latin typeface="Open Sans"/>
                <a:cs typeface="Open Sans"/>
              </a:rPr>
              <a:t>maintains</a:t>
            </a:r>
            <a:r>
              <a:rPr sz="1700" spc="50" dirty="0">
                <a:solidFill>
                  <a:srgbClr val="57585B"/>
                </a:solidFill>
                <a:latin typeface="Open Sans"/>
                <a:cs typeface="Open Sans"/>
              </a:rPr>
              <a:t> </a:t>
            </a:r>
            <a:r>
              <a:rPr sz="1700" dirty="0">
                <a:solidFill>
                  <a:srgbClr val="57585B"/>
                </a:solidFill>
                <a:latin typeface="Open Sans"/>
                <a:cs typeface="Open Sans"/>
              </a:rPr>
              <a:t>its</a:t>
            </a:r>
            <a:r>
              <a:rPr sz="1700" spc="50" dirty="0">
                <a:solidFill>
                  <a:srgbClr val="57585B"/>
                </a:solidFill>
                <a:latin typeface="Open Sans"/>
                <a:cs typeface="Open Sans"/>
              </a:rPr>
              <a:t> </a:t>
            </a:r>
            <a:r>
              <a:rPr sz="1700" dirty="0">
                <a:solidFill>
                  <a:srgbClr val="57585B"/>
                </a:solidFill>
                <a:latin typeface="Open Sans"/>
                <a:cs typeface="Open Sans"/>
              </a:rPr>
              <a:t>trustless</a:t>
            </a:r>
            <a:r>
              <a:rPr sz="1700" spc="50" dirty="0">
                <a:solidFill>
                  <a:srgbClr val="57585B"/>
                </a:solidFill>
                <a:latin typeface="Open Sans"/>
                <a:cs typeface="Open Sans"/>
              </a:rPr>
              <a:t> </a:t>
            </a:r>
            <a:r>
              <a:rPr sz="1700" dirty="0">
                <a:solidFill>
                  <a:srgbClr val="57585B"/>
                </a:solidFill>
                <a:latin typeface="Open Sans"/>
                <a:cs typeface="Open Sans"/>
              </a:rPr>
              <a:t>nature.</a:t>
            </a:r>
            <a:r>
              <a:rPr sz="1700" spc="50" dirty="0">
                <a:solidFill>
                  <a:srgbClr val="57585B"/>
                </a:solidFill>
                <a:latin typeface="Open Sans"/>
                <a:cs typeface="Open Sans"/>
              </a:rPr>
              <a:t> </a:t>
            </a:r>
            <a:r>
              <a:rPr sz="1700" dirty="0">
                <a:solidFill>
                  <a:srgbClr val="57585B"/>
                </a:solidFill>
                <a:latin typeface="Open Sans"/>
                <a:cs typeface="Open Sans"/>
              </a:rPr>
              <a:t>Nodes</a:t>
            </a:r>
            <a:r>
              <a:rPr sz="1700" spc="50" dirty="0">
                <a:solidFill>
                  <a:srgbClr val="57585B"/>
                </a:solidFill>
                <a:latin typeface="Open Sans"/>
                <a:cs typeface="Open Sans"/>
              </a:rPr>
              <a:t> </a:t>
            </a:r>
            <a:r>
              <a:rPr sz="1700" dirty="0">
                <a:solidFill>
                  <a:srgbClr val="57585B"/>
                </a:solidFill>
                <a:latin typeface="Open Sans"/>
                <a:cs typeface="Open Sans"/>
              </a:rPr>
              <a:t>play</a:t>
            </a:r>
            <a:r>
              <a:rPr sz="1700" spc="50" dirty="0">
                <a:solidFill>
                  <a:srgbClr val="57585B"/>
                </a:solidFill>
                <a:latin typeface="Open Sans"/>
                <a:cs typeface="Open Sans"/>
              </a:rPr>
              <a:t> </a:t>
            </a:r>
            <a:r>
              <a:rPr sz="1700" spc="-50" dirty="0">
                <a:solidFill>
                  <a:srgbClr val="57585B"/>
                </a:solidFill>
                <a:latin typeface="Open Sans"/>
                <a:cs typeface="Open Sans"/>
              </a:rPr>
              <a:t>a </a:t>
            </a:r>
            <a:r>
              <a:rPr sz="1700" dirty="0">
                <a:solidFill>
                  <a:srgbClr val="57585B"/>
                </a:solidFill>
                <a:latin typeface="Open Sans"/>
                <a:cs typeface="Open Sans"/>
              </a:rPr>
              <a:t>crucial</a:t>
            </a:r>
            <a:r>
              <a:rPr sz="1700" spc="70" dirty="0">
                <a:solidFill>
                  <a:srgbClr val="57585B"/>
                </a:solidFill>
                <a:latin typeface="Open Sans"/>
                <a:cs typeface="Open Sans"/>
              </a:rPr>
              <a:t> </a:t>
            </a:r>
            <a:r>
              <a:rPr sz="1700" dirty="0">
                <a:solidFill>
                  <a:srgbClr val="57585B"/>
                </a:solidFill>
                <a:latin typeface="Open Sans"/>
                <a:cs typeface="Open Sans"/>
              </a:rPr>
              <a:t>role</a:t>
            </a:r>
            <a:r>
              <a:rPr sz="1700" spc="70" dirty="0">
                <a:solidFill>
                  <a:srgbClr val="57585B"/>
                </a:solidFill>
                <a:latin typeface="Open Sans"/>
                <a:cs typeface="Open Sans"/>
              </a:rPr>
              <a:t> </a:t>
            </a:r>
            <a:r>
              <a:rPr sz="1700" dirty="0">
                <a:solidFill>
                  <a:srgbClr val="57585B"/>
                </a:solidFill>
                <a:latin typeface="Open Sans"/>
                <a:cs typeface="Open Sans"/>
              </a:rPr>
              <a:t>in</a:t>
            </a:r>
            <a:r>
              <a:rPr sz="1700" spc="70" dirty="0">
                <a:solidFill>
                  <a:srgbClr val="57585B"/>
                </a:solidFill>
                <a:latin typeface="Open Sans"/>
                <a:cs typeface="Open Sans"/>
              </a:rPr>
              <a:t> </a:t>
            </a:r>
            <a:r>
              <a:rPr sz="1700" dirty="0">
                <a:solidFill>
                  <a:srgbClr val="57585B"/>
                </a:solidFill>
                <a:latin typeface="Open Sans"/>
                <a:cs typeface="Open Sans"/>
              </a:rPr>
              <a:t>upholding</a:t>
            </a:r>
            <a:r>
              <a:rPr sz="1700" spc="75" dirty="0">
                <a:solidFill>
                  <a:srgbClr val="57585B"/>
                </a:solidFill>
                <a:latin typeface="Open Sans"/>
                <a:cs typeface="Open Sans"/>
              </a:rPr>
              <a:t> </a:t>
            </a:r>
            <a:r>
              <a:rPr sz="1700" dirty="0">
                <a:solidFill>
                  <a:srgbClr val="57585B"/>
                </a:solidFill>
                <a:latin typeface="Open Sans"/>
                <a:cs typeface="Open Sans"/>
              </a:rPr>
              <a:t>the</a:t>
            </a:r>
            <a:r>
              <a:rPr sz="1700" spc="70" dirty="0">
                <a:solidFill>
                  <a:srgbClr val="57585B"/>
                </a:solidFill>
                <a:latin typeface="Open Sans"/>
                <a:cs typeface="Open Sans"/>
              </a:rPr>
              <a:t> </a:t>
            </a:r>
            <a:r>
              <a:rPr sz="1700" dirty="0">
                <a:solidFill>
                  <a:srgbClr val="57585B"/>
                </a:solidFill>
                <a:latin typeface="Open Sans"/>
                <a:cs typeface="Open Sans"/>
              </a:rPr>
              <a:t>integrity</a:t>
            </a:r>
            <a:r>
              <a:rPr sz="1700" spc="70" dirty="0">
                <a:solidFill>
                  <a:srgbClr val="57585B"/>
                </a:solidFill>
                <a:latin typeface="Open Sans"/>
                <a:cs typeface="Open Sans"/>
              </a:rPr>
              <a:t> </a:t>
            </a:r>
            <a:r>
              <a:rPr sz="1700" dirty="0">
                <a:solidFill>
                  <a:srgbClr val="57585B"/>
                </a:solidFill>
                <a:latin typeface="Open Sans"/>
                <a:cs typeface="Open Sans"/>
              </a:rPr>
              <a:t>of</a:t>
            </a:r>
            <a:r>
              <a:rPr sz="1700" spc="70" dirty="0">
                <a:solidFill>
                  <a:srgbClr val="57585B"/>
                </a:solidFill>
                <a:latin typeface="Open Sans"/>
                <a:cs typeface="Open Sans"/>
              </a:rPr>
              <a:t> </a:t>
            </a:r>
            <a:r>
              <a:rPr sz="1700" dirty="0">
                <a:solidFill>
                  <a:srgbClr val="57585B"/>
                </a:solidFill>
                <a:latin typeface="Open Sans"/>
                <a:cs typeface="Open Sans"/>
              </a:rPr>
              <a:t>the</a:t>
            </a:r>
            <a:r>
              <a:rPr sz="1700" spc="75" dirty="0">
                <a:solidFill>
                  <a:srgbClr val="57585B"/>
                </a:solidFill>
                <a:latin typeface="Open Sans"/>
                <a:cs typeface="Open Sans"/>
              </a:rPr>
              <a:t> </a:t>
            </a:r>
            <a:r>
              <a:rPr sz="1700" dirty="0">
                <a:solidFill>
                  <a:srgbClr val="57585B"/>
                </a:solidFill>
                <a:latin typeface="Open Sans"/>
                <a:cs typeface="Open Sans"/>
              </a:rPr>
              <a:t>ledger,</a:t>
            </a:r>
            <a:r>
              <a:rPr sz="1700" spc="70" dirty="0">
                <a:solidFill>
                  <a:srgbClr val="57585B"/>
                </a:solidFill>
                <a:latin typeface="Open Sans"/>
                <a:cs typeface="Open Sans"/>
              </a:rPr>
              <a:t> </a:t>
            </a:r>
            <a:r>
              <a:rPr sz="1700" dirty="0">
                <a:solidFill>
                  <a:srgbClr val="57585B"/>
                </a:solidFill>
                <a:latin typeface="Open Sans"/>
                <a:cs typeface="Open Sans"/>
              </a:rPr>
              <a:t>contributing</a:t>
            </a:r>
            <a:r>
              <a:rPr sz="1700" spc="70" dirty="0">
                <a:solidFill>
                  <a:srgbClr val="57585B"/>
                </a:solidFill>
                <a:latin typeface="Open Sans"/>
                <a:cs typeface="Open Sans"/>
              </a:rPr>
              <a:t> </a:t>
            </a:r>
            <a:r>
              <a:rPr sz="1700" dirty="0">
                <a:solidFill>
                  <a:srgbClr val="57585B"/>
                </a:solidFill>
                <a:latin typeface="Open Sans"/>
                <a:cs typeface="Open Sans"/>
              </a:rPr>
              <a:t>to</a:t>
            </a:r>
            <a:r>
              <a:rPr sz="1700" spc="75" dirty="0">
                <a:solidFill>
                  <a:srgbClr val="57585B"/>
                </a:solidFill>
                <a:latin typeface="Open Sans"/>
                <a:cs typeface="Open Sans"/>
              </a:rPr>
              <a:t> </a:t>
            </a:r>
            <a:r>
              <a:rPr lang="en-US" sz="1700" spc="-25" dirty="0">
                <a:solidFill>
                  <a:srgbClr val="57585B"/>
                </a:solidFill>
                <a:latin typeface="Open Sans"/>
                <a:cs typeface="Open Sans"/>
              </a:rPr>
              <a:t>Bitcoin’s</a:t>
            </a:r>
            <a:r>
              <a:rPr sz="1700" spc="-25" dirty="0">
                <a:solidFill>
                  <a:srgbClr val="57585B"/>
                </a:solidFill>
                <a:latin typeface="Open Sans"/>
                <a:cs typeface="Open Sans"/>
              </a:rPr>
              <a:t> </a:t>
            </a:r>
            <a:r>
              <a:rPr sz="1700" dirty="0">
                <a:solidFill>
                  <a:srgbClr val="57585B"/>
                </a:solidFill>
                <a:latin typeface="Open Sans"/>
                <a:cs typeface="Open Sans"/>
              </a:rPr>
              <a:t>decentralization</a:t>
            </a:r>
            <a:r>
              <a:rPr sz="1700" spc="80" dirty="0">
                <a:solidFill>
                  <a:srgbClr val="57585B"/>
                </a:solidFill>
                <a:latin typeface="Open Sans"/>
                <a:cs typeface="Open Sans"/>
              </a:rPr>
              <a:t> </a:t>
            </a:r>
            <a:r>
              <a:rPr sz="1700" dirty="0">
                <a:solidFill>
                  <a:srgbClr val="57585B"/>
                </a:solidFill>
                <a:latin typeface="Open Sans"/>
                <a:cs typeface="Open Sans"/>
              </a:rPr>
              <a:t>ethos</a:t>
            </a:r>
            <a:r>
              <a:rPr sz="1700" spc="-10" dirty="0">
                <a:solidFill>
                  <a:srgbClr val="57585B"/>
                </a:solidFill>
                <a:latin typeface="Open Sans"/>
                <a:cs typeface="Open Sans"/>
              </a:rPr>
              <a:t>.</a:t>
            </a:r>
            <a:endParaRPr sz="1700" dirty="0">
              <a:latin typeface="Open Sans"/>
              <a:cs typeface="Open Sans"/>
            </a:endParaRPr>
          </a:p>
        </p:txBody>
      </p:sp>
      <p:pic>
        <p:nvPicPr>
          <p:cNvPr id="9" name="object 9"/>
          <p:cNvPicPr/>
          <p:nvPr/>
        </p:nvPicPr>
        <p:blipFill>
          <a:blip r:embed="rId4" cstate="print"/>
          <a:stretch>
            <a:fillRect/>
          </a:stretch>
        </p:blipFill>
        <p:spPr>
          <a:xfrm>
            <a:off x="1206673" y="4630630"/>
            <a:ext cx="8516534" cy="3842045"/>
          </a:xfrm>
          <a:prstGeom prst="rect">
            <a:avLst/>
          </a:prstGeom>
        </p:spPr>
      </p:pic>
      <p:sp>
        <p:nvSpPr>
          <p:cNvPr id="10" name="object 10"/>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58</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867793"/>
          </a:xfrm>
          <a:prstGeom prst="rect">
            <a:avLst/>
          </a:prstGeom>
        </p:spPr>
      </p:pic>
      <p:sp>
        <p:nvSpPr>
          <p:cNvPr id="3" name="object 3"/>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#6</a:t>
            </a:r>
            <a:endParaRPr sz="2600">
              <a:latin typeface="Ubuntu Light"/>
              <a:cs typeface="Ubuntu Light"/>
            </a:endParaRPr>
          </a:p>
        </p:txBody>
      </p:sp>
      <p:pic>
        <p:nvPicPr>
          <p:cNvPr id="4" name="object 4"/>
          <p:cNvPicPr/>
          <p:nvPr/>
        </p:nvPicPr>
        <p:blipFill>
          <a:blip r:embed="rId3" cstate="print"/>
          <a:stretch>
            <a:fillRect/>
          </a:stretch>
        </p:blipFill>
        <p:spPr>
          <a:xfrm>
            <a:off x="17700071" y="593899"/>
            <a:ext cx="1273721" cy="678795"/>
          </a:xfrm>
          <a:prstGeom prst="rect">
            <a:avLst/>
          </a:prstGeom>
        </p:spPr>
      </p:pic>
      <p:sp>
        <p:nvSpPr>
          <p:cNvPr id="5" name="object 5"/>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An</a:t>
            </a:r>
            <a:r>
              <a:rPr spc="-140" dirty="0"/>
              <a:t> </a:t>
            </a:r>
            <a:r>
              <a:rPr dirty="0"/>
              <a:t>Introduction</a:t>
            </a:r>
            <a:r>
              <a:rPr spc="-140" dirty="0"/>
              <a:t> </a:t>
            </a:r>
            <a:r>
              <a:rPr dirty="0"/>
              <a:t>to</a:t>
            </a:r>
            <a:r>
              <a:rPr spc="-135" dirty="0"/>
              <a:t> </a:t>
            </a:r>
            <a:r>
              <a:rPr spc="-10" dirty="0"/>
              <a:t>Bitcoin</a:t>
            </a:r>
          </a:p>
        </p:txBody>
      </p:sp>
      <p:pic>
        <p:nvPicPr>
          <p:cNvPr id="6" name="object 6"/>
          <p:cNvPicPr/>
          <p:nvPr/>
        </p:nvPicPr>
        <p:blipFill>
          <a:blip r:embed="rId4" cstate="print"/>
          <a:stretch>
            <a:fillRect/>
          </a:stretch>
        </p:blipFill>
        <p:spPr>
          <a:xfrm>
            <a:off x="15163024" y="2573911"/>
            <a:ext cx="3802219" cy="3270570"/>
          </a:xfrm>
          <a:prstGeom prst="rect">
            <a:avLst/>
          </a:prstGeom>
        </p:spPr>
      </p:pic>
      <p:pic>
        <p:nvPicPr>
          <p:cNvPr id="7" name="object 7"/>
          <p:cNvPicPr/>
          <p:nvPr/>
        </p:nvPicPr>
        <p:blipFill>
          <a:blip r:embed="rId5" cstate="print"/>
          <a:stretch>
            <a:fillRect/>
          </a:stretch>
        </p:blipFill>
        <p:spPr>
          <a:xfrm>
            <a:off x="18829729" y="10656764"/>
            <a:ext cx="143513" cy="143534"/>
          </a:xfrm>
          <a:prstGeom prst="rect">
            <a:avLst/>
          </a:prstGeom>
        </p:spPr>
      </p:pic>
      <p:sp>
        <p:nvSpPr>
          <p:cNvPr id="8" name="object 8"/>
          <p:cNvSpPr txBox="1"/>
          <p:nvPr/>
        </p:nvSpPr>
        <p:spPr>
          <a:xfrm>
            <a:off x="1116898" y="6896351"/>
            <a:ext cx="8535035" cy="3548379"/>
          </a:xfrm>
          <a:prstGeom prst="rect">
            <a:avLst/>
          </a:prstGeom>
        </p:spPr>
        <p:txBody>
          <a:bodyPr vert="horz" wrap="square" lIns="0" tIns="13335" rIns="0" bIns="0" rtlCol="0">
            <a:spAutoFit/>
          </a:bodyPr>
          <a:lstStyle/>
          <a:p>
            <a:pPr marL="25400">
              <a:lnSpc>
                <a:spcPct val="100000"/>
              </a:lnSpc>
              <a:spcBef>
                <a:spcPts val="105"/>
              </a:spcBef>
            </a:pPr>
            <a:r>
              <a:rPr sz="2550" b="1" dirty="0">
                <a:solidFill>
                  <a:srgbClr val="241B54"/>
                </a:solidFill>
                <a:latin typeface="Open Sans"/>
                <a:cs typeface="Open Sans"/>
              </a:rPr>
              <a:t>The</a:t>
            </a:r>
            <a:r>
              <a:rPr sz="2550" b="1" spc="135" dirty="0">
                <a:solidFill>
                  <a:srgbClr val="241B54"/>
                </a:solidFill>
                <a:latin typeface="Open Sans"/>
                <a:cs typeface="Open Sans"/>
              </a:rPr>
              <a:t> </a:t>
            </a:r>
            <a:r>
              <a:rPr sz="2550" b="1" spc="-10" dirty="0">
                <a:solidFill>
                  <a:srgbClr val="241B54"/>
                </a:solidFill>
                <a:latin typeface="Open Sans"/>
                <a:cs typeface="Open Sans"/>
              </a:rPr>
              <a:t>Symphony</a:t>
            </a:r>
            <a:endParaRPr sz="2550">
              <a:latin typeface="Open Sans"/>
              <a:cs typeface="Open Sans"/>
            </a:endParaRPr>
          </a:p>
          <a:p>
            <a:pPr marL="12700" marR="387350">
              <a:lnSpc>
                <a:spcPct val="101800"/>
              </a:lnSpc>
              <a:spcBef>
                <a:spcPts val="1810"/>
              </a:spcBef>
            </a:pPr>
            <a:r>
              <a:rPr sz="1700" dirty="0">
                <a:solidFill>
                  <a:srgbClr val="57585B"/>
                </a:solidFill>
                <a:latin typeface="Open Sans"/>
                <a:cs typeface="Open Sans"/>
              </a:rPr>
              <a:t>Bitcoin's</a:t>
            </a:r>
            <a:r>
              <a:rPr sz="1700" spc="55" dirty="0">
                <a:solidFill>
                  <a:srgbClr val="57585B"/>
                </a:solidFill>
                <a:latin typeface="Open Sans"/>
                <a:cs typeface="Open Sans"/>
              </a:rPr>
              <a:t> </a:t>
            </a:r>
            <a:r>
              <a:rPr sz="1700" dirty="0">
                <a:solidFill>
                  <a:srgbClr val="57585B"/>
                </a:solidFill>
                <a:latin typeface="Open Sans"/>
                <a:cs typeface="Open Sans"/>
              </a:rPr>
              <a:t>decentralization</a:t>
            </a:r>
            <a:r>
              <a:rPr sz="1700" spc="60" dirty="0">
                <a:solidFill>
                  <a:srgbClr val="57585B"/>
                </a:solidFill>
                <a:latin typeface="Open Sans"/>
                <a:cs typeface="Open Sans"/>
              </a:rPr>
              <a:t> </a:t>
            </a:r>
            <a:r>
              <a:rPr sz="1700" dirty="0">
                <a:solidFill>
                  <a:srgbClr val="57585B"/>
                </a:solidFill>
                <a:latin typeface="Open Sans"/>
                <a:cs typeface="Open Sans"/>
              </a:rPr>
              <a:t>can</a:t>
            </a:r>
            <a:r>
              <a:rPr sz="1700" spc="60" dirty="0">
                <a:solidFill>
                  <a:srgbClr val="57585B"/>
                </a:solidFill>
                <a:latin typeface="Open Sans"/>
                <a:cs typeface="Open Sans"/>
              </a:rPr>
              <a:t> </a:t>
            </a:r>
            <a:r>
              <a:rPr sz="1700" dirty="0">
                <a:solidFill>
                  <a:srgbClr val="57585B"/>
                </a:solidFill>
                <a:latin typeface="Open Sans"/>
                <a:cs typeface="Open Sans"/>
              </a:rPr>
              <a:t>be</a:t>
            </a:r>
            <a:r>
              <a:rPr sz="1700" spc="60" dirty="0">
                <a:solidFill>
                  <a:srgbClr val="57585B"/>
                </a:solidFill>
                <a:latin typeface="Open Sans"/>
                <a:cs typeface="Open Sans"/>
              </a:rPr>
              <a:t> </a:t>
            </a:r>
            <a:r>
              <a:rPr sz="1700" dirty="0">
                <a:solidFill>
                  <a:srgbClr val="57585B"/>
                </a:solidFill>
                <a:latin typeface="Open Sans"/>
                <a:cs typeface="Open Sans"/>
              </a:rPr>
              <a:t>thought</a:t>
            </a:r>
            <a:r>
              <a:rPr sz="1700" spc="55" dirty="0">
                <a:solidFill>
                  <a:srgbClr val="57585B"/>
                </a:solidFill>
                <a:latin typeface="Open Sans"/>
                <a:cs typeface="Open Sans"/>
              </a:rPr>
              <a:t> </a:t>
            </a:r>
            <a:r>
              <a:rPr sz="1700" dirty="0">
                <a:solidFill>
                  <a:srgbClr val="57585B"/>
                </a:solidFill>
                <a:latin typeface="Open Sans"/>
                <a:cs typeface="Open Sans"/>
              </a:rPr>
              <a:t>of</a:t>
            </a:r>
            <a:r>
              <a:rPr sz="1700" spc="60" dirty="0">
                <a:solidFill>
                  <a:srgbClr val="57585B"/>
                </a:solidFill>
                <a:latin typeface="Open Sans"/>
                <a:cs typeface="Open Sans"/>
              </a:rPr>
              <a:t> </a:t>
            </a:r>
            <a:r>
              <a:rPr sz="1700" dirty="0">
                <a:solidFill>
                  <a:srgbClr val="57585B"/>
                </a:solidFill>
                <a:latin typeface="Open Sans"/>
                <a:cs typeface="Open Sans"/>
              </a:rPr>
              <a:t>as</a:t>
            </a:r>
            <a:r>
              <a:rPr sz="1700" spc="60" dirty="0">
                <a:solidFill>
                  <a:srgbClr val="57585B"/>
                </a:solidFill>
                <a:latin typeface="Open Sans"/>
                <a:cs typeface="Open Sans"/>
              </a:rPr>
              <a:t> </a:t>
            </a:r>
            <a:r>
              <a:rPr sz="1700" dirty="0">
                <a:solidFill>
                  <a:srgbClr val="57585B"/>
                </a:solidFill>
                <a:latin typeface="Open Sans"/>
                <a:cs typeface="Open Sans"/>
              </a:rPr>
              <a:t>a</a:t>
            </a:r>
            <a:r>
              <a:rPr sz="1700" spc="60" dirty="0">
                <a:solidFill>
                  <a:srgbClr val="57585B"/>
                </a:solidFill>
                <a:latin typeface="Open Sans"/>
                <a:cs typeface="Open Sans"/>
              </a:rPr>
              <a:t> </a:t>
            </a:r>
            <a:r>
              <a:rPr sz="1700" dirty="0">
                <a:solidFill>
                  <a:srgbClr val="57585B"/>
                </a:solidFill>
                <a:latin typeface="Open Sans"/>
                <a:cs typeface="Open Sans"/>
              </a:rPr>
              <a:t>synergetic</a:t>
            </a:r>
            <a:r>
              <a:rPr sz="1700" spc="60" dirty="0">
                <a:solidFill>
                  <a:srgbClr val="57585B"/>
                </a:solidFill>
                <a:latin typeface="Open Sans"/>
                <a:cs typeface="Open Sans"/>
              </a:rPr>
              <a:t> </a:t>
            </a:r>
            <a:r>
              <a:rPr sz="1700" dirty="0">
                <a:solidFill>
                  <a:srgbClr val="57585B"/>
                </a:solidFill>
                <a:latin typeface="Open Sans"/>
                <a:cs typeface="Open Sans"/>
              </a:rPr>
              <a:t>musical</a:t>
            </a:r>
            <a:r>
              <a:rPr sz="1700" spc="55" dirty="0">
                <a:solidFill>
                  <a:srgbClr val="57585B"/>
                </a:solidFill>
                <a:latin typeface="Open Sans"/>
                <a:cs typeface="Open Sans"/>
              </a:rPr>
              <a:t> </a:t>
            </a:r>
            <a:r>
              <a:rPr sz="1700" dirty="0">
                <a:solidFill>
                  <a:srgbClr val="57585B"/>
                </a:solidFill>
                <a:latin typeface="Open Sans"/>
                <a:cs typeface="Open Sans"/>
              </a:rPr>
              <a:t>orchestra,</a:t>
            </a:r>
            <a:r>
              <a:rPr sz="1700" spc="60" dirty="0">
                <a:solidFill>
                  <a:srgbClr val="57585B"/>
                </a:solidFill>
                <a:latin typeface="Open Sans"/>
                <a:cs typeface="Open Sans"/>
              </a:rPr>
              <a:t> </a:t>
            </a:r>
            <a:r>
              <a:rPr sz="1700" spc="-50" dirty="0">
                <a:solidFill>
                  <a:srgbClr val="57585B"/>
                </a:solidFill>
                <a:latin typeface="Open Sans"/>
                <a:cs typeface="Open Sans"/>
              </a:rPr>
              <a:t>a </a:t>
            </a:r>
            <a:r>
              <a:rPr sz="1700" dirty="0">
                <a:solidFill>
                  <a:srgbClr val="57585B"/>
                </a:solidFill>
                <a:latin typeface="Open Sans"/>
                <a:cs typeface="Open Sans"/>
              </a:rPr>
              <a:t>balancing</a:t>
            </a:r>
            <a:r>
              <a:rPr sz="1700" spc="60" dirty="0">
                <a:solidFill>
                  <a:srgbClr val="57585B"/>
                </a:solidFill>
                <a:latin typeface="Open Sans"/>
                <a:cs typeface="Open Sans"/>
              </a:rPr>
              <a:t> </a:t>
            </a:r>
            <a:r>
              <a:rPr sz="1700" dirty="0">
                <a:solidFill>
                  <a:srgbClr val="57585B"/>
                </a:solidFill>
                <a:latin typeface="Open Sans"/>
                <a:cs typeface="Open Sans"/>
              </a:rPr>
              <a:t>act</a:t>
            </a:r>
            <a:r>
              <a:rPr sz="1700" spc="60" dirty="0">
                <a:solidFill>
                  <a:srgbClr val="57585B"/>
                </a:solidFill>
                <a:latin typeface="Open Sans"/>
                <a:cs typeface="Open Sans"/>
              </a:rPr>
              <a:t> </a:t>
            </a:r>
            <a:r>
              <a:rPr sz="1700" dirty="0">
                <a:solidFill>
                  <a:srgbClr val="57585B"/>
                </a:solidFill>
                <a:latin typeface="Open Sans"/>
                <a:cs typeface="Open Sans"/>
              </a:rPr>
              <a:t>where</a:t>
            </a:r>
            <a:r>
              <a:rPr sz="1700" spc="65" dirty="0">
                <a:solidFill>
                  <a:srgbClr val="57585B"/>
                </a:solidFill>
                <a:latin typeface="Open Sans"/>
                <a:cs typeface="Open Sans"/>
              </a:rPr>
              <a:t> </a:t>
            </a:r>
            <a:r>
              <a:rPr sz="1700" dirty="0">
                <a:solidFill>
                  <a:srgbClr val="57585B"/>
                </a:solidFill>
                <a:latin typeface="Open Sans"/>
                <a:cs typeface="Open Sans"/>
              </a:rPr>
              <a:t>all</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diﬀerent</a:t>
            </a:r>
            <a:r>
              <a:rPr sz="1700" spc="65" dirty="0">
                <a:solidFill>
                  <a:srgbClr val="57585B"/>
                </a:solidFill>
                <a:latin typeface="Open Sans"/>
                <a:cs typeface="Open Sans"/>
              </a:rPr>
              <a:t> </a:t>
            </a:r>
            <a:r>
              <a:rPr sz="1700" dirty="0">
                <a:solidFill>
                  <a:srgbClr val="57585B"/>
                </a:solidFill>
                <a:latin typeface="Open Sans"/>
                <a:cs typeface="Open Sans"/>
              </a:rPr>
              <a:t>musicians</a:t>
            </a:r>
            <a:r>
              <a:rPr sz="1700" spc="60" dirty="0">
                <a:solidFill>
                  <a:srgbClr val="57585B"/>
                </a:solidFill>
                <a:latin typeface="Open Sans"/>
                <a:cs typeface="Open Sans"/>
              </a:rPr>
              <a:t> </a:t>
            </a:r>
            <a:r>
              <a:rPr sz="1700" dirty="0">
                <a:solidFill>
                  <a:srgbClr val="57585B"/>
                </a:solidFill>
                <a:latin typeface="Open Sans"/>
                <a:cs typeface="Open Sans"/>
              </a:rPr>
              <a:t>make</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5" dirty="0">
                <a:solidFill>
                  <a:srgbClr val="57585B"/>
                </a:solidFill>
                <a:latin typeface="Open Sans"/>
                <a:cs typeface="Open Sans"/>
              </a:rPr>
              <a:t> </a:t>
            </a:r>
            <a:r>
              <a:rPr sz="1700" dirty="0">
                <a:solidFill>
                  <a:srgbClr val="57585B"/>
                </a:solidFill>
                <a:latin typeface="Open Sans"/>
                <a:cs typeface="Open Sans"/>
              </a:rPr>
              <a:t>most</a:t>
            </a:r>
            <a:r>
              <a:rPr sz="1700" spc="60" dirty="0">
                <a:solidFill>
                  <a:srgbClr val="57585B"/>
                </a:solidFill>
                <a:latin typeface="Open Sans"/>
                <a:cs typeface="Open Sans"/>
              </a:rPr>
              <a:t> </a:t>
            </a:r>
            <a:r>
              <a:rPr sz="1700" dirty="0">
                <a:solidFill>
                  <a:srgbClr val="57585B"/>
                </a:solidFill>
                <a:latin typeface="Open Sans"/>
                <a:cs typeface="Open Sans"/>
              </a:rPr>
              <a:t>beautiful</a:t>
            </a:r>
            <a:r>
              <a:rPr sz="1700" spc="60" dirty="0">
                <a:solidFill>
                  <a:srgbClr val="57585B"/>
                </a:solidFill>
                <a:latin typeface="Open Sans"/>
                <a:cs typeface="Open Sans"/>
              </a:rPr>
              <a:t> </a:t>
            </a:r>
            <a:r>
              <a:rPr sz="1700" spc="-10" dirty="0">
                <a:solidFill>
                  <a:srgbClr val="57585B"/>
                </a:solidFill>
                <a:latin typeface="Open Sans"/>
                <a:cs typeface="Open Sans"/>
              </a:rPr>
              <a:t>music </a:t>
            </a:r>
            <a:r>
              <a:rPr sz="1700" dirty="0">
                <a:solidFill>
                  <a:srgbClr val="57585B"/>
                </a:solidFill>
                <a:latin typeface="Open Sans"/>
                <a:cs typeface="Open Sans"/>
              </a:rPr>
              <a:t>together.</a:t>
            </a:r>
            <a:r>
              <a:rPr sz="1700" spc="50" dirty="0">
                <a:solidFill>
                  <a:srgbClr val="57585B"/>
                </a:solidFill>
                <a:latin typeface="Open Sans"/>
                <a:cs typeface="Open Sans"/>
              </a:rPr>
              <a:t> </a:t>
            </a:r>
            <a:r>
              <a:rPr sz="1700" dirty="0">
                <a:solidFill>
                  <a:srgbClr val="57585B"/>
                </a:solidFill>
                <a:latin typeface="Open Sans"/>
                <a:cs typeface="Open Sans"/>
              </a:rPr>
              <a:t>There</a:t>
            </a:r>
            <a:r>
              <a:rPr sz="1700" spc="50" dirty="0">
                <a:solidFill>
                  <a:srgbClr val="57585B"/>
                </a:solidFill>
                <a:latin typeface="Open Sans"/>
                <a:cs typeface="Open Sans"/>
              </a:rPr>
              <a:t> </a:t>
            </a:r>
            <a:r>
              <a:rPr sz="1700" dirty="0">
                <a:solidFill>
                  <a:srgbClr val="57585B"/>
                </a:solidFill>
                <a:latin typeface="Open Sans"/>
                <a:cs typeface="Open Sans"/>
              </a:rPr>
              <a:t>is</a:t>
            </a:r>
            <a:r>
              <a:rPr sz="1700" spc="55" dirty="0">
                <a:solidFill>
                  <a:srgbClr val="57585B"/>
                </a:solidFill>
                <a:latin typeface="Open Sans"/>
                <a:cs typeface="Open Sans"/>
              </a:rPr>
              <a:t> </a:t>
            </a:r>
            <a:r>
              <a:rPr sz="1700" dirty="0">
                <a:solidFill>
                  <a:srgbClr val="57585B"/>
                </a:solidFill>
                <a:latin typeface="Open Sans"/>
                <a:cs typeface="Open Sans"/>
              </a:rPr>
              <a:t>no</a:t>
            </a:r>
            <a:r>
              <a:rPr sz="1700" spc="50" dirty="0">
                <a:solidFill>
                  <a:srgbClr val="57585B"/>
                </a:solidFill>
                <a:latin typeface="Open Sans"/>
                <a:cs typeface="Open Sans"/>
              </a:rPr>
              <a:t> </a:t>
            </a:r>
            <a:r>
              <a:rPr sz="1700" dirty="0">
                <a:solidFill>
                  <a:srgbClr val="57585B"/>
                </a:solidFill>
                <a:latin typeface="Open Sans"/>
                <a:cs typeface="Open Sans"/>
              </a:rPr>
              <a:t>boss</a:t>
            </a:r>
            <a:r>
              <a:rPr sz="1700" spc="50" dirty="0">
                <a:solidFill>
                  <a:srgbClr val="57585B"/>
                </a:solidFill>
                <a:latin typeface="Open Sans"/>
                <a:cs typeface="Open Sans"/>
              </a:rPr>
              <a:t> </a:t>
            </a:r>
            <a:r>
              <a:rPr sz="1700" dirty="0">
                <a:solidFill>
                  <a:srgbClr val="57585B"/>
                </a:solidFill>
                <a:latin typeface="Open Sans"/>
                <a:cs typeface="Open Sans"/>
              </a:rPr>
              <a:t>in</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Bitcoin</a:t>
            </a:r>
            <a:r>
              <a:rPr sz="1700" spc="55" dirty="0">
                <a:solidFill>
                  <a:srgbClr val="57585B"/>
                </a:solidFill>
                <a:latin typeface="Open Sans"/>
                <a:cs typeface="Open Sans"/>
              </a:rPr>
              <a:t> </a:t>
            </a:r>
            <a:r>
              <a:rPr sz="1700" dirty="0">
                <a:solidFill>
                  <a:srgbClr val="57585B"/>
                </a:solidFill>
                <a:latin typeface="Open Sans"/>
                <a:cs typeface="Open Sans"/>
              </a:rPr>
              <a:t>network;</a:t>
            </a:r>
            <a:r>
              <a:rPr sz="1700" spc="50" dirty="0">
                <a:solidFill>
                  <a:srgbClr val="57585B"/>
                </a:solidFill>
                <a:latin typeface="Open Sans"/>
                <a:cs typeface="Open Sans"/>
              </a:rPr>
              <a:t> </a:t>
            </a:r>
            <a:r>
              <a:rPr sz="1700" dirty="0">
                <a:solidFill>
                  <a:srgbClr val="57585B"/>
                </a:solidFill>
                <a:latin typeface="Open Sans"/>
                <a:cs typeface="Open Sans"/>
              </a:rPr>
              <a:t>instead,</a:t>
            </a:r>
            <a:r>
              <a:rPr sz="1700" spc="50" dirty="0">
                <a:solidFill>
                  <a:srgbClr val="57585B"/>
                </a:solidFill>
                <a:latin typeface="Open Sans"/>
                <a:cs typeface="Open Sans"/>
              </a:rPr>
              <a:t> </a:t>
            </a:r>
            <a:r>
              <a:rPr sz="1700" dirty="0">
                <a:solidFill>
                  <a:srgbClr val="57585B"/>
                </a:solidFill>
                <a:latin typeface="Open Sans"/>
                <a:cs typeface="Open Sans"/>
              </a:rPr>
              <a:t>miners,</a:t>
            </a:r>
            <a:r>
              <a:rPr sz="1700" spc="55" dirty="0">
                <a:solidFill>
                  <a:srgbClr val="57585B"/>
                </a:solidFill>
                <a:latin typeface="Open Sans"/>
                <a:cs typeface="Open Sans"/>
              </a:rPr>
              <a:t> </a:t>
            </a:r>
            <a:r>
              <a:rPr sz="1700" dirty="0">
                <a:solidFill>
                  <a:srgbClr val="57585B"/>
                </a:solidFill>
                <a:latin typeface="Open Sans"/>
                <a:cs typeface="Open Sans"/>
              </a:rPr>
              <a:t>nodes,</a:t>
            </a:r>
            <a:r>
              <a:rPr sz="1700" spc="50" dirty="0">
                <a:solidFill>
                  <a:srgbClr val="57585B"/>
                </a:solidFill>
                <a:latin typeface="Open Sans"/>
                <a:cs typeface="Open Sans"/>
              </a:rPr>
              <a:t> </a:t>
            </a:r>
            <a:r>
              <a:rPr sz="1700" spc="-10" dirty="0">
                <a:solidFill>
                  <a:srgbClr val="57585B"/>
                </a:solidFill>
                <a:latin typeface="Open Sans"/>
                <a:cs typeface="Open Sans"/>
              </a:rPr>
              <a:t>users, </a:t>
            </a:r>
            <a:r>
              <a:rPr sz="1700" dirty="0">
                <a:solidFill>
                  <a:srgbClr val="57585B"/>
                </a:solidFill>
                <a:latin typeface="Open Sans"/>
                <a:cs typeface="Open Sans"/>
              </a:rPr>
              <a:t>developers,</a:t>
            </a:r>
            <a:r>
              <a:rPr sz="1700" spc="65" dirty="0">
                <a:solidFill>
                  <a:srgbClr val="57585B"/>
                </a:solidFill>
                <a:latin typeface="Open Sans"/>
                <a:cs typeface="Open Sans"/>
              </a:rPr>
              <a:t> </a:t>
            </a:r>
            <a:r>
              <a:rPr sz="1700" dirty="0">
                <a:solidFill>
                  <a:srgbClr val="57585B"/>
                </a:solidFill>
                <a:latin typeface="Open Sans"/>
                <a:cs typeface="Open Sans"/>
              </a:rPr>
              <a:t>and</a:t>
            </a:r>
            <a:r>
              <a:rPr sz="1700" spc="65" dirty="0">
                <a:solidFill>
                  <a:srgbClr val="57585B"/>
                </a:solidFill>
                <a:latin typeface="Open Sans"/>
                <a:cs typeface="Open Sans"/>
              </a:rPr>
              <a:t> </a:t>
            </a:r>
            <a:r>
              <a:rPr sz="1700" dirty="0">
                <a:solidFill>
                  <a:srgbClr val="57585B"/>
                </a:solidFill>
                <a:latin typeface="Open Sans"/>
                <a:cs typeface="Open Sans"/>
              </a:rPr>
              <a:t>projects</a:t>
            </a:r>
            <a:r>
              <a:rPr sz="1700" spc="65" dirty="0">
                <a:solidFill>
                  <a:srgbClr val="57585B"/>
                </a:solidFill>
                <a:latin typeface="Open Sans"/>
                <a:cs typeface="Open Sans"/>
              </a:rPr>
              <a:t> </a:t>
            </a:r>
            <a:r>
              <a:rPr sz="1700" dirty="0">
                <a:solidFill>
                  <a:srgbClr val="57585B"/>
                </a:solidFill>
                <a:latin typeface="Open Sans"/>
                <a:cs typeface="Open Sans"/>
              </a:rPr>
              <a:t>perform</a:t>
            </a:r>
            <a:r>
              <a:rPr sz="1700" spc="65" dirty="0">
                <a:solidFill>
                  <a:srgbClr val="57585B"/>
                </a:solidFill>
                <a:latin typeface="Open Sans"/>
                <a:cs typeface="Open Sans"/>
              </a:rPr>
              <a:t> </a:t>
            </a:r>
            <a:r>
              <a:rPr sz="1700" dirty="0">
                <a:solidFill>
                  <a:srgbClr val="57585B"/>
                </a:solidFill>
                <a:latin typeface="Open Sans"/>
                <a:cs typeface="Open Sans"/>
              </a:rPr>
              <a:t>their</a:t>
            </a:r>
            <a:r>
              <a:rPr sz="1700" spc="65" dirty="0">
                <a:solidFill>
                  <a:srgbClr val="57585B"/>
                </a:solidFill>
                <a:latin typeface="Open Sans"/>
                <a:cs typeface="Open Sans"/>
              </a:rPr>
              <a:t> </a:t>
            </a:r>
            <a:r>
              <a:rPr sz="1700" dirty="0">
                <a:solidFill>
                  <a:srgbClr val="57585B"/>
                </a:solidFill>
                <a:latin typeface="Open Sans"/>
                <a:cs typeface="Open Sans"/>
              </a:rPr>
              <a:t>roles</a:t>
            </a:r>
            <a:r>
              <a:rPr sz="1700" spc="65" dirty="0">
                <a:solidFill>
                  <a:srgbClr val="57585B"/>
                </a:solidFill>
                <a:latin typeface="Open Sans"/>
                <a:cs typeface="Open Sans"/>
              </a:rPr>
              <a:t> </a:t>
            </a:r>
            <a:r>
              <a:rPr sz="1700" dirty="0">
                <a:solidFill>
                  <a:srgbClr val="57585B"/>
                </a:solidFill>
                <a:latin typeface="Open Sans"/>
                <a:cs typeface="Open Sans"/>
              </a:rPr>
              <a:t>with</a:t>
            </a:r>
            <a:r>
              <a:rPr sz="1700" spc="65" dirty="0">
                <a:solidFill>
                  <a:srgbClr val="57585B"/>
                </a:solidFill>
                <a:latin typeface="Open Sans"/>
                <a:cs typeface="Open Sans"/>
              </a:rPr>
              <a:t> </a:t>
            </a:r>
            <a:r>
              <a:rPr sz="1700" dirty="0">
                <a:solidFill>
                  <a:srgbClr val="57585B"/>
                </a:solidFill>
                <a:latin typeface="Open Sans"/>
                <a:cs typeface="Open Sans"/>
              </a:rPr>
              <a:t>autonomy</a:t>
            </a:r>
            <a:r>
              <a:rPr sz="1700" spc="65" dirty="0">
                <a:solidFill>
                  <a:srgbClr val="57585B"/>
                </a:solidFill>
                <a:latin typeface="Open Sans"/>
                <a:cs typeface="Open Sans"/>
              </a:rPr>
              <a:t> </a:t>
            </a:r>
            <a:r>
              <a:rPr sz="1700" dirty="0">
                <a:solidFill>
                  <a:srgbClr val="57585B"/>
                </a:solidFill>
                <a:latin typeface="Open Sans"/>
                <a:cs typeface="Open Sans"/>
              </a:rPr>
              <a:t>and</a:t>
            </a:r>
            <a:r>
              <a:rPr sz="1700" spc="65" dirty="0">
                <a:solidFill>
                  <a:srgbClr val="57585B"/>
                </a:solidFill>
                <a:latin typeface="Open Sans"/>
                <a:cs typeface="Open Sans"/>
              </a:rPr>
              <a:t> </a:t>
            </a:r>
            <a:r>
              <a:rPr sz="1700" spc="-10" dirty="0">
                <a:solidFill>
                  <a:srgbClr val="57585B"/>
                </a:solidFill>
                <a:latin typeface="Open Sans"/>
                <a:cs typeface="Open Sans"/>
              </a:rPr>
              <a:t>collaboration.</a:t>
            </a:r>
            <a:endParaRPr sz="1700">
              <a:latin typeface="Open Sans"/>
              <a:cs typeface="Open Sans"/>
            </a:endParaRPr>
          </a:p>
          <a:p>
            <a:pPr marL="12700" marR="5080">
              <a:lnSpc>
                <a:spcPct val="101800"/>
              </a:lnSpc>
              <a:spcBef>
                <a:spcPts val="2080"/>
              </a:spcBef>
            </a:pPr>
            <a:r>
              <a:rPr sz="1700" dirty="0">
                <a:solidFill>
                  <a:srgbClr val="57585B"/>
                </a:solidFill>
                <a:latin typeface="Open Sans"/>
                <a:cs typeface="Open Sans"/>
              </a:rPr>
              <a:t>The</a:t>
            </a:r>
            <a:r>
              <a:rPr sz="1700" spc="80" dirty="0">
                <a:solidFill>
                  <a:srgbClr val="57585B"/>
                </a:solidFill>
                <a:latin typeface="Open Sans"/>
                <a:cs typeface="Open Sans"/>
              </a:rPr>
              <a:t> </a:t>
            </a:r>
            <a:r>
              <a:rPr sz="1700" dirty="0">
                <a:solidFill>
                  <a:srgbClr val="57585B"/>
                </a:solidFill>
                <a:latin typeface="Open Sans"/>
                <a:cs typeface="Open Sans"/>
              </a:rPr>
              <a:t>decentralized</a:t>
            </a:r>
            <a:r>
              <a:rPr sz="1700" spc="80" dirty="0">
                <a:solidFill>
                  <a:srgbClr val="57585B"/>
                </a:solidFill>
                <a:latin typeface="Open Sans"/>
                <a:cs typeface="Open Sans"/>
              </a:rPr>
              <a:t> </a:t>
            </a:r>
            <a:r>
              <a:rPr sz="1700" dirty="0">
                <a:solidFill>
                  <a:srgbClr val="57585B"/>
                </a:solidFill>
                <a:latin typeface="Open Sans"/>
                <a:cs typeface="Open Sans"/>
              </a:rPr>
              <a:t>ledger,</a:t>
            </a:r>
            <a:r>
              <a:rPr sz="1700" spc="80" dirty="0">
                <a:solidFill>
                  <a:srgbClr val="57585B"/>
                </a:solidFill>
                <a:latin typeface="Open Sans"/>
                <a:cs typeface="Open Sans"/>
              </a:rPr>
              <a:t> </a:t>
            </a:r>
            <a:r>
              <a:rPr sz="1700" dirty="0">
                <a:solidFill>
                  <a:srgbClr val="57585B"/>
                </a:solidFill>
                <a:latin typeface="Open Sans"/>
                <a:cs typeface="Open Sans"/>
              </a:rPr>
              <a:t>maintained</a:t>
            </a:r>
            <a:r>
              <a:rPr sz="1700" spc="80" dirty="0">
                <a:solidFill>
                  <a:srgbClr val="57585B"/>
                </a:solidFill>
                <a:latin typeface="Open Sans"/>
                <a:cs typeface="Open Sans"/>
              </a:rPr>
              <a:t> </a:t>
            </a:r>
            <a:r>
              <a:rPr sz="1700" dirty="0">
                <a:solidFill>
                  <a:srgbClr val="57585B"/>
                </a:solidFill>
                <a:latin typeface="Open Sans"/>
                <a:cs typeface="Open Sans"/>
              </a:rPr>
              <a:t>by</a:t>
            </a:r>
            <a:r>
              <a:rPr sz="1700" spc="80" dirty="0">
                <a:solidFill>
                  <a:srgbClr val="57585B"/>
                </a:solidFill>
                <a:latin typeface="Open Sans"/>
                <a:cs typeface="Open Sans"/>
              </a:rPr>
              <a:t> </a:t>
            </a:r>
            <a:r>
              <a:rPr sz="1700" dirty="0">
                <a:solidFill>
                  <a:srgbClr val="57585B"/>
                </a:solidFill>
                <a:latin typeface="Open Sans"/>
                <a:cs typeface="Open Sans"/>
              </a:rPr>
              <a:t>nodes,</a:t>
            </a:r>
            <a:r>
              <a:rPr sz="1700" spc="80" dirty="0">
                <a:solidFill>
                  <a:srgbClr val="57585B"/>
                </a:solidFill>
                <a:latin typeface="Open Sans"/>
                <a:cs typeface="Open Sans"/>
              </a:rPr>
              <a:t> </a:t>
            </a:r>
            <a:r>
              <a:rPr sz="1700" dirty="0">
                <a:solidFill>
                  <a:srgbClr val="57585B"/>
                </a:solidFill>
                <a:latin typeface="Open Sans"/>
                <a:cs typeface="Open Sans"/>
              </a:rPr>
              <a:t>guarantees</a:t>
            </a:r>
            <a:r>
              <a:rPr sz="1700" spc="80" dirty="0">
                <a:solidFill>
                  <a:srgbClr val="57585B"/>
                </a:solidFill>
                <a:latin typeface="Open Sans"/>
                <a:cs typeface="Open Sans"/>
              </a:rPr>
              <a:t> </a:t>
            </a:r>
            <a:r>
              <a:rPr sz="1700" dirty="0">
                <a:solidFill>
                  <a:srgbClr val="57585B"/>
                </a:solidFill>
                <a:latin typeface="Open Sans"/>
                <a:cs typeface="Open Sans"/>
              </a:rPr>
              <a:t>transparency,</a:t>
            </a:r>
            <a:r>
              <a:rPr sz="1700" spc="80" dirty="0">
                <a:solidFill>
                  <a:srgbClr val="57585B"/>
                </a:solidFill>
                <a:latin typeface="Open Sans"/>
                <a:cs typeface="Open Sans"/>
              </a:rPr>
              <a:t> </a:t>
            </a:r>
            <a:r>
              <a:rPr sz="1700" dirty="0">
                <a:solidFill>
                  <a:srgbClr val="57585B"/>
                </a:solidFill>
                <a:latin typeface="Open Sans"/>
                <a:cs typeface="Open Sans"/>
              </a:rPr>
              <a:t>while</a:t>
            </a:r>
            <a:r>
              <a:rPr sz="1700" spc="80"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proof-of-work</a:t>
            </a:r>
            <a:r>
              <a:rPr sz="1700" spc="70" dirty="0">
                <a:solidFill>
                  <a:srgbClr val="57585B"/>
                </a:solidFill>
                <a:latin typeface="Open Sans"/>
                <a:cs typeface="Open Sans"/>
              </a:rPr>
              <a:t> </a:t>
            </a:r>
            <a:r>
              <a:rPr sz="1700" dirty="0">
                <a:solidFill>
                  <a:srgbClr val="57585B"/>
                </a:solidFill>
                <a:latin typeface="Open Sans"/>
                <a:cs typeface="Open Sans"/>
              </a:rPr>
              <a:t>mechanism</a:t>
            </a:r>
            <a:r>
              <a:rPr sz="1700" spc="70" dirty="0">
                <a:solidFill>
                  <a:srgbClr val="57585B"/>
                </a:solidFill>
                <a:latin typeface="Open Sans"/>
                <a:cs typeface="Open Sans"/>
              </a:rPr>
              <a:t> </a:t>
            </a:r>
            <a:r>
              <a:rPr sz="1700" dirty="0">
                <a:solidFill>
                  <a:srgbClr val="57585B"/>
                </a:solidFill>
                <a:latin typeface="Open Sans"/>
                <a:cs typeface="Open Sans"/>
              </a:rPr>
              <a:t>provides</a:t>
            </a:r>
            <a:r>
              <a:rPr sz="1700" spc="70" dirty="0">
                <a:solidFill>
                  <a:srgbClr val="57585B"/>
                </a:solidFill>
                <a:latin typeface="Open Sans"/>
                <a:cs typeface="Open Sans"/>
              </a:rPr>
              <a:t> </a:t>
            </a:r>
            <a:r>
              <a:rPr sz="1700" dirty="0">
                <a:solidFill>
                  <a:srgbClr val="57585B"/>
                </a:solidFill>
                <a:latin typeface="Open Sans"/>
                <a:cs typeface="Open Sans"/>
              </a:rPr>
              <a:t>security</a:t>
            </a:r>
            <a:r>
              <a:rPr sz="1700" spc="70" dirty="0">
                <a:solidFill>
                  <a:srgbClr val="57585B"/>
                </a:solidFill>
                <a:latin typeface="Open Sans"/>
                <a:cs typeface="Open Sans"/>
              </a:rPr>
              <a:t> </a:t>
            </a:r>
            <a:r>
              <a:rPr sz="1700" dirty="0">
                <a:solidFill>
                  <a:srgbClr val="57585B"/>
                </a:solidFill>
                <a:latin typeface="Open Sans"/>
                <a:cs typeface="Open Sans"/>
              </a:rPr>
              <a:t>and</a:t>
            </a:r>
            <a:r>
              <a:rPr sz="1700" spc="75" dirty="0">
                <a:solidFill>
                  <a:srgbClr val="57585B"/>
                </a:solidFill>
                <a:latin typeface="Open Sans"/>
                <a:cs typeface="Open Sans"/>
              </a:rPr>
              <a:t> </a:t>
            </a:r>
            <a:r>
              <a:rPr sz="1700" dirty="0">
                <a:solidFill>
                  <a:srgbClr val="57585B"/>
                </a:solidFill>
                <a:latin typeface="Open Sans"/>
                <a:cs typeface="Open Sans"/>
              </a:rPr>
              <a:t>deters</a:t>
            </a:r>
            <a:r>
              <a:rPr sz="1700" spc="70" dirty="0">
                <a:solidFill>
                  <a:srgbClr val="57585B"/>
                </a:solidFill>
                <a:latin typeface="Open Sans"/>
                <a:cs typeface="Open Sans"/>
              </a:rPr>
              <a:t> </a:t>
            </a:r>
            <a:r>
              <a:rPr sz="1700" dirty="0">
                <a:solidFill>
                  <a:srgbClr val="57585B"/>
                </a:solidFill>
                <a:latin typeface="Open Sans"/>
                <a:cs typeface="Open Sans"/>
              </a:rPr>
              <a:t>centralization</a:t>
            </a:r>
            <a:r>
              <a:rPr sz="1700" spc="70" dirty="0">
                <a:solidFill>
                  <a:srgbClr val="57585B"/>
                </a:solidFill>
                <a:latin typeface="Open Sans"/>
                <a:cs typeface="Open Sans"/>
              </a:rPr>
              <a:t> </a:t>
            </a:r>
            <a:r>
              <a:rPr sz="1700" dirty="0">
                <a:solidFill>
                  <a:srgbClr val="57585B"/>
                </a:solidFill>
                <a:latin typeface="Open Sans"/>
                <a:cs typeface="Open Sans"/>
              </a:rPr>
              <a:t>in</a:t>
            </a:r>
            <a:r>
              <a:rPr sz="1700" spc="70" dirty="0">
                <a:solidFill>
                  <a:srgbClr val="57585B"/>
                </a:solidFill>
                <a:latin typeface="Open Sans"/>
                <a:cs typeface="Open Sans"/>
              </a:rPr>
              <a:t> </a:t>
            </a:r>
            <a:r>
              <a:rPr sz="1700" spc="-10" dirty="0">
                <a:solidFill>
                  <a:srgbClr val="57585B"/>
                </a:solidFill>
                <a:latin typeface="Open Sans"/>
                <a:cs typeface="Open Sans"/>
              </a:rPr>
              <a:t>mining.</a:t>
            </a:r>
            <a:endParaRPr sz="1700">
              <a:latin typeface="Open Sans"/>
              <a:cs typeface="Open Sans"/>
            </a:endParaRPr>
          </a:p>
          <a:p>
            <a:pPr marL="12700" marR="90170">
              <a:lnSpc>
                <a:spcPct val="101800"/>
              </a:lnSpc>
            </a:pPr>
            <a:r>
              <a:rPr sz="1700" dirty="0">
                <a:solidFill>
                  <a:srgbClr val="57585B"/>
                </a:solidFill>
                <a:latin typeface="Open Sans"/>
                <a:cs typeface="Open Sans"/>
              </a:rPr>
              <a:t>Users</a:t>
            </a:r>
            <a:r>
              <a:rPr sz="1700" spc="65" dirty="0">
                <a:solidFill>
                  <a:srgbClr val="57585B"/>
                </a:solidFill>
                <a:latin typeface="Open Sans"/>
                <a:cs typeface="Open Sans"/>
              </a:rPr>
              <a:t> </a:t>
            </a:r>
            <a:r>
              <a:rPr sz="1700" dirty="0">
                <a:solidFill>
                  <a:srgbClr val="57585B"/>
                </a:solidFill>
                <a:latin typeface="Open Sans"/>
                <a:cs typeface="Open Sans"/>
              </a:rPr>
              <a:t>experience</a:t>
            </a:r>
            <a:r>
              <a:rPr sz="1700" spc="70" dirty="0">
                <a:solidFill>
                  <a:srgbClr val="57585B"/>
                </a:solidFill>
                <a:latin typeface="Open Sans"/>
                <a:cs typeface="Open Sans"/>
              </a:rPr>
              <a:t> </a:t>
            </a:r>
            <a:r>
              <a:rPr sz="1700" dirty="0">
                <a:solidFill>
                  <a:srgbClr val="57585B"/>
                </a:solidFill>
                <a:latin typeface="Open Sans"/>
                <a:cs typeface="Open Sans"/>
              </a:rPr>
              <a:t>ﬁnancial</a:t>
            </a:r>
            <a:r>
              <a:rPr sz="1700" spc="70" dirty="0">
                <a:solidFill>
                  <a:srgbClr val="57585B"/>
                </a:solidFill>
                <a:latin typeface="Open Sans"/>
                <a:cs typeface="Open Sans"/>
              </a:rPr>
              <a:t> </a:t>
            </a:r>
            <a:r>
              <a:rPr sz="1700" dirty="0">
                <a:solidFill>
                  <a:srgbClr val="57585B"/>
                </a:solidFill>
                <a:latin typeface="Open Sans"/>
                <a:cs typeface="Open Sans"/>
              </a:rPr>
              <a:t>sovereignty</a:t>
            </a:r>
            <a:r>
              <a:rPr sz="1700" spc="70" dirty="0">
                <a:solidFill>
                  <a:srgbClr val="57585B"/>
                </a:solidFill>
                <a:latin typeface="Open Sans"/>
                <a:cs typeface="Open Sans"/>
              </a:rPr>
              <a:t> </a:t>
            </a:r>
            <a:r>
              <a:rPr sz="1700" dirty="0">
                <a:solidFill>
                  <a:srgbClr val="57585B"/>
                </a:solidFill>
                <a:latin typeface="Open Sans"/>
                <a:cs typeface="Open Sans"/>
              </a:rPr>
              <a:t>and</a:t>
            </a:r>
            <a:r>
              <a:rPr sz="1700" spc="65" dirty="0">
                <a:solidFill>
                  <a:srgbClr val="57585B"/>
                </a:solidFill>
                <a:latin typeface="Open Sans"/>
                <a:cs typeface="Open Sans"/>
              </a:rPr>
              <a:t> </a:t>
            </a:r>
            <a:r>
              <a:rPr sz="1700" dirty="0">
                <a:solidFill>
                  <a:srgbClr val="57585B"/>
                </a:solidFill>
                <a:latin typeface="Open Sans"/>
                <a:cs typeface="Open Sans"/>
              </a:rPr>
              <a:t>empowerment</a:t>
            </a:r>
            <a:r>
              <a:rPr sz="1700" spc="70" dirty="0">
                <a:solidFill>
                  <a:srgbClr val="57585B"/>
                </a:solidFill>
                <a:latin typeface="Open Sans"/>
                <a:cs typeface="Open Sans"/>
              </a:rPr>
              <a:t> </a:t>
            </a:r>
            <a:r>
              <a:rPr sz="1700" dirty="0">
                <a:solidFill>
                  <a:srgbClr val="57585B"/>
                </a:solidFill>
                <a:latin typeface="Open Sans"/>
                <a:cs typeface="Open Sans"/>
              </a:rPr>
              <a:t>free</a:t>
            </a:r>
            <a:r>
              <a:rPr sz="1700" spc="70" dirty="0">
                <a:solidFill>
                  <a:srgbClr val="57585B"/>
                </a:solidFill>
                <a:latin typeface="Open Sans"/>
                <a:cs typeface="Open Sans"/>
              </a:rPr>
              <a:t> </a:t>
            </a:r>
            <a:r>
              <a:rPr sz="1700" dirty="0">
                <a:solidFill>
                  <a:srgbClr val="57585B"/>
                </a:solidFill>
                <a:latin typeface="Open Sans"/>
                <a:cs typeface="Open Sans"/>
              </a:rPr>
              <a:t>from</a:t>
            </a:r>
            <a:r>
              <a:rPr sz="1700" spc="70" dirty="0">
                <a:solidFill>
                  <a:srgbClr val="57585B"/>
                </a:solidFill>
                <a:latin typeface="Open Sans"/>
                <a:cs typeface="Open Sans"/>
              </a:rPr>
              <a:t> </a:t>
            </a:r>
            <a:r>
              <a:rPr sz="1700" dirty="0">
                <a:solidFill>
                  <a:srgbClr val="57585B"/>
                </a:solidFill>
                <a:latin typeface="Open Sans"/>
                <a:cs typeface="Open Sans"/>
              </a:rPr>
              <a:t>the</a:t>
            </a:r>
            <a:r>
              <a:rPr sz="1700" spc="70" dirty="0">
                <a:solidFill>
                  <a:srgbClr val="57585B"/>
                </a:solidFill>
                <a:latin typeface="Open Sans"/>
                <a:cs typeface="Open Sans"/>
              </a:rPr>
              <a:t> </a:t>
            </a:r>
            <a:r>
              <a:rPr sz="1700" dirty="0">
                <a:solidFill>
                  <a:srgbClr val="57585B"/>
                </a:solidFill>
                <a:latin typeface="Open Sans"/>
                <a:cs typeface="Open Sans"/>
              </a:rPr>
              <a:t>control</a:t>
            </a:r>
            <a:r>
              <a:rPr sz="1700" spc="65" dirty="0">
                <a:solidFill>
                  <a:srgbClr val="57585B"/>
                </a:solidFill>
                <a:latin typeface="Open Sans"/>
                <a:cs typeface="Open Sans"/>
              </a:rPr>
              <a:t> </a:t>
            </a:r>
            <a:r>
              <a:rPr sz="1700" spc="-25" dirty="0">
                <a:solidFill>
                  <a:srgbClr val="57585B"/>
                </a:solidFill>
                <a:latin typeface="Open Sans"/>
                <a:cs typeface="Open Sans"/>
              </a:rPr>
              <a:t>of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ﬁat</a:t>
            </a:r>
            <a:r>
              <a:rPr sz="1700" spc="70" dirty="0">
                <a:solidFill>
                  <a:srgbClr val="57585B"/>
                </a:solidFill>
                <a:latin typeface="Open Sans"/>
                <a:cs typeface="Open Sans"/>
              </a:rPr>
              <a:t> </a:t>
            </a:r>
            <a:r>
              <a:rPr sz="1700" dirty="0">
                <a:solidFill>
                  <a:srgbClr val="57585B"/>
                </a:solidFill>
                <a:latin typeface="Open Sans"/>
                <a:cs typeface="Open Sans"/>
              </a:rPr>
              <a:t>system.</a:t>
            </a:r>
            <a:r>
              <a:rPr sz="1700" spc="65" dirty="0">
                <a:solidFill>
                  <a:srgbClr val="57585B"/>
                </a:solidFill>
                <a:latin typeface="Open Sans"/>
                <a:cs typeface="Open Sans"/>
              </a:rPr>
              <a:t> </a:t>
            </a:r>
            <a:r>
              <a:rPr sz="1700" dirty="0">
                <a:solidFill>
                  <a:srgbClr val="57585B"/>
                </a:solidFill>
                <a:latin typeface="Open Sans"/>
                <a:cs typeface="Open Sans"/>
              </a:rPr>
              <a:t>Developers,</a:t>
            </a:r>
            <a:r>
              <a:rPr sz="1700" spc="70" dirty="0">
                <a:solidFill>
                  <a:srgbClr val="57585B"/>
                </a:solidFill>
                <a:latin typeface="Open Sans"/>
                <a:cs typeface="Open Sans"/>
              </a:rPr>
              <a:t> </a:t>
            </a:r>
            <a:r>
              <a:rPr sz="1700" dirty="0">
                <a:solidFill>
                  <a:srgbClr val="57585B"/>
                </a:solidFill>
                <a:latin typeface="Open Sans"/>
                <a:cs typeface="Open Sans"/>
              </a:rPr>
              <a:t>guided</a:t>
            </a:r>
            <a:r>
              <a:rPr sz="1700" spc="70" dirty="0">
                <a:solidFill>
                  <a:srgbClr val="57585B"/>
                </a:solidFill>
                <a:latin typeface="Open Sans"/>
                <a:cs typeface="Open Sans"/>
              </a:rPr>
              <a:t> </a:t>
            </a:r>
            <a:r>
              <a:rPr sz="1700" dirty="0">
                <a:solidFill>
                  <a:srgbClr val="57585B"/>
                </a:solidFill>
                <a:latin typeface="Open Sans"/>
                <a:cs typeface="Open Sans"/>
              </a:rPr>
              <a:t>by</a:t>
            </a:r>
            <a:r>
              <a:rPr sz="1700" spc="65" dirty="0">
                <a:solidFill>
                  <a:srgbClr val="57585B"/>
                </a:solidFill>
                <a:latin typeface="Open Sans"/>
                <a:cs typeface="Open Sans"/>
              </a:rPr>
              <a:t> </a:t>
            </a:r>
            <a:r>
              <a:rPr sz="1700" dirty="0">
                <a:solidFill>
                  <a:srgbClr val="57585B"/>
                </a:solidFill>
                <a:latin typeface="Open Sans"/>
                <a:cs typeface="Open Sans"/>
              </a:rPr>
              <a:t>consensus,</a:t>
            </a:r>
            <a:r>
              <a:rPr sz="1700" spc="70" dirty="0">
                <a:solidFill>
                  <a:srgbClr val="57585B"/>
                </a:solidFill>
                <a:latin typeface="Open Sans"/>
                <a:cs typeface="Open Sans"/>
              </a:rPr>
              <a:t> </a:t>
            </a:r>
            <a:r>
              <a:rPr sz="1700" dirty="0">
                <a:solidFill>
                  <a:srgbClr val="57585B"/>
                </a:solidFill>
                <a:latin typeface="Open Sans"/>
                <a:cs typeface="Open Sans"/>
              </a:rPr>
              <a:t>ensure</a:t>
            </a:r>
            <a:r>
              <a:rPr sz="1700" spc="70" dirty="0">
                <a:solidFill>
                  <a:srgbClr val="57585B"/>
                </a:solidFill>
                <a:latin typeface="Open Sans"/>
                <a:cs typeface="Open Sans"/>
              </a:rPr>
              <a:t> </a:t>
            </a:r>
            <a:r>
              <a:rPr sz="1700" dirty="0">
                <a:solidFill>
                  <a:srgbClr val="57585B"/>
                </a:solidFill>
                <a:latin typeface="Open Sans"/>
                <a:cs typeface="Open Sans"/>
              </a:rPr>
              <a:t>the</a:t>
            </a:r>
            <a:r>
              <a:rPr sz="1700" spc="65" dirty="0">
                <a:solidFill>
                  <a:srgbClr val="57585B"/>
                </a:solidFill>
                <a:latin typeface="Open Sans"/>
                <a:cs typeface="Open Sans"/>
              </a:rPr>
              <a:t> </a:t>
            </a:r>
            <a:r>
              <a:rPr sz="1700" dirty="0">
                <a:solidFill>
                  <a:srgbClr val="57585B"/>
                </a:solidFill>
                <a:latin typeface="Open Sans"/>
                <a:cs typeface="Open Sans"/>
              </a:rPr>
              <a:t>protocol</a:t>
            </a:r>
            <a:r>
              <a:rPr sz="1700" spc="70" dirty="0">
                <a:solidFill>
                  <a:srgbClr val="57585B"/>
                </a:solidFill>
                <a:latin typeface="Open Sans"/>
                <a:cs typeface="Open Sans"/>
              </a:rPr>
              <a:t> </a:t>
            </a:r>
            <a:r>
              <a:rPr sz="1700" dirty="0">
                <a:solidFill>
                  <a:srgbClr val="57585B"/>
                </a:solidFill>
                <a:latin typeface="Open Sans"/>
                <a:cs typeface="Open Sans"/>
              </a:rPr>
              <a:t>adapts</a:t>
            </a:r>
            <a:r>
              <a:rPr sz="1700" spc="70" dirty="0">
                <a:solidFill>
                  <a:srgbClr val="57585B"/>
                </a:solidFill>
                <a:latin typeface="Open Sans"/>
                <a:cs typeface="Open Sans"/>
              </a:rPr>
              <a:t> </a:t>
            </a:r>
            <a:r>
              <a:rPr sz="1700" spc="-25" dirty="0">
                <a:solidFill>
                  <a:srgbClr val="57585B"/>
                </a:solidFill>
                <a:latin typeface="Open Sans"/>
                <a:cs typeface="Open Sans"/>
              </a:rPr>
              <a:t>to </a:t>
            </a:r>
            <a:r>
              <a:rPr sz="1700" dirty="0">
                <a:solidFill>
                  <a:srgbClr val="57585B"/>
                </a:solidFill>
                <a:latin typeface="Open Sans"/>
                <a:cs typeface="Open Sans"/>
              </a:rPr>
              <a:t>meet</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5" dirty="0">
                <a:solidFill>
                  <a:srgbClr val="57585B"/>
                </a:solidFill>
                <a:latin typeface="Open Sans"/>
                <a:cs typeface="Open Sans"/>
              </a:rPr>
              <a:t> </a:t>
            </a:r>
            <a:r>
              <a:rPr sz="1700" dirty="0">
                <a:solidFill>
                  <a:srgbClr val="57585B"/>
                </a:solidFill>
                <a:latin typeface="Open Sans"/>
                <a:cs typeface="Open Sans"/>
              </a:rPr>
              <a:t>evolving</a:t>
            </a:r>
            <a:r>
              <a:rPr sz="1700" spc="65" dirty="0">
                <a:solidFill>
                  <a:srgbClr val="57585B"/>
                </a:solidFill>
                <a:latin typeface="Open Sans"/>
                <a:cs typeface="Open Sans"/>
              </a:rPr>
              <a:t> </a:t>
            </a:r>
            <a:r>
              <a:rPr sz="1700" dirty="0">
                <a:solidFill>
                  <a:srgbClr val="57585B"/>
                </a:solidFill>
                <a:latin typeface="Open Sans"/>
                <a:cs typeface="Open Sans"/>
              </a:rPr>
              <a:t>needs</a:t>
            </a:r>
            <a:r>
              <a:rPr sz="1700" spc="65" dirty="0">
                <a:solidFill>
                  <a:srgbClr val="57585B"/>
                </a:solidFill>
                <a:latin typeface="Open Sans"/>
                <a:cs typeface="Open Sans"/>
              </a:rPr>
              <a:t> </a:t>
            </a:r>
            <a:r>
              <a:rPr sz="1700" dirty="0">
                <a:solidFill>
                  <a:srgbClr val="57585B"/>
                </a:solidFill>
                <a:latin typeface="Open Sans"/>
                <a:cs typeface="Open Sans"/>
              </a:rPr>
              <a:t>of</a:t>
            </a:r>
            <a:r>
              <a:rPr sz="1700" spc="65" dirty="0">
                <a:solidFill>
                  <a:srgbClr val="57585B"/>
                </a:solidFill>
                <a:latin typeface="Open Sans"/>
                <a:cs typeface="Open Sans"/>
              </a:rPr>
              <a:t> </a:t>
            </a:r>
            <a:r>
              <a:rPr sz="1700" dirty="0">
                <a:solidFill>
                  <a:srgbClr val="57585B"/>
                </a:solidFill>
                <a:latin typeface="Open Sans"/>
                <a:cs typeface="Open Sans"/>
              </a:rPr>
              <a:t>humanity.</a:t>
            </a:r>
            <a:r>
              <a:rPr sz="1700" spc="60" dirty="0">
                <a:solidFill>
                  <a:srgbClr val="57585B"/>
                </a:solidFill>
                <a:latin typeface="Open Sans"/>
                <a:cs typeface="Open Sans"/>
              </a:rPr>
              <a:t> </a:t>
            </a:r>
            <a:r>
              <a:rPr sz="1700" dirty="0">
                <a:solidFill>
                  <a:srgbClr val="57585B"/>
                </a:solidFill>
                <a:latin typeface="Open Sans"/>
                <a:cs typeface="Open Sans"/>
              </a:rPr>
              <a:t>Bitcoin</a:t>
            </a:r>
            <a:r>
              <a:rPr sz="1700" spc="65" dirty="0">
                <a:solidFill>
                  <a:srgbClr val="57585B"/>
                </a:solidFill>
                <a:latin typeface="Open Sans"/>
                <a:cs typeface="Open Sans"/>
              </a:rPr>
              <a:t> </a:t>
            </a:r>
            <a:r>
              <a:rPr sz="1700" dirty="0">
                <a:solidFill>
                  <a:srgbClr val="57585B"/>
                </a:solidFill>
                <a:latin typeface="Open Sans"/>
                <a:cs typeface="Open Sans"/>
              </a:rPr>
              <a:t>projects,</a:t>
            </a:r>
            <a:r>
              <a:rPr sz="1700" spc="65" dirty="0">
                <a:solidFill>
                  <a:srgbClr val="57585B"/>
                </a:solidFill>
                <a:latin typeface="Open Sans"/>
                <a:cs typeface="Open Sans"/>
              </a:rPr>
              <a:t> </a:t>
            </a:r>
            <a:r>
              <a:rPr sz="1700" dirty="0">
                <a:solidFill>
                  <a:srgbClr val="57585B"/>
                </a:solidFill>
                <a:latin typeface="Open Sans"/>
                <a:cs typeface="Open Sans"/>
              </a:rPr>
              <a:t>in</a:t>
            </a:r>
            <a:r>
              <a:rPr sz="1700" spc="65" dirty="0">
                <a:solidFill>
                  <a:srgbClr val="57585B"/>
                </a:solidFill>
                <a:latin typeface="Open Sans"/>
                <a:cs typeface="Open Sans"/>
              </a:rPr>
              <a:t> </a:t>
            </a:r>
            <a:r>
              <a:rPr sz="1700" dirty="0">
                <a:solidFill>
                  <a:srgbClr val="57585B"/>
                </a:solidFill>
                <a:latin typeface="Open Sans"/>
                <a:cs typeface="Open Sans"/>
              </a:rPr>
              <a:t>their</a:t>
            </a:r>
            <a:r>
              <a:rPr sz="1700" spc="65" dirty="0">
                <a:solidFill>
                  <a:srgbClr val="57585B"/>
                </a:solidFill>
                <a:latin typeface="Open Sans"/>
                <a:cs typeface="Open Sans"/>
              </a:rPr>
              <a:t> </a:t>
            </a:r>
            <a:r>
              <a:rPr sz="1700" dirty="0">
                <a:solidFill>
                  <a:srgbClr val="57585B"/>
                </a:solidFill>
                <a:latin typeface="Open Sans"/>
                <a:cs typeface="Open Sans"/>
              </a:rPr>
              <a:t>own</a:t>
            </a:r>
            <a:r>
              <a:rPr sz="1700" spc="65" dirty="0">
                <a:solidFill>
                  <a:srgbClr val="57585B"/>
                </a:solidFill>
                <a:latin typeface="Open Sans"/>
                <a:cs typeface="Open Sans"/>
              </a:rPr>
              <a:t> </a:t>
            </a:r>
            <a:r>
              <a:rPr sz="1700" dirty="0">
                <a:solidFill>
                  <a:srgbClr val="57585B"/>
                </a:solidFill>
                <a:latin typeface="Open Sans"/>
                <a:cs typeface="Open Sans"/>
              </a:rPr>
              <a:t>unique</a:t>
            </a:r>
            <a:r>
              <a:rPr sz="1700" spc="60" dirty="0">
                <a:solidFill>
                  <a:srgbClr val="57585B"/>
                </a:solidFill>
                <a:latin typeface="Open Sans"/>
                <a:cs typeface="Open Sans"/>
              </a:rPr>
              <a:t> </a:t>
            </a:r>
            <a:r>
              <a:rPr sz="1700" spc="-10" dirty="0">
                <a:solidFill>
                  <a:srgbClr val="57585B"/>
                </a:solidFill>
                <a:latin typeface="Open Sans"/>
                <a:cs typeface="Open Sans"/>
              </a:rPr>
              <a:t>ways, </a:t>
            </a:r>
            <a:r>
              <a:rPr sz="1700" dirty="0">
                <a:solidFill>
                  <a:srgbClr val="57585B"/>
                </a:solidFill>
                <a:latin typeface="Open Sans"/>
                <a:cs typeface="Open Sans"/>
              </a:rPr>
              <a:t>contribute</a:t>
            </a:r>
            <a:r>
              <a:rPr sz="1700" spc="60" dirty="0">
                <a:solidFill>
                  <a:srgbClr val="57585B"/>
                </a:solidFill>
                <a:latin typeface="Open Sans"/>
                <a:cs typeface="Open Sans"/>
              </a:rPr>
              <a:t> </a:t>
            </a:r>
            <a:r>
              <a:rPr sz="1700" dirty="0">
                <a:solidFill>
                  <a:srgbClr val="57585B"/>
                </a:solidFill>
                <a:latin typeface="Open Sans"/>
                <a:cs typeface="Open Sans"/>
              </a:rPr>
              <a:t>to</a:t>
            </a:r>
            <a:r>
              <a:rPr sz="1700" spc="65" dirty="0">
                <a:solidFill>
                  <a:srgbClr val="57585B"/>
                </a:solidFill>
                <a:latin typeface="Open Sans"/>
                <a:cs typeface="Open Sans"/>
              </a:rPr>
              <a:t> </a:t>
            </a:r>
            <a:r>
              <a:rPr sz="1700" dirty="0">
                <a:solidFill>
                  <a:srgbClr val="57585B"/>
                </a:solidFill>
                <a:latin typeface="Open Sans"/>
                <a:cs typeface="Open Sans"/>
              </a:rPr>
              <a:t>the</a:t>
            </a:r>
            <a:r>
              <a:rPr sz="1700" spc="65" dirty="0">
                <a:solidFill>
                  <a:srgbClr val="57585B"/>
                </a:solidFill>
                <a:latin typeface="Open Sans"/>
                <a:cs typeface="Open Sans"/>
              </a:rPr>
              <a:t> </a:t>
            </a:r>
            <a:r>
              <a:rPr sz="1700" dirty="0">
                <a:solidFill>
                  <a:srgbClr val="57585B"/>
                </a:solidFill>
                <a:latin typeface="Open Sans"/>
                <a:cs typeface="Open Sans"/>
              </a:rPr>
              <a:t>broader</a:t>
            </a:r>
            <a:r>
              <a:rPr sz="1700" spc="65" dirty="0">
                <a:solidFill>
                  <a:srgbClr val="57585B"/>
                </a:solidFill>
                <a:latin typeface="Open Sans"/>
                <a:cs typeface="Open Sans"/>
              </a:rPr>
              <a:t> </a:t>
            </a:r>
            <a:r>
              <a:rPr sz="1700" dirty="0">
                <a:solidFill>
                  <a:srgbClr val="57585B"/>
                </a:solidFill>
                <a:latin typeface="Open Sans"/>
                <a:cs typeface="Open Sans"/>
              </a:rPr>
              <a:t>mission</a:t>
            </a:r>
            <a:r>
              <a:rPr sz="1700" spc="65" dirty="0">
                <a:solidFill>
                  <a:srgbClr val="57585B"/>
                </a:solidFill>
                <a:latin typeface="Open Sans"/>
                <a:cs typeface="Open Sans"/>
              </a:rPr>
              <a:t> </a:t>
            </a:r>
            <a:r>
              <a:rPr sz="1700" dirty="0">
                <a:solidFill>
                  <a:srgbClr val="57585B"/>
                </a:solidFill>
                <a:latin typeface="Open Sans"/>
                <a:cs typeface="Open Sans"/>
              </a:rPr>
              <a:t>of</a:t>
            </a:r>
            <a:r>
              <a:rPr sz="1700" spc="65" dirty="0">
                <a:solidFill>
                  <a:srgbClr val="57585B"/>
                </a:solidFill>
                <a:latin typeface="Open Sans"/>
                <a:cs typeface="Open Sans"/>
              </a:rPr>
              <a:t> </a:t>
            </a:r>
            <a:r>
              <a:rPr sz="1700" dirty="0">
                <a:solidFill>
                  <a:srgbClr val="57585B"/>
                </a:solidFill>
                <a:latin typeface="Open Sans"/>
                <a:cs typeface="Open Sans"/>
              </a:rPr>
              <a:t>collective</a:t>
            </a:r>
            <a:r>
              <a:rPr sz="1700" spc="65" dirty="0">
                <a:solidFill>
                  <a:srgbClr val="57585B"/>
                </a:solidFill>
                <a:latin typeface="Open Sans"/>
                <a:cs typeface="Open Sans"/>
              </a:rPr>
              <a:t> </a:t>
            </a:r>
            <a:r>
              <a:rPr sz="1700" spc="-10" dirty="0">
                <a:solidFill>
                  <a:srgbClr val="57585B"/>
                </a:solidFill>
                <a:latin typeface="Open Sans"/>
                <a:cs typeface="Open Sans"/>
              </a:rPr>
              <a:t>freedom.</a:t>
            </a:r>
            <a:endParaRPr sz="1700">
              <a:latin typeface="Open Sans"/>
              <a:cs typeface="Open Sans"/>
            </a:endParaRPr>
          </a:p>
        </p:txBody>
      </p:sp>
      <p:sp>
        <p:nvSpPr>
          <p:cNvPr id="9" name="object 9"/>
          <p:cNvSpPr txBox="1"/>
          <p:nvPr/>
        </p:nvSpPr>
        <p:spPr>
          <a:xfrm>
            <a:off x="1116898" y="2529756"/>
            <a:ext cx="8612505" cy="3983990"/>
          </a:xfrm>
          <a:prstGeom prst="rect">
            <a:avLst/>
          </a:prstGeom>
        </p:spPr>
        <p:txBody>
          <a:bodyPr vert="horz" wrap="square" lIns="0" tIns="12065" rIns="0" bIns="0" rtlCol="0">
            <a:spAutoFit/>
          </a:bodyPr>
          <a:lstStyle/>
          <a:p>
            <a:pPr marL="12700" marR="34290">
              <a:lnSpc>
                <a:spcPct val="101800"/>
              </a:lnSpc>
              <a:spcBef>
                <a:spcPts val="95"/>
              </a:spcBef>
            </a:pPr>
            <a:r>
              <a:rPr sz="1700" dirty="0">
                <a:solidFill>
                  <a:srgbClr val="57585B"/>
                </a:solidFill>
                <a:latin typeface="Open Sans"/>
                <a:cs typeface="Open Sans"/>
              </a:rPr>
              <a:t>The</a:t>
            </a:r>
            <a:r>
              <a:rPr sz="1700" spc="90" dirty="0">
                <a:solidFill>
                  <a:srgbClr val="57585B"/>
                </a:solidFill>
                <a:latin typeface="Open Sans"/>
                <a:cs typeface="Open Sans"/>
              </a:rPr>
              <a:t> </a:t>
            </a:r>
            <a:r>
              <a:rPr sz="1700" dirty="0">
                <a:solidFill>
                  <a:srgbClr val="57585B"/>
                </a:solidFill>
                <a:latin typeface="Open Sans"/>
                <a:cs typeface="Open Sans"/>
              </a:rPr>
              <a:t>beauty</a:t>
            </a:r>
            <a:r>
              <a:rPr sz="1700" spc="90" dirty="0">
                <a:solidFill>
                  <a:srgbClr val="57585B"/>
                </a:solidFill>
                <a:latin typeface="Open Sans"/>
                <a:cs typeface="Open Sans"/>
              </a:rPr>
              <a:t> </a:t>
            </a:r>
            <a:r>
              <a:rPr sz="1700" dirty="0">
                <a:solidFill>
                  <a:srgbClr val="57585B"/>
                </a:solidFill>
                <a:latin typeface="Open Sans"/>
                <a:cs typeface="Open Sans"/>
              </a:rPr>
              <a:t>of</a:t>
            </a:r>
            <a:r>
              <a:rPr sz="1700" spc="95" dirty="0">
                <a:solidFill>
                  <a:srgbClr val="57585B"/>
                </a:solidFill>
                <a:latin typeface="Open Sans"/>
                <a:cs typeface="Open Sans"/>
              </a:rPr>
              <a:t> </a:t>
            </a:r>
            <a:r>
              <a:rPr sz="1700" dirty="0">
                <a:solidFill>
                  <a:srgbClr val="57585B"/>
                </a:solidFill>
                <a:latin typeface="Open Sans"/>
                <a:cs typeface="Open Sans"/>
              </a:rPr>
              <a:t>this</a:t>
            </a:r>
            <a:r>
              <a:rPr sz="1700" spc="90" dirty="0">
                <a:solidFill>
                  <a:srgbClr val="57585B"/>
                </a:solidFill>
                <a:latin typeface="Open Sans"/>
                <a:cs typeface="Open Sans"/>
              </a:rPr>
              <a:t> </a:t>
            </a:r>
            <a:r>
              <a:rPr sz="1700" dirty="0">
                <a:solidFill>
                  <a:srgbClr val="57585B"/>
                </a:solidFill>
                <a:latin typeface="Open Sans"/>
                <a:cs typeface="Open Sans"/>
              </a:rPr>
              <a:t>decentralized</a:t>
            </a:r>
            <a:r>
              <a:rPr sz="1700" spc="90" dirty="0">
                <a:solidFill>
                  <a:srgbClr val="57585B"/>
                </a:solidFill>
                <a:latin typeface="Open Sans"/>
                <a:cs typeface="Open Sans"/>
              </a:rPr>
              <a:t> </a:t>
            </a:r>
            <a:r>
              <a:rPr sz="1700" dirty="0">
                <a:solidFill>
                  <a:srgbClr val="57585B"/>
                </a:solidFill>
                <a:latin typeface="Open Sans"/>
                <a:cs typeface="Open Sans"/>
              </a:rPr>
              <a:t>development</a:t>
            </a:r>
            <a:r>
              <a:rPr sz="1700" spc="95" dirty="0">
                <a:solidFill>
                  <a:srgbClr val="57585B"/>
                </a:solidFill>
                <a:latin typeface="Open Sans"/>
                <a:cs typeface="Open Sans"/>
              </a:rPr>
              <a:t> </a:t>
            </a:r>
            <a:r>
              <a:rPr sz="1700" dirty="0">
                <a:solidFill>
                  <a:srgbClr val="57585B"/>
                </a:solidFill>
                <a:latin typeface="Open Sans"/>
                <a:cs typeface="Open Sans"/>
              </a:rPr>
              <a:t>prevents</a:t>
            </a:r>
            <a:r>
              <a:rPr sz="1700" spc="90" dirty="0">
                <a:solidFill>
                  <a:srgbClr val="57585B"/>
                </a:solidFill>
                <a:latin typeface="Open Sans"/>
                <a:cs typeface="Open Sans"/>
              </a:rPr>
              <a:t> </a:t>
            </a:r>
            <a:r>
              <a:rPr sz="1700" dirty="0">
                <a:solidFill>
                  <a:srgbClr val="57585B"/>
                </a:solidFill>
                <a:latin typeface="Open Sans"/>
                <a:cs typeface="Open Sans"/>
              </a:rPr>
              <a:t>a</a:t>
            </a:r>
            <a:r>
              <a:rPr sz="1700" spc="95" dirty="0">
                <a:solidFill>
                  <a:srgbClr val="57585B"/>
                </a:solidFill>
                <a:latin typeface="Open Sans"/>
                <a:cs typeface="Open Sans"/>
              </a:rPr>
              <a:t> </a:t>
            </a:r>
            <a:r>
              <a:rPr sz="1700" dirty="0">
                <a:solidFill>
                  <a:srgbClr val="57585B"/>
                </a:solidFill>
                <a:latin typeface="Open Sans"/>
                <a:cs typeface="Open Sans"/>
              </a:rPr>
              <a:t>single</a:t>
            </a:r>
            <a:r>
              <a:rPr sz="1700" spc="90" dirty="0">
                <a:solidFill>
                  <a:srgbClr val="57585B"/>
                </a:solidFill>
                <a:latin typeface="Open Sans"/>
                <a:cs typeface="Open Sans"/>
              </a:rPr>
              <a:t> </a:t>
            </a:r>
            <a:r>
              <a:rPr sz="1700" dirty="0">
                <a:solidFill>
                  <a:srgbClr val="57585B"/>
                </a:solidFill>
                <a:latin typeface="Open Sans"/>
                <a:cs typeface="Open Sans"/>
              </a:rPr>
              <a:t>entity</a:t>
            </a:r>
            <a:r>
              <a:rPr sz="1700" spc="90" dirty="0">
                <a:solidFill>
                  <a:srgbClr val="57585B"/>
                </a:solidFill>
                <a:latin typeface="Open Sans"/>
                <a:cs typeface="Open Sans"/>
              </a:rPr>
              <a:t> </a:t>
            </a:r>
            <a:r>
              <a:rPr sz="1700" spc="-20" dirty="0">
                <a:solidFill>
                  <a:srgbClr val="57585B"/>
                </a:solidFill>
                <a:latin typeface="Open Sans"/>
                <a:cs typeface="Open Sans"/>
              </a:rPr>
              <a:t>from </a:t>
            </a:r>
            <a:r>
              <a:rPr sz="1700" dirty="0">
                <a:solidFill>
                  <a:srgbClr val="57585B"/>
                </a:solidFill>
                <a:latin typeface="Open Sans"/>
                <a:cs typeface="Open Sans"/>
              </a:rPr>
              <a:t>monopolizing</a:t>
            </a:r>
            <a:r>
              <a:rPr sz="1700" spc="85" dirty="0">
                <a:solidFill>
                  <a:srgbClr val="57585B"/>
                </a:solidFill>
                <a:latin typeface="Open Sans"/>
                <a:cs typeface="Open Sans"/>
              </a:rPr>
              <a:t> </a:t>
            </a:r>
            <a:r>
              <a:rPr sz="1700" dirty="0">
                <a:solidFill>
                  <a:srgbClr val="57585B"/>
                </a:solidFill>
                <a:latin typeface="Open Sans"/>
                <a:cs typeface="Open Sans"/>
              </a:rPr>
              <a:t>control</a:t>
            </a:r>
            <a:r>
              <a:rPr sz="1700" spc="90" dirty="0">
                <a:solidFill>
                  <a:srgbClr val="57585B"/>
                </a:solidFill>
                <a:latin typeface="Open Sans"/>
                <a:cs typeface="Open Sans"/>
              </a:rPr>
              <a:t> </a:t>
            </a:r>
            <a:r>
              <a:rPr sz="1700" dirty="0">
                <a:solidFill>
                  <a:srgbClr val="57585B"/>
                </a:solidFill>
                <a:latin typeface="Open Sans"/>
                <a:cs typeface="Open Sans"/>
              </a:rPr>
              <a:t>over</a:t>
            </a:r>
            <a:r>
              <a:rPr sz="1700" spc="90" dirty="0">
                <a:solidFill>
                  <a:srgbClr val="57585B"/>
                </a:solidFill>
                <a:latin typeface="Open Sans"/>
                <a:cs typeface="Open Sans"/>
              </a:rPr>
              <a:t> </a:t>
            </a:r>
            <a:r>
              <a:rPr sz="1700" dirty="0">
                <a:solidFill>
                  <a:srgbClr val="57585B"/>
                </a:solidFill>
                <a:latin typeface="Open Sans"/>
                <a:cs typeface="Open Sans"/>
              </a:rPr>
              <a:t>the</a:t>
            </a:r>
            <a:r>
              <a:rPr sz="1700" spc="90" dirty="0">
                <a:solidFill>
                  <a:srgbClr val="57585B"/>
                </a:solidFill>
                <a:latin typeface="Open Sans"/>
                <a:cs typeface="Open Sans"/>
              </a:rPr>
              <a:t> </a:t>
            </a:r>
            <a:r>
              <a:rPr sz="1700" dirty="0">
                <a:solidFill>
                  <a:srgbClr val="57585B"/>
                </a:solidFill>
                <a:latin typeface="Open Sans"/>
                <a:cs typeface="Open Sans"/>
              </a:rPr>
              <a:t>protocol.</a:t>
            </a:r>
            <a:r>
              <a:rPr sz="1700" spc="90" dirty="0">
                <a:solidFill>
                  <a:srgbClr val="57585B"/>
                </a:solidFill>
                <a:latin typeface="Open Sans"/>
                <a:cs typeface="Open Sans"/>
              </a:rPr>
              <a:t> </a:t>
            </a:r>
            <a:r>
              <a:rPr sz="1700" dirty="0">
                <a:solidFill>
                  <a:srgbClr val="57585B"/>
                </a:solidFill>
                <a:latin typeface="Open Sans"/>
                <a:cs typeface="Open Sans"/>
              </a:rPr>
              <a:t>This</a:t>
            </a:r>
            <a:r>
              <a:rPr sz="1700" spc="90" dirty="0">
                <a:solidFill>
                  <a:srgbClr val="57585B"/>
                </a:solidFill>
                <a:latin typeface="Open Sans"/>
                <a:cs typeface="Open Sans"/>
              </a:rPr>
              <a:t> </a:t>
            </a:r>
            <a:r>
              <a:rPr sz="1700" dirty="0">
                <a:solidFill>
                  <a:srgbClr val="57585B"/>
                </a:solidFill>
                <a:latin typeface="Open Sans"/>
                <a:cs typeface="Open Sans"/>
              </a:rPr>
              <a:t>happens</a:t>
            </a:r>
            <a:r>
              <a:rPr sz="1700" spc="85" dirty="0">
                <a:solidFill>
                  <a:srgbClr val="57585B"/>
                </a:solidFill>
                <a:latin typeface="Open Sans"/>
                <a:cs typeface="Open Sans"/>
              </a:rPr>
              <a:t> </a:t>
            </a:r>
            <a:r>
              <a:rPr sz="1700" dirty="0">
                <a:solidFill>
                  <a:srgbClr val="57585B"/>
                </a:solidFill>
                <a:latin typeface="Open Sans"/>
                <a:cs typeface="Open Sans"/>
              </a:rPr>
              <a:t>through</a:t>
            </a:r>
            <a:r>
              <a:rPr sz="1700" spc="90" dirty="0">
                <a:solidFill>
                  <a:srgbClr val="57585B"/>
                </a:solidFill>
                <a:latin typeface="Open Sans"/>
                <a:cs typeface="Open Sans"/>
              </a:rPr>
              <a:t> </a:t>
            </a:r>
            <a:r>
              <a:rPr sz="1700" dirty="0">
                <a:solidFill>
                  <a:srgbClr val="57585B"/>
                </a:solidFill>
                <a:latin typeface="Open Sans"/>
                <a:cs typeface="Open Sans"/>
              </a:rPr>
              <a:t>a</a:t>
            </a:r>
            <a:r>
              <a:rPr sz="1700" spc="90" dirty="0">
                <a:solidFill>
                  <a:srgbClr val="57585B"/>
                </a:solidFill>
                <a:latin typeface="Open Sans"/>
                <a:cs typeface="Open Sans"/>
              </a:rPr>
              <a:t> </a:t>
            </a:r>
            <a:r>
              <a:rPr sz="1700" dirty="0">
                <a:solidFill>
                  <a:srgbClr val="57585B"/>
                </a:solidFill>
                <a:latin typeface="Open Sans"/>
                <a:cs typeface="Open Sans"/>
              </a:rPr>
              <a:t>consensus-</a:t>
            </a:r>
            <a:r>
              <a:rPr sz="1700" spc="-10" dirty="0">
                <a:solidFill>
                  <a:srgbClr val="57585B"/>
                </a:solidFill>
                <a:latin typeface="Open Sans"/>
                <a:cs typeface="Open Sans"/>
              </a:rPr>
              <a:t>driven </a:t>
            </a:r>
            <a:r>
              <a:rPr sz="1700" dirty="0">
                <a:solidFill>
                  <a:srgbClr val="57585B"/>
                </a:solidFill>
                <a:latin typeface="Open Sans"/>
                <a:cs typeface="Open Sans"/>
              </a:rPr>
              <a:t>process.</a:t>
            </a:r>
            <a:r>
              <a:rPr sz="1700" spc="60" dirty="0">
                <a:solidFill>
                  <a:srgbClr val="57585B"/>
                </a:solidFill>
                <a:latin typeface="Open Sans"/>
                <a:cs typeface="Open Sans"/>
              </a:rPr>
              <a:t> </a:t>
            </a:r>
            <a:r>
              <a:rPr sz="1700" dirty="0">
                <a:solidFill>
                  <a:srgbClr val="57585B"/>
                </a:solidFill>
                <a:latin typeface="Open Sans"/>
                <a:cs typeface="Open Sans"/>
              </a:rPr>
              <a:t>Developers</a:t>
            </a:r>
            <a:r>
              <a:rPr sz="1700" spc="65" dirty="0">
                <a:solidFill>
                  <a:srgbClr val="57585B"/>
                </a:solidFill>
                <a:latin typeface="Open Sans"/>
                <a:cs typeface="Open Sans"/>
              </a:rPr>
              <a:t> </a:t>
            </a:r>
            <a:r>
              <a:rPr sz="1700" dirty="0">
                <a:solidFill>
                  <a:srgbClr val="57585B"/>
                </a:solidFill>
                <a:latin typeface="Open Sans"/>
                <a:cs typeface="Open Sans"/>
              </a:rPr>
              <a:t>propose</a:t>
            </a:r>
            <a:r>
              <a:rPr sz="1700" spc="60" dirty="0">
                <a:solidFill>
                  <a:srgbClr val="57585B"/>
                </a:solidFill>
                <a:latin typeface="Open Sans"/>
                <a:cs typeface="Open Sans"/>
              </a:rPr>
              <a:t> </a:t>
            </a:r>
            <a:r>
              <a:rPr sz="1700" dirty="0">
                <a:solidFill>
                  <a:srgbClr val="57585B"/>
                </a:solidFill>
                <a:latin typeface="Open Sans"/>
                <a:cs typeface="Open Sans"/>
              </a:rPr>
              <a:t>ideas</a:t>
            </a:r>
            <a:r>
              <a:rPr sz="1700" spc="65" dirty="0">
                <a:solidFill>
                  <a:srgbClr val="57585B"/>
                </a:solidFill>
                <a:latin typeface="Open Sans"/>
                <a:cs typeface="Open Sans"/>
              </a:rPr>
              <a:t> </a:t>
            </a:r>
            <a:r>
              <a:rPr sz="1700" dirty="0">
                <a:solidFill>
                  <a:srgbClr val="57585B"/>
                </a:solidFill>
                <a:latin typeface="Open Sans"/>
                <a:cs typeface="Open Sans"/>
              </a:rPr>
              <a:t>and</a:t>
            </a:r>
            <a:r>
              <a:rPr sz="1700" spc="60" dirty="0">
                <a:solidFill>
                  <a:srgbClr val="57585B"/>
                </a:solidFill>
                <a:latin typeface="Open Sans"/>
                <a:cs typeface="Open Sans"/>
              </a:rPr>
              <a:t> </a:t>
            </a:r>
            <a:r>
              <a:rPr sz="1700" dirty="0">
                <a:solidFill>
                  <a:srgbClr val="57585B"/>
                </a:solidFill>
                <a:latin typeface="Open Sans"/>
                <a:cs typeface="Open Sans"/>
              </a:rPr>
              <a:t>changes,</a:t>
            </a:r>
            <a:r>
              <a:rPr sz="1700" spc="65" dirty="0">
                <a:solidFill>
                  <a:srgbClr val="57585B"/>
                </a:solidFill>
                <a:latin typeface="Open Sans"/>
                <a:cs typeface="Open Sans"/>
              </a:rPr>
              <a:t> </a:t>
            </a:r>
            <a:r>
              <a:rPr sz="1700" dirty="0">
                <a:solidFill>
                  <a:srgbClr val="57585B"/>
                </a:solidFill>
                <a:latin typeface="Open Sans"/>
                <a:cs typeface="Open Sans"/>
              </a:rPr>
              <a:t>and</a:t>
            </a:r>
            <a:r>
              <a:rPr sz="1700" spc="60" dirty="0">
                <a:solidFill>
                  <a:srgbClr val="57585B"/>
                </a:solidFill>
                <a:latin typeface="Open Sans"/>
                <a:cs typeface="Open Sans"/>
              </a:rPr>
              <a:t> </a:t>
            </a:r>
            <a:r>
              <a:rPr sz="1700" dirty="0">
                <a:solidFill>
                  <a:srgbClr val="57585B"/>
                </a:solidFill>
                <a:latin typeface="Open Sans"/>
                <a:cs typeface="Open Sans"/>
              </a:rPr>
              <a:t>only</a:t>
            </a:r>
            <a:r>
              <a:rPr sz="1700" spc="65" dirty="0">
                <a:solidFill>
                  <a:srgbClr val="57585B"/>
                </a:solidFill>
                <a:latin typeface="Open Sans"/>
                <a:cs typeface="Open Sans"/>
              </a:rPr>
              <a:t> </a:t>
            </a:r>
            <a:r>
              <a:rPr sz="1700" dirty="0">
                <a:solidFill>
                  <a:srgbClr val="57585B"/>
                </a:solidFill>
                <a:latin typeface="Open Sans"/>
                <a:cs typeface="Open Sans"/>
              </a:rPr>
              <a:t>those</a:t>
            </a:r>
            <a:r>
              <a:rPr sz="1700" spc="60" dirty="0">
                <a:solidFill>
                  <a:srgbClr val="57585B"/>
                </a:solidFill>
                <a:latin typeface="Open Sans"/>
                <a:cs typeface="Open Sans"/>
              </a:rPr>
              <a:t> </a:t>
            </a:r>
            <a:r>
              <a:rPr sz="1700" dirty="0">
                <a:solidFill>
                  <a:srgbClr val="57585B"/>
                </a:solidFill>
                <a:latin typeface="Open Sans"/>
                <a:cs typeface="Open Sans"/>
              </a:rPr>
              <a:t>with</a:t>
            </a:r>
            <a:r>
              <a:rPr sz="1700" spc="65"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best</a:t>
            </a:r>
            <a:r>
              <a:rPr sz="1700" spc="65" dirty="0">
                <a:solidFill>
                  <a:srgbClr val="57585B"/>
                </a:solidFill>
                <a:latin typeface="Open Sans"/>
                <a:cs typeface="Open Sans"/>
              </a:rPr>
              <a:t> </a:t>
            </a:r>
            <a:r>
              <a:rPr sz="1700" spc="-10" dirty="0">
                <a:solidFill>
                  <a:srgbClr val="57585B"/>
                </a:solidFill>
                <a:latin typeface="Open Sans"/>
                <a:cs typeface="Open Sans"/>
              </a:rPr>
              <a:t>ideas </a:t>
            </a:r>
            <a:r>
              <a:rPr sz="1700" dirty="0">
                <a:solidFill>
                  <a:srgbClr val="57585B"/>
                </a:solidFill>
                <a:latin typeface="Open Sans"/>
                <a:cs typeface="Open Sans"/>
              </a:rPr>
              <a:t>who</a:t>
            </a:r>
            <a:r>
              <a:rPr sz="1700" spc="45" dirty="0">
                <a:solidFill>
                  <a:srgbClr val="57585B"/>
                </a:solidFill>
                <a:latin typeface="Open Sans"/>
                <a:cs typeface="Open Sans"/>
              </a:rPr>
              <a:t> </a:t>
            </a:r>
            <a:r>
              <a:rPr sz="1700" dirty="0">
                <a:solidFill>
                  <a:srgbClr val="57585B"/>
                </a:solidFill>
                <a:latin typeface="Open Sans"/>
                <a:cs typeface="Open Sans"/>
              </a:rPr>
              <a:t>are</a:t>
            </a:r>
            <a:r>
              <a:rPr sz="1700" spc="50" dirty="0">
                <a:solidFill>
                  <a:srgbClr val="57585B"/>
                </a:solidFill>
                <a:latin typeface="Open Sans"/>
                <a:cs typeface="Open Sans"/>
              </a:rPr>
              <a:t> </a:t>
            </a:r>
            <a:r>
              <a:rPr sz="1700" dirty="0">
                <a:solidFill>
                  <a:srgbClr val="57585B"/>
                </a:solidFill>
                <a:latin typeface="Open Sans"/>
                <a:cs typeface="Open Sans"/>
              </a:rPr>
              <a:t>aligned</a:t>
            </a:r>
            <a:r>
              <a:rPr sz="1700" spc="45" dirty="0">
                <a:solidFill>
                  <a:srgbClr val="57585B"/>
                </a:solidFill>
                <a:latin typeface="Open Sans"/>
                <a:cs typeface="Open Sans"/>
              </a:rPr>
              <a:t> </a:t>
            </a:r>
            <a:r>
              <a:rPr sz="1700" dirty="0">
                <a:solidFill>
                  <a:srgbClr val="57585B"/>
                </a:solidFill>
                <a:latin typeface="Open Sans"/>
                <a:cs typeface="Open Sans"/>
              </a:rPr>
              <a:t>with</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broader</a:t>
            </a:r>
            <a:r>
              <a:rPr sz="1700" spc="50" dirty="0">
                <a:solidFill>
                  <a:srgbClr val="57585B"/>
                </a:solidFill>
                <a:latin typeface="Open Sans"/>
                <a:cs typeface="Open Sans"/>
              </a:rPr>
              <a:t> </a:t>
            </a:r>
            <a:r>
              <a:rPr sz="1700" dirty="0">
                <a:solidFill>
                  <a:srgbClr val="57585B"/>
                </a:solidFill>
                <a:latin typeface="Open Sans"/>
                <a:cs typeface="Open Sans"/>
              </a:rPr>
              <a:t>vision</a:t>
            </a:r>
            <a:r>
              <a:rPr sz="1700" spc="45" dirty="0">
                <a:solidFill>
                  <a:srgbClr val="57585B"/>
                </a:solidFill>
                <a:latin typeface="Open Sans"/>
                <a:cs typeface="Open Sans"/>
              </a:rPr>
              <a:t> </a:t>
            </a:r>
            <a:r>
              <a:rPr sz="1700" dirty="0">
                <a:solidFill>
                  <a:srgbClr val="57585B"/>
                </a:solidFill>
                <a:latin typeface="Open Sans"/>
                <a:cs typeface="Open Sans"/>
              </a:rPr>
              <a:t>for</a:t>
            </a:r>
            <a:r>
              <a:rPr sz="1700" spc="50" dirty="0">
                <a:solidFill>
                  <a:srgbClr val="57585B"/>
                </a:solidFill>
                <a:latin typeface="Open Sans"/>
                <a:cs typeface="Open Sans"/>
              </a:rPr>
              <a:t> </a:t>
            </a:r>
            <a:r>
              <a:rPr sz="1700" dirty="0">
                <a:solidFill>
                  <a:srgbClr val="57585B"/>
                </a:solidFill>
                <a:latin typeface="Open Sans"/>
                <a:cs typeface="Open Sans"/>
              </a:rPr>
              <a:t>a</a:t>
            </a:r>
            <a:r>
              <a:rPr sz="1700" spc="50" dirty="0">
                <a:solidFill>
                  <a:srgbClr val="57585B"/>
                </a:solidFill>
                <a:latin typeface="Open Sans"/>
                <a:cs typeface="Open Sans"/>
              </a:rPr>
              <a:t> </a:t>
            </a:r>
            <a:r>
              <a:rPr sz="1700" dirty="0">
                <a:solidFill>
                  <a:srgbClr val="57585B"/>
                </a:solidFill>
                <a:latin typeface="Open Sans"/>
                <a:cs typeface="Open Sans"/>
              </a:rPr>
              <a:t>better</a:t>
            </a:r>
            <a:r>
              <a:rPr sz="1700" spc="45" dirty="0">
                <a:solidFill>
                  <a:srgbClr val="57585B"/>
                </a:solidFill>
                <a:latin typeface="Open Sans"/>
                <a:cs typeface="Open Sans"/>
              </a:rPr>
              <a:t> </a:t>
            </a:r>
            <a:r>
              <a:rPr sz="1700" dirty="0">
                <a:solidFill>
                  <a:srgbClr val="57585B"/>
                </a:solidFill>
                <a:latin typeface="Open Sans"/>
                <a:cs typeface="Open Sans"/>
              </a:rPr>
              <a:t>world</a:t>
            </a:r>
            <a:r>
              <a:rPr sz="1700" spc="50" dirty="0">
                <a:solidFill>
                  <a:srgbClr val="57585B"/>
                </a:solidFill>
                <a:latin typeface="Open Sans"/>
                <a:cs typeface="Open Sans"/>
              </a:rPr>
              <a:t> </a:t>
            </a:r>
            <a:r>
              <a:rPr sz="1700" dirty="0">
                <a:solidFill>
                  <a:srgbClr val="57585B"/>
                </a:solidFill>
                <a:latin typeface="Open Sans"/>
                <a:cs typeface="Open Sans"/>
              </a:rPr>
              <a:t>receive</a:t>
            </a:r>
            <a:r>
              <a:rPr sz="1700" spc="45" dirty="0">
                <a:solidFill>
                  <a:srgbClr val="57585B"/>
                </a:solidFill>
                <a:latin typeface="Open Sans"/>
                <a:cs typeface="Open Sans"/>
              </a:rPr>
              <a:t> </a:t>
            </a:r>
            <a:r>
              <a:rPr sz="1700" dirty="0">
                <a:solidFill>
                  <a:srgbClr val="57585B"/>
                </a:solidFill>
                <a:latin typeface="Open Sans"/>
                <a:cs typeface="Open Sans"/>
              </a:rPr>
              <a:t>support</a:t>
            </a:r>
            <a:r>
              <a:rPr sz="1700" spc="50" dirty="0">
                <a:solidFill>
                  <a:srgbClr val="57585B"/>
                </a:solidFill>
                <a:latin typeface="Open Sans"/>
                <a:cs typeface="Open Sans"/>
              </a:rPr>
              <a:t> </a:t>
            </a:r>
            <a:r>
              <a:rPr sz="1700" dirty="0">
                <a:solidFill>
                  <a:srgbClr val="57585B"/>
                </a:solidFill>
                <a:latin typeface="Open Sans"/>
                <a:cs typeface="Open Sans"/>
              </a:rPr>
              <a:t>from</a:t>
            </a:r>
            <a:r>
              <a:rPr sz="1700" spc="45"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community,</a:t>
            </a:r>
            <a:r>
              <a:rPr sz="1700" spc="75" dirty="0">
                <a:solidFill>
                  <a:srgbClr val="57585B"/>
                </a:solidFill>
                <a:latin typeface="Open Sans"/>
                <a:cs typeface="Open Sans"/>
              </a:rPr>
              <a:t> </a:t>
            </a:r>
            <a:r>
              <a:rPr sz="1700" dirty="0">
                <a:solidFill>
                  <a:srgbClr val="57585B"/>
                </a:solidFill>
                <a:latin typeface="Open Sans"/>
                <a:cs typeface="Open Sans"/>
              </a:rPr>
              <a:t>empowering</a:t>
            </a:r>
            <a:r>
              <a:rPr sz="1700" spc="75" dirty="0">
                <a:solidFill>
                  <a:srgbClr val="57585B"/>
                </a:solidFill>
                <a:latin typeface="Open Sans"/>
                <a:cs typeface="Open Sans"/>
              </a:rPr>
              <a:t> </a:t>
            </a:r>
            <a:r>
              <a:rPr lang="en-US" sz="1700" dirty="0">
                <a:solidFill>
                  <a:srgbClr val="57585B"/>
                </a:solidFill>
                <a:latin typeface="Open Sans"/>
                <a:cs typeface="Open Sans"/>
              </a:rPr>
              <a:t>Bitcoin’s</a:t>
            </a:r>
            <a:r>
              <a:rPr sz="1700" spc="75" dirty="0">
                <a:solidFill>
                  <a:srgbClr val="57585B"/>
                </a:solidFill>
                <a:latin typeface="Open Sans"/>
                <a:cs typeface="Open Sans"/>
              </a:rPr>
              <a:t> </a:t>
            </a:r>
            <a:r>
              <a:rPr sz="1700" dirty="0">
                <a:solidFill>
                  <a:srgbClr val="57585B"/>
                </a:solidFill>
                <a:latin typeface="Open Sans"/>
                <a:cs typeface="Open Sans"/>
              </a:rPr>
              <a:t>transparent</a:t>
            </a:r>
            <a:r>
              <a:rPr sz="1700" spc="75" dirty="0">
                <a:solidFill>
                  <a:srgbClr val="57585B"/>
                </a:solidFill>
                <a:latin typeface="Open Sans"/>
                <a:cs typeface="Open Sans"/>
              </a:rPr>
              <a:t> </a:t>
            </a:r>
            <a:r>
              <a:rPr sz="1700" dirty="0">
                <a:solidFill>
                  <a:srgbClr val="57585B"/>
                </a:solidFill>
                <a:latin typeface="Open Sans"/>
                <a:cs typeface="Open Sans"/>
              </a:rPr>
              <a:t>and</a:t>
            </a:r>
            <a:r>
              <a:rPr sz="1700" spc="75" dirty="0">
                <a:solidFill>
                  <a:srgbClr val="57585B"/>
                </a:solidFill>
                <a:latin typeface="Open Sans"/>
                <a:cs typeface="Open Sans"/>
              </a:rPr>
              <a:t> </a:t>
            </a:r>
            <a:r>
              <a:rPr sz="1700" dirty="0">
                <a:solidFill>
                  <a:srgbClr val="57585B"/>
                </a:solidFill>
                <a:latin typeface="Open Sans"/>
                <a:cs typeface="Open Sans"/>
              </a:rPr>
              <a:t>democratic</a:t>
            </a:r>
            <a:r>
              <a:rPr sz="1700" spc="80" dirty="0">
                <a:solidFill>
                  <a:srgbClr val="57585B"/>
                </a:solidFill>
                <a:latin typeface="Open Sans"/>
                <a:cs typeface="Open Sans"/>
              </a:rPr>
              <a:t> </a:t>
            </a:r>
            <a:r>
              <a:rPr sz="1700" dirty="0">
                <a:solidFill>
                  <a:srgbClr val="57585B"/>
                </a:solidFill>
                <a:latin typeface="Open Sans"/>
                <a:cs typeface="Open Sans"/>
              </a:rPr>
              <a:t>evolution</a:t>
            </a:r>
            <a:r>
              <a:rPr sz="1700" spc="75" dirty="0">
                <a:solidFill>
                  <a:srgbClr val="57585B"/>
                </a:solidFill>
                <a:latin typeface="Open Sans"/>
                <a:cs typeface="Open Sans"/>
              </a:rPr>
              <a:t> </a:t>
            </a:r>
            <a:r>
              <a:rPr sz="1700" dirty="0">
                <a:solidFill>
                  <a:srgbClr val="57585B"/>
                </a:solidFill>
                <a:latin typeface="Open Sans"/>
                <a:cs typeface="Open Sans"/>
              </a:rPr>
              <a:t>until</a:t>
            </a:r>
            <a:r>
              <a:rPr sz="1700" spc="75" dirty="0">
                <a:solidFill>
                  <a:srgbClr val="57585B"/>
                </a:solidFill>
                <a:latin typeface="Open Sans"/>
                <a:cs typeface="Open Sans"/>
              </a:rPr>
              <a:t> </a:t>
            </a:r>
            <a:r>
              <a:rPr sz="1700" spc="-20" dirty="0">
                <a:solidFill>
                  <a:srgbClr val="57585B"/>
                </a:solidFill>
                <a:latin typeface="Open Sans"/>
                <a:cs typeface="Open Sans"/>
              </a:rPr>
              <a:t>it’s </a:t>
            </a:r>
            <a:r>
              <a:rPr sz="1700" dirty="0">
                <a:solidFill>
                  <a:srgbClr val="57585B"/>
                </a:solidFill>
                <a:latin typeface="Open Sans"/>
                <a:cs typeface="Open Sans"/>
              </a:rPr>
              <a:t>ready</a:t>
            </a:r>
            <a:r>
              <a:rPr sz="1700" spc="45" dirty="0">
                <a:solidFill>
                  <a:srgbClr val="57585B"/>
                </a:solidFill>
                <a:latin typeface="Open Sans"/>
                <a:cs typeface="Open Sans"/>
              </a:rPr>
              <a:t> </a:t>
            </a:r>
            <a:r>
              <a:rPr sz="1700" dirty="0">
                <a:solidFill>
                  <a:srgbClr val="57585B"/>
                </a:solidFill>
                <a:latin typeface="Open Sans"/>
                <a:cs typeface="Open Sans"/>
              </a:rPr>
              <a:t>for</a:t>
            </a:r>
            <a:r>
              <a:rPr sz="1700" spc="45" dirty="0">
                <a:solidFill>
                  <a:srgbClr val="57585B"/>
                </a:solidFill>
                <a:latin typeface="Open Sans"/>
                <a:cs typeface="Open Sans"/>
              </a:rPr>
              <a:t> </a:t>
            </a:r>
            <a:r>
              <a:rPr sz="1700" dirty="0">
                <a:solidFill>
                  <a:srgbClr val="57585B"/>
                </a:solidFill>
                <a:latin typeface="Open Sans"/>
                <a:cs typeface="Open Sans"/>
              </a:rPr>
              <a:t>8</a:t>
            </a:r>
            <a:r>
              <a:rPr sz="1700" spc="45" dirty="0">
                <a:solidFill>
                  <a:srgbClr val="57585B"/>
                </a:solidFill>
                <a:latin typeface="Open Sans"/>
                <a:cs typeface="Open Sans"/>
              </a:rPr>
              <a:t> </a:t>
            </a:r>
            <a:r>
              <a:rPr sz="1700" dirty="0">
                <a:solidFill>
                  <a:srgbClr val="57585B"/>
                </a:solidFill>
                <a:latin typeface="Open Sans"/>
                <a:cs typeface="Open Sans"/>
              </a:rPr>
              <a:t>billion</a:t>
            </a:r>
            <a:r>
              <a:rPr sz="1700" spc="45" dirty="0">
                <a:solidFill>
                  <a:srgbClr val="57585B"/>
                </a:solidFill>
                <a:latin typeface="Open Sans"/>
                <a:cs typeface="Open Sans"/>
              </a:rPr>
              <a:t> </a:t>
            </a:r>
            <a:r>
              <a:rPr sz="1700" spc="-10" dirty="0">
                <a:solidFill>
                  <a:srgbClr val="57585B"/>
                </a:solidFill>
                <a:latin typeface="Open Sans"/>
                <a:cs typeface="Open Sans"/>
              </a:rPr>
              <a:t>people.</a:t>
            </a:r>
            <a:endParaRPr sz="1700" dirty="0">
              <a:latin typeface="Open Sans"/>
              <a:cs typeface="Open Sans"/>
            </a:endParaRPr>
          </a:p>
          <a:p>
            <a:pPr marL="12700" marR="218440">
              <a:lnSpc>
                <a:spcPct val="101800"/>
              </a:lnSpc>
              <a:spcBef>
                <a:spcPts val="2075"/>
              </a:spcBef>
            </a:pPr>
            <a:r>
              <a:rPr sz="1700" dirty="0">
                <a:solidFill>
                  <a:srgbClr val="57585B"/>
                </a:solidFill>
                <a:latin typeface="Open Sans"/>
                <a:cs typeface="Open Sans"/>
              </a:rPr>
              <a:t>Bitcoin</a:t>
            </a:r>
            <a:r>
              <a:rPr sz="1700" spc="85" dirty="0">
                <a:solidFill>
                  <a:srgbClr val="57585B"/>
                </a:solidFill>
                <a:latin typeface="Open Sans"/>
                <a:cs typeface="Open Sans"/>
              </a:rPr>
              <a:t> </a:t>
            </a:r>
            <a:r>
              <a:rPr sz="1700" dirty="0">
                <a:solidFill>
                  <a:srgbClr val="57585B"/>
                </a:solidFill>
                <a:latin typeface="Open Sans"/>
                <a:cs typeface="Open Sans"/>
              </a:rPr>
              <a:t>projects</a:t>
            </a:r>
            <a:r>
              <a:rPr sz="1700" spc="90" dirty="0">
                <a:solidFill>
                  <a:srgbClr val="57585B"/>
                </a:solidFill>
                <a:latin typeface="Open Sans"/>
                <a:cs typeface="Open Sans"/>
              </a:rPr>
              <a:t> </a:t>
            </a:r>
            <a:r>
              <a:rPr sz="1700" dirty="0">
                <a:solidFill>
                  <a:srgbClr val="57585B"/>
                </a:solidFill>
                <a:latin typeface="Open Sans"/>
                <a:cs typeface="Open Sans"/>
              </a:rPr>
              <a:t>involve</a:t>
            </a:r>
            <a:r>
              <a:rPr sz="1700" spc="90" dirty="0">
                <a:solidFill>
                  <a:srgbClr val="57585B"/>
                </a:solidFill>
                <a:latin typeface="Open Sans"/>
                <a:cs typeface="Open Sans"/>
              </a:rPr>
              <a:t> </a:t>
            </a:r>
            <a:r>
              <a:rPr sz="1700" dirty="0">
                <a:solidFill>
                  <a:srgbClr val="57585B"/>
                </a:solidFill>
                <a:latin typeface="Open Sans"/>
                <a:cs typeface="Open Sans"/>
              </a:rPr>
              <a:t>diverse</a:t>
            </a:r>
            <a:r>
              <a:rPr sz="1700" spc="90" dirty="0">
                <a:solidFill>
                  <a:srgbClr val="57585B"/>
                </a:solidFill>
                <a:latin typeface="Open Sans"/>
                <a:cs typeface="Open Sans"/>
              </a:rPr>
              <a:t> </a:t>
            </a:r>
            <a:r>
              <a:rPr sz="1700" dirty="0">
                <a:solidFill>
                  <a:srgbClr val="57585B"/>
                </a:solidFill>
                <a:latin typeface="Open Sans"/>
                <a:cs typeface="Open Sans"/>
              </a:rPr>
              <a:t>groups,</a:t>
            </a:r>
            <a:r>
              <a:rPr sz="1700" spc="90" dirty="0">
                <a:solidFill>
                  <a:srgbClr val="57585B"/>
                </a:solidFill>
                <a:latin typeface="Open Sans"/>
                <a:cs typeface="Open Sans"/>
              </a:rPr>
              <a:t> </a:t>
            </a:r>
            <a:r>
              <a:rPr sz="1700" dirty="0">
                <a:solidFill>
                  <a:srgbClr val="57585B"/>
                </a:solidFill>
                <a:latin typeface="Open Sans"/>
                <a:cs typeface="Open Sans"/>
              </a:rPr>
              <a:t>from</a:t>
            </a:r>
            <a:r>
              <a:rPr sz="1700" spc="90" dirty="0">
                <a:solidFill>
                  <a:srgbClr val="57585B"/>
                </a:solidFill>
                <a:latin typeface="Open Sans"/>
                <a:cs typeface="Open Sans"/>
              </a:rPr>
              <a:t> </a:t>
            </a:r>
            <a:r>
              <a:rPr sz="1700" dirty="0">
                <a:solidFill>
                  <a:srgbClr val="57585B"/>
                </a:solidFill>
                <a:latin typeface="Open Sans"/>
                <a:cs typeface="Open Sans"/>
              </a:rPr>
              <a:t>mission-driven</a:t>
            </a:r>
            <a:r>
              <a:rPr sz="1700" spc="85" dirty="0">
                <a:solidFill>
                  <a:srgbClr val="57585B"/>
                </a:solidFill>
                <a:latin typeface="Open Sans"/>
                <a:cs typeface="Open Sans"/>
              </a:rPr>
              <a:t> </a:t>
            </a:r>
            <a:r>
              <a:rPr sz="1700" dirty="0">
                <a:solidFill>
                  <a:srgbClr val="57585B"/>
                </a:solidFill>
                <a:latin typeface="Open Sans"/>
                <a:cs typeface="Open Sans"/>
              </a:rPr>
              <a:t>nonproﬁts</a:t>
            </a:r>
            <a:r>
              <a:rPr sz="1700" spc="90"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corporations</a:t>
            </a:r>
            <a:r>
              <a:rPr sz="1700" spc="65" dirty="0">
                <a:solidFill>
                  <a:srgbClr val="57585B"/>
                </a:solidFill>
                <a:latin typeface="Open Sans"/>
                <a:cs typeface="Open Sans"/>
              </a:rPr>
              <a:t> </a:t>
            </a:r>
            <a:r>
              <a:rPr sz="1700" dirty="0">
                <a:solidFill>
                  <a:srgbClr val="57585B"/>
                </a:solidFill>
                <a:latin typeface="Open Sans"/>
                <a:cs typeface="Open Sans"/>
              </a:rPr>
              <a:t>to</a:t>
            </a:r>
            <a:r>
              <a:rPr sz="1700" spc="65" dirty="0">
                <a:solidFill>
                  <a:srgbClr val="57585B"/>
                </a:solidFill>
                <a:latin typeface="Open Sans"/>
                <a:cs typeface="Open Sans"/>
              </a:rPr>
              <a:t> </a:t>
            </a:r>
            <a:r>
              <a:rPr sz="1700" dirty="0">
                <a:solidFill>
                  <a:srgbClr val="57585B"/>
                </a:solidFill>
                <a:latin typeface="Open Sans"/>
                <a:cs typeface="Open Sans"/>
              </a:rPr>
              <a:t>groups</a:t>
            </a:r>
            <a:r>
              <a:rPr sz="1700" spc="65" dirty="0">
                <a:solidFill>
                  <a:srgbClr val="57585B"/>
                </a:solidFill>
                <a:latin typeface="Open Sans"/>
                <a:cs typeface="Open Sans"/>
              </a:rPr>
              <a:t> </a:t>
            </a:r>
            <a:r>
              <a:rPr sz="1700" dirty="0">
                <a:solidFill>
                  <a:srgbClr val="57585B"/>
                </a:solidFill>
                <a:latin typeface="Open Sans"/>
                <a:cs typeface="Open Sans"/>
              </a:rPr>
              <a:t>and</a:t>
            </a:r>
            <a:r>
              <a:rPr sz="1700" spc="65" dirty="0">
                <a:solidFill>
                  <a:srgbClr val="57585B"/>
                </a:solidFill>
                <a:latin typeface="Open Sans"/>
                <a:cs typeface="Open Sans"/>
              </a:rPr>
              <a:t> </a:t>
            </a:r>
            <a:r>
              <a:rPr sz="1700" dirty="0">
                <a:solidFill>
                  <a:srgbClr val="57585B"/>
                </a:solidFill>
                <a:latin typeface="Open Sans"/>
                <a:cs typeface="Open Sans"/>
              </a:rPr>
              <a:t>individuals</a:t>
            </a:r>
            <a:r>
              <a:rPr sz="1700" spc="65" dirty="0">
                <a:solidFill>
                  <a:srgbClr val="57585B"/>
                </a:solidFill>
                <a:latin typeface="Open Sans"/>
                <a:cs typeface="Open Sans"/>
              </a:rPr>
              <a:t> </a:t>
            </a:r>
            <a:r>
              <a:rPr sz="1700" dirty="0">
                <a:solidFill>
                  <a:srgbClr val="57585B"/>
                </a:solidFill>
                <a:latin typeface="Open Sans"/>
                <a:cs typeface="Open Sans"/>
              </a:rPr>
              <a:t>that</a:t>
            </a:r>
            <a:r>
              <a:rPr sz="1700" spc="65" dirty="0">
                <a:solidFill>
                  <a:srgbClr val="57585B"/>
                </a:solidFill>
                <a:latin typeface="Open Sans"/>
                <a:cs typeface="Open Sans"/>
              </a:rPr>
              <a:t> </a:t>
            </a:r>
            <a:r>
              <a:rPr sz="1700" dirty="0">
                <a:solidFill>
                  <a:srgbClr val="57585B"/>
                </a:solidFill>
                <a:latin typeface="Open Sans"/>
                <a:cs typeface="Open Sans"/>
              </a:rPr>
              <a:t>create</a:t>
            </a:r>
            <a:r>
              <a:rPr sz="1700" spc="65" dirty="0">
                <a:solidFill>
                  <a:srgbClr val="57585B"/>
                </a:solidFill>
                <a:latin typeface="Open Sans"/>
                <a:cs typeface="Open Sans"/>
              </a:rPr>
              <a:t> </a:t>
            </a:r>
            <a:r>
              <a:rPr sz="1700" dirty="0">
                <a:solidFill>
                  <a:srgbClr val="57585B"/>
                </a:solidFill>
                <a:latin typeface="Open Sans"/>
                <a:cs typeface="Open Sans"/>
              </a:rPr>
              <a:t>valuable</a:t>
            </a:r>
            <a:r>
              <a:rPr sz="1700" spc="65" dirty="0">
                <a:solidFill>
                  <a:srgbClr val="57585B"/>
                </a:solidFill>
                <a:latin typeface="Open Sans"/>
                <a:cs typeface="Open Sans"/>
              </a:rPr>
              <a:t> </a:t>
            </a:r>
            <a:r>
              <a:rPr sz="1700" dirty="0">
                <a:solidFill>
                  <a:srgbClr val="57585B"/>
                </a:solidFill>
                <a:latin typeface="Open Sans"/>
                <a:cs typeface="Open Sans"/>
              </a:rPr>
              <a:t>content.</a:t>
            </a:r>
            <a:r>
              <a:rPr sz="1700" spc="65" dirty="0">
                <a:solidFill>
                  <a:srgbClr val="57585B"/>
                </a:solidFill>
                <a:latin typeface="Open Sans"/>
                <a:cs typeface="Open Sans"/>
              </a:rPr>
              <a:t> </a:t>
            </a:r>
            <a:r>
              <a:rPr sz="1700" dirty="0">
                <a:solidFill>
                  <a:srgbClr val="57585B"/>
                </a:solidFill>
                <a:latin typeface="Open Sans"/>
                <a:cs typeface="Open Sans"/>
              </a:rPr>
              <a:t>These</a:t>
            </a:r>
            <a:r>
              <a:rPr sz="1700" spc="65" dirty="0">
                <a:solidFill>
                  <a:srgbClr val="57585B"/>
                </a:solidFill>
                <a:latin typeface="Open Sans"/>
                <a:cs typeface="Open Sans"/>
              </a:rPr>
              <a:t> </a:t>
            </a:r>
            <a:r>
              <a:rPr sz="1700" spc="-10" dirty="0">
                <a:solidFill>
                  <a:srgbClr val="57585B"/>
                </a:solidFill>
                <a:latin typeface="Open Sans"/>
                <a:cs typeface="Open Sans"/>
              </a:rPr>
              <a:t>people </a:t>
            </a:r>
            <a:r>
              <a:rPr sz="1700" dirty="0">
                <a:solidFill>
                  <a:srgbClr val="57585B"/>
                </a:solidFill>
                <a:latin typeface="Open Sans"/>
                <a:cs typeface="Open Sans"/>
              </a:rPr>
              <a:t>work</a:t>
            </a:r>
            <a:r>
              <a:rPr sz="1700" spc="45" dirty="0">
                <a:solidFill>
                  <a:srgbClr val="57585B"/>
                </a:solidFill>
                <a:latin typeface="Open Sans"/>
                <a:cs typeface="Open Sans"/>
              </a:rPr>
              <a:t> </a:t>
            </a:r>
            <a:r>
              <a:rPr sz="1700" dirty="0">
                <a:solidFill>
                  <a:srgbClr val="57585B"/>
                </a:solidFill>
                <a:latin typeface="Open Sans"/>
                <a:cs typeface="Open Sans"/>
              </a:rPr>
              <a:t>together</a:t>
            </a:r>
            <a:r>
              <a:rPr sz="1700" spc="50" dirty="0">
                <a:solidFill>
                  <a:srgbClr val="57585B"/>
                </a:solidFill>
                <a:latin typeface="Open Sans"/>
                <a:cs typeface="Open Sans"/>
              </a:rPr>
              <a:t> </a:t>
            </a:r>
            <a:r>
              <a:rPr sz="1700" dirty="0">
                <a:solidFill>
                  <a:srgbClr val="57585B"/>
                </a:solidFill>
                <a:latin typeface="Open Sans"/>
                <a:cs typeface="Open Sans"/>
              </a:rPr>
              <a:t>on</a:t>
            </a:r>
            <a:r>
              <a:rPr sz="1700" spc="45" dirty="0">
                <a:solidFill>
                  <a:srgbClr val="57585B"/>
                </a:solidFill>
                <a:latin typeface="Open Sans"/>
                <a:cs typeface="Open Sans"/>
              </a:rPr>
              <a:t> </a:t>
            </a:r>
            <a:r>
              <a:rPr sz="1700" dirty="0">
                <a:solidFill>
                  <a:srgbClr val="57585B"/>
                </a:solidFill>
                <a:latin typeface="Open Sans"/>
                <a:cs typeface="Open Sans"/>
              </a:rPr>
              <a:t>a</a:t>
            </a:r>
            <a:r>
              <a:rPr sz="1700" spc="50" dirty="0">
                <a:solidFill>
                  <a:srgbClr val="57585B"/>
                </a:solidFill>
                <a:latin typeface="Open Sans"/>
                <a:cs typeface="Open Sans"/>
              </a:rPr>
              <a:t> </a:t>
            </a:r>
            <a:r>
              <a:rPr sz="1700" dirty="0">
                <a:solidFill>
                  <a:srgbClr val="57585B"/>
                </a:solidFill>
                <a:latin typeface="Open Sans"/>
                <a:cs typeface="Open Sans"/>
              </a:rPr>
              <a:t>speciﬁc</a:t>
            </a:r>
            <a:r>
              <a:rPr sz="1700" spc="50" dirty="0">
                <a:solidFill>
                  <a:srgbClr val="57585B"/>
                </a:solidFill>
                <a:latin typeface="Open Sans"/>
                <a:cs typeface="Open Sans"/>
              </a:rPr>
              <a:t> </a:t>
            </a:r>
            <a:r>
              <a:rPr sz="1700" dirty="0">
                <a:solidFill>
                  <a:srgbClr val="57585B"/>
                </a:solidFill>
                <a:latin typeface="Open Sans"/>
                <a:cs typeface="Open Sans"/>
              </a:rPr>
              <a:t>goal</a:t>
            </a:r>
            <a:r>
              <a:rPr sz="1700" spc="45" dirty="0">
                <a:solidFill>
                  <a:srgbClr val="57585B"/>
                </a:solidFill>
                <a:latin typeface="Open Sans"/>
                <a:cs typeface="Open Sans"/>
              </a:rPr>
              <a:t> </a:t>
            </a:r>
            <a:r>
              <a:rPr sz="1700" dirty="0">
                <a:solidFill>
                  <a:srgbClr val="57585B"/>
                </a:solidFill>
                <a:latin typeface="Open Sans"/>
                <a:cs typeface="Open Sans"/>
              </a:rPr>
              <a:t>or</a:t>
            </a:r>
            <a:r>
              <a:rPr sz="1700" spc="50" dirty="0">
                <a:solidFill>
                  <a:srgbClr val="57585B"/>
                </a:solidFill>
                <a:latin typeface="Open Sans"/>
                <a:cs typeface="Open Sans"/>
              </a:rPr>
              <a:t> </a:t>
            </a:r>
            <a:r>
              <a:rPr sz="1700" dirty="0">
                <a:solidFill>
                  <a:srgbClr val="57585B"/>
                </a:solidFill>
                <a:latin typeface="Open Sans"/>
                <a:cs typeface="Open Sans"/>
              </a:rPr>
              <a:t>focus</a:t>
            </a:r>
            <a:r>
              <a:rPr sz="1700" spc="50" dirty="0">
                <a:solidFill>
                  <a:srgbClr val="57585B"/>
                </a:solidFill>
                <a:latin typeface="Open Sans"/>
                <a:cs typeface="Open Sans"/>
              </a:rPr>
              <a:t> </a:t>
            </a:r>
            <a:r>
              <a:rPr sz="1700" dirty="0">
                <a:solidFill>
                  <a:srgbClr val="57585B"/>
                </a:solidFill>
                <a:latin typeface="Open Sans"/>
                <a:cs typeface="Open Sans"/>
              </a:rPr>
              <a:t>within</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bigger</a:t>
            </a:r>
            <a:r>
              <a:rPr sz="1700" spc="50" dirty="0">
                <a:solidFill>
                  <a:srgbClr val="57585B"/>
                </a:solidFill>
                <a:latin typeface="Open Sans"/>
                <a:cs typeface="Open Sans"/>
              </a:rPr>
              <a:t> </a:t>
            </a:r>
            <a:r>
              <a:rPr sz="1700" dirty="0">
                <a:solidFill>
                  <a:srgbClr val="57585B"/>
                </a:solidFill>
                <a:latin typeface="Open Sans"/>
                <a:cs typeface="Open Sans"/>
              </a:rPr>
              <a:t>Bitcoin</a:t>
            </a:r>
            <a:r>
              <a:rPr sz="1700" spc="45" dirty="0">
                <a:solidFill>
                  <a:srgbClr val="57585B"/>
                </a:solidFill>
                <a:latin typeface="Open Sans"/>
                <a:cs typeface="Open Sans"/>
              </a:rPr>
              <a:t> </a:t>
            </a:r>
            <a:r>
              <a:rPr sz="1700" dirty="0">
                <a:solidFill>
                  <a:srgbClr val="57585B"/>
                </a:solidFill>
                <a:latin typeface="Open Sans"/>
                <a:cs typeface="Open Sans"/>
              </a:rPr>
              <a:t>mission</a:t>
            </a:r>
            <a:r>
              <a:rPr sz="1700" spc="50" dirty="0">
                <a:solidFill>
                  <a:srgbClr val="57585B"/>
                </a:solidFill>
                <a:latin typeface="Open Sans"/>
                <a:cs typeface="Open Sans"/>
              </a:rPr>
              <a:t> </a:t>
            </a:r>
            <a:r>
              <a:rPr sz="1700" spc="-10" dirty="0">
                <a:solidFill>
                  <a:srgbClr val="57585B"/>
                </a:solidFill>
                <a:latin typeface="Open Sans"/>
                <a:cs typeface="Open Sans"/>
              </a:rPr>
              <a:t>toward </a:t>
            </a:r>
            <a:r>
              <a:rPr sz="1700" dirty="0">
                <a:solidFill>
                  <a:srgbClr val="57585B"/>
                </a:solidFill>
                <a:latin typeface="Open Sans"/>
                <a:cs typeface="Open Sans"/>
              </a:rPr>
              <a:t>collective</a:t>
            </a:r>
            <a:r>
              <a:rPr sz="1700" spc="105" dirty="0">
                <a:solidFill>
                  <a:srgbClr val="57585B"/>
                </a:solidFill>
                <a:latin typeface="Open Sans"/>
                <a:cs typeface="Open Sans"/>
              </a:rPr>
              <a:t> </a:t>
            </a:r>
            <a:r>
              <a:rPr sz="1700" spc="-10" dirty="0">
                <a:solidFill>
                  <a:srgbClr val="57585B"/>
                </a:solidFill>
                <a:latin typeface="Open Sans"/>
                <a:cs typeface="Open Sans"/>
              </a:rPr>
              <a:t>freedom.</a:t>
            </a:r>
            <a:endParaRPr sz="1700" dirty="0">
              <a:latin typeface="Open Sans"/>
              <a:cs typeface="Open Sans"/>
            </a:endParaRPr>
          </a:p>
          <a:p>
            <a:pPr marL="12700" marR="5080">
              <a:lnSpc>
                <a:spcPct val="101800"/>
              </a:lnSpc>
              <a:spcBef>
                <a:spcPts val="2080"/>
              </a:spcBef>
            </a:pPr>
            <a:r>
              <a:rPr sz="1700" dirty="0">
                <a:solidFill>
                  <a:srgbClr val="57585B"/>
                </a:solidFill>
                <a:latin typeface="Open Sans"/>
                <a:cs typeface="Open Sans"/>
              </a:rPr>
              <a:t>Bitcoin</a:t>
            </a:r>
            <a:r>
              <a:rPr sz="1700" spc="55" dirty="0">
                <a:solidFill>
                  <a:srgbClr val="57585B"/>
                </a:solidFill>
                <a:latin typeface="Open Sans"/>
                <a:cs typeface="Open Sans"/>
              </a:rPr>
              <a:t> </a:t>
            </a:r>
            <a:r>
              <a:rPr sz="1700" dirty="0">
                <a:solidFill>
                  <a:srgbClr val="57585B"/>
                </a:solidFill>
                <a:latin typeface="Open Sans"/>
                <a:cs typeface="Open Sans"/>
              </a:rPr>
              <a:t>projects</a:t>
            </a:r>
            <a:r>
              <a:rPr sz="1700" spc="60" dirty="0">
                <a:solidFill>
                  <a:srgbClr val="57585B"/>
                </a:solidFill>
                <a:latin typeface="Open Sans"/>
                <a:cs typeface="Open Sans"/>
              </a:rPr>
              <a:t> </a:t>
            </a:r>
            <a:r>
              <a:rPr sz="1700" dirty="0">
                <a:solidFill>
                  <a:srgbClr val="57585B"/>
                </a:solidFill>
                <a:latin typeface="Open Sans"/>
                <a:cs typeface="Open Sans"/>
              </a:rPr>
              <a:t>play</a:t>
            </a:r>
            <a:r>
              <a:rPr sz="1700" spc="60" dirty="0">
                <a:solidFill>
                  <a:srgbClr val="57585B"/>
                </a:solidFill>
                <a:latin typeface="Open Sans"/>
                <a:cs typeface="Open Sans"/>
              </a:rPr>
              <a:t> </a:t>
            </a:r>
            <a:r>
              <a:rPr sz="1700" dirty="0">
                <a:solidFill>
                  <a:srgbClr val="57585B"/>
                </a:solidFill>
                <a:latin typeface="Open Sans"/>
                <a:cs typeface="Open Sans"/>
              </a:rPr>
              <a:t>a</a:t>
            </a:r>
            <a:r>
              <a:rPr sz="1700" spc="60" dirty="0">
                <a:solidFill>
                  <a:srgbClr val="57585B"/>
                </a:solidFill>
                <a:latin typeface="Open Sans"/>
                <a:cs typeface="Open Sans"/>
              </a:rPr>
              <a:t> </a:t>
            </a:r>
            <a:r>
              <a:rPr sz="1700" dirty="0">
                <a:solidFill>
                  <a:srgbClr val="57585B"/>
                </a:solidFill>
                <a:latin typeface="Open Sans"/>
                <a:cs typeface="Open Sans"/>
              </a:rPr>
              <a:t>crucial</a:t>
            </a:r>
            <a:r>
              <a:rPr sz="1700" spc="60" dirty="0">
                <a:solidFill>
                  <a:srgbClr val="57585B"/>
                </a:solidFill>
                <a:latin typeface="Open Sans"/>
                <a:cs typeface="Open Sans"/>
              </a:rPr>
              <a:t> </a:t>
            </a:r>
            <a:r>
              <a:rPr sz="1700" dirty="0">
                <a:solidFill>
                  <a:srgbClr val="57585B"/>
                </a:solidFill>
                <a:latin typeface="Open Sans"/>
                <a:cs typeface="Open Sans"/>
              </a:rPr>
              <a:t>role</a:t>
            </a:r>
            <a:r>
              <a:rPr sz="1700" spc="60" dirty="0">
                <a:solidFill>
                  <a:srgbClr val="57585B"/>
                </a:solidFill>
                <a:latin typeface="Open Sans"/>
                <a:cs typeface="Open Sans"/>
              </a:rPr>
              <a:t> </a:t>
            </a:r>
            <a:r>
              <a:rPr sz="1700" dirty="0">
                <a:solidFill>
                  <a:srgbClr val="57585B"/>
                </a:solidFill>
                <a:latin typeface="Open Sans"/>
                <a:cs typeface="Open Sans"/>
              </a:rPr>
              <a:t>in</a:t>
            </a:r>
            <a:r>
              <a:rPr sz="1700" spc="55" dirty="0">
                <a:solidFill>
                  <a:srgbClr val="57585B"/>
                </a:solidFill>
                <a:latin typeface="Open Sans"/>
                <a:cs typeface="Open Sans"/>
              </a:rPr>
              <a:t> </a:t>
            </a:r>
            <a:r>
              <a:rPr sz="1700" dirty="0">
                <a:solidFill>
                  <a:srgbClr val="57585B"/>
                </a:solidFill>
                <a:latin typeface="Open Sans"/>
                <a:cs typeface="Open Sans"/>
              </a:rPr>
              <a:t>shaping</a:t>
            </a:r>
            <a:r>
              <a:rPr sz="1700" spc="60" dirty="0">
                <a:solidFill>
                  <a:srgbClr val="57585B"/>
                </a:solidFill>
                <a:latin typeface="Open Sans"/>
                <a:cs typeface="Open Sans"/>
              </a:rPr>
              <a:t> </a:t>
            </a:r>
            <a:r>
              <a:rPr sz="1700" dirty="0">
                <a:solidFill>
                  <a:srgbClr val="57585B"/>
                </a:solidFill>
                <a:latin typeface="Open Sans"/>
                <a:cs typeface="Open Sans"/>
              </a:rPr>
              <a:t>and</a:t>
            </a:r>
            <a:r>
              <a:rPr sz="1700" spc="60" dirty="0">
                <a:solidFill>
                  <a:srgbClr val="57585B"/>
                </a:solidFill>
                <a:latin typeface="Open Sans"/>
                <a:cs typeface="Open Sans"/>
              </a:rPr>
              <a:t> </a:t>
            </a:r>
            <a:r>
              <a:rPr sz="1700" dirty="0">
                <a:solidFill>
                  <a:srgbClr val="57585B"/>
                </a:solidFill>
                <a:latin typeface="Open Sans"/>
                <a:cs typeface="Open Sans"/>
              </a:rPr>
              <a:t>promoting</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adoption</a:t>
            </a:r>
            <a:r>
              <a:rPr sz="1700" spc="60" dirty="0">
                <a:solidFill>
                  <a:srgbClr val="57585B"/>
                </a:solidFill>
                <a:latin typeface="Open Sans"/>
                <a:cs typeface="Open Sans"/>
              </a:rPr>
              <a:t> </a:t>
            </a:r>
            <a:r>
              <a:rPr sz="1700" dirty="0">
                <a:solidFill>
                  <a:srgbClr val="57585B"/>
                </a:solidFill>
                <a:latin typeface="Open Sans"/>
                <a:cs typeface="Open Sans"/>
              </a:rPr>
              <a:t>of</a:t>
            </a:r>
            <a:r>
              <a:rPr sz="1700" spc="55" dirty="0">
                <a:solidFill>
                  <a:srgbClr val="57585B"/>
                </a:solidFill>
                <a:latin typeface="Open Sans"/>
                <a:cs typeface="Open Sans"/>
              </a:rPr>
              <a:t> </a:t>
            </a:r>
            <a:r>
              <a:rPr sz="1700" spc="-10" dirty="0">
                <a:solidFill>
                  <a:srgbClr val="57585B"/>
                </a:solidFill>
                <a:latin typeface="Open Sans"/>
                <a:cs typeface="Open Sans"/>
              </a:rPr>
              <a:t>Bitcoin, </a:t>
            </a:r>
            <a:r>
              <a:rPr sz="1700" dirty="0">
                <a:solidFill>
                  <a:srgbClr val="57585B"/>
                </a:solidFill>
                <a:latin typeface="Open Sans"/>
                <a:cs typeface="Open Sans"/>
              </a:rPr>
              <a:t>working</a:t>
            </a:r>
            <a:r>
              <a:rPr sz="1700" spc="50" dirty="0">
                <a:solidFill>
                  <a:srgbClr val="57585B"/>
                </a:solidFill>
                <a:latin typeface="Open Sans"/>
                <a:cs typeface="Open Sans"/>
              </a:rPr>
              <a:t> </a:t>
            </a:r>
            <a:r>
              <a:rPr sz="1700" dirty="0">
                <a:solidFill>
                  <a:srgbClr val="57585B"/>
                </a:solidFill>
                <a:latin typeface="Open Sans"/>
                <a:cs typeface="Open Sans"/>
              </a:rPr>
              <a:t>toward</a:t>
            </a:r>
            <a:r>
              <a:rPr sz="1700" spc="55" dirty="0">
                <a:solidFill>
                  <a:srgbClr val="57585B"/>
                </a:solidFill>
                <a:latin typeface="Open Sans"/>
                <a:cs typeface="Open Sans"/>
              </a:rPr>
              <a:t> </a:t>
            </a:r>
            <a:r>
              <a:rPr sz="1700" dirty="0">
                <a:solidFill>
                  <a:srgbClr val="57585B"/>
                </a:solidFill>
                <a:latin typeface="Open Sans"/>
                <a:cs typeface="Open Sans"/>
              </a:rPr>
              <a:t>a</a:t>
            </a:r>
            <a:r>
              <a:rPr sz="1700" spc="50" dirty="0">
                <a:solidFill>
                  <a:srgbClr val="57585B"/>
                </a:solidFill>
                <a:latin typeface="Open Sans"/>
                <a:cs typeface="Open Sans"/>
              </a:rPr>
              <a:t> </a:t>
            </a:r>
            <a:r>
              <a:rPr sz="1700" dirty="0">
                <a:solidFill>
                  <a:srgbClr val="57585B"/>
                </a:solidFill>
                <a:latin typeface="Open Sans"/>
                <a:cs typeface="Open Sans"/>
              </a:rPr>
              <a:t>future</a:t>
            </a:r>
            <a:r>
              <a:rPr sz="1700" spc="55" dirty="0">
                <a:solidFill>
                  <a:srgbClr val="57585B"/>
                </a:solidFill>
                <a:latin typeface="Open Sans"/>
                <a:cs typeface="Open Sans"/>
              </a:rPr>
              <a:t> </a:t>
            </a:r>
            <a:r>
              <a:rPr sz="1700" dirty="0">
                <a:solidFill>
                  <a:srgbClr val="57585B"/>
                </a:solidFill>
                <a:latin typeface="Open Sans"/>
                <a:cs typeface="Open Sans"/>
              </a:rPr>
              <a:t>that</a:t>
            </a:r>
            <a:r>
              <a:rPr sz="1700" spc="50" dirty="0">
                <a:solidFill>
                  <a:srgbClr val="57585B"/>
                </a:solidFill>
                <a:latin typeface="Open Sans"/>
                <a:cs typeface="Open Sans"/>
              </a:rPr>
              <a:t> </a:t>
            </a:r>
            <a:r>
              <a:rPr sz="1700" dirty="0">
                <a:solidFill>
                  <a:srgbClr val="57585B"/>
                </a:solidFill>
                <a:latin typeface="Open Sans"/>
                <a:cs typeface="Open Sans"/>
              </a:rPr>
              <a:t>prioritizes</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empowerment</a:t>
            </a:r>
            <a:r>
              <a:rPr sz="1700" spc="55" dirty="0">
                <a:solidFill>
                  <a:srgbClr val="57585B"/>
                </a:solidFill>
                <a:latin typeface="Open Sans"/>
                <a:cs typeface="Open Sans"/>
              </a:rPr>
              <a:t> </a:t>
            </a:r>
            <a:r>
              <a:rPr sz="1700" dirty="0">
                <a:solidFill>
                  <a:srgbClr val="57585B"/>
                </a:solidFill>
                <a:latin typeface="Open Sans"/>
                <a:cs typeface="Open Sans"/>
              </a:rPr>
              <a:t>and</a:t>
            </a:r>
            <a:r>
              <a:rPr sz="1700" spc="50" dirty="0">
                <a:solidFill>
                  <a:srgbClr val="57585B"/>
                </a:solidFill>
                <a:latin typeface="Open Sans"/>
                <a:cs typeface="Open Sans"/>
              </a:rPr>
              <a:t> </a:t>
            </a:r>
            <a:r>
              <a:rPr sz="1700" dirty="0">
                <a:solidFill>
                  <a:srgbClr val="57585B"/>
                </a:solidFill>
                <a:latin typeface="Open Sans"/>
                <a:cs typeface="Open Sans"/>
              </a:rPr>
              <a:t>freedom</a:t>
            </a:r>
            <a:r>
              <a:rPr sz="1700" spc="55" dirty="0">
                <a:solidFill>
                  <a:srgbClr val="57585B"/>
                </a:solidFill>
                <a:latin typeface="Open Sans"/>
                <a:cs typeface="Open Sans"/>
              </a:rPr>
              <a:t> </a:t>
            </a:r>
            <a:r>
              <a:rPr sz="1700" dirty="0">
                <a:solidFill>
                  <a:srgbClr val="57585B"/>
                </a:solidFill>
                <a:latin typeface="Open Sans"/>
                <a:cs typeface="Open Sans"/>
              </a:rPr>
              <a:t>of</a:t>
            </a:r>
            <a:r>
              <a:rPr sz="1700" spc="55"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human</a:t>
            </a:r>
            <a:r>
              <a:rPr sz="1700" spc="60" dirty="0">
                <a:solidFill>
                  <a:srgbClr val="57585B"/>
                </a:solidFill>
                <a:latin typeface="Open Sans"/>
                <a:cs typeface="Open Sans"/>
              </a:rPr>
              <a:t> </a:t>
            </a:r>
            <a:r>
              <a:rPr sz="1700" spc="-10" dirty="0">
                <a:solidFill>
                  <a:srgbClr val="57585B"/>
                </a:solidFill>
                <a:latin typeface="Open Sans"/>
                <a:cs typeface="Open Sans"/>
              </a:rPr>
              <a:t>race.</a:t>
            </a:r>
            <a:endParaRPr sz="1700" dirty="0">
              <a:latin typeface="Open Sans"/>
              <a:cs typeface="Open Sans"/>
            </a:endParaRPr>
          </a:p>
        </p:txBody>
      </p:sp>
      <p:sp>
        <p:nvSpPr>
          <p:cNvPr id="10" name="object 10"/>
          <p:cNvSpPr txBox="1"/>
          <p:nvPr/>
        </p:nvSpPr>
        <p:spPr>
          <a:xfrm>
            <a:off x="15443519" y="2721719"/>
            <a:ext cx="3180715" cy="2927985"/>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As</a:t>
            </a:r>
            <a:r>
              <a:rPr sz="1700" spc="30" dirty="0">
                <a:solidFill>
                  <a:srgbClr val="57585B"/>
                </a:solidFill>
                <a:latin typeface="Open Sans"/>
                <a:cs typeface="Open Sans"/>
              </a:rPr>
              <a:t> </a:t>
            </a:r>
            <a:r>
              <a:rPr sz="1700" dirty="0">
                <a:solidFill>
                  <a:srgbClr val="57585B"/>
                </a:solidFill>
                <a:latin typeface="Open Sans"/>
                <a:cs typeface="Open Sans"/>
              </a:rPr>
              <a:t>you</a:t>
            </a:r>
            <a:r>
              <a:rPr sz="1700" spc="35" dirty="0">
                <a:solidFill>
                  <a:srgbClr val="57585B"/>
                </a:solidFill>
                <a:latin typeface="Open Sans"/>
                <a:cs typeface="Open Sans"/>
              </a:rPr>
              <a:t> </a:t>
            </a:r>
            <a:r>
              <a:rPr sz="1700" dirty="0">
                <a:solidFill>
                  <a:srgbClr val="57585B"/>
                </a:solidFill>
                <a:latin typeface="Open Sans"/>
                <a:cs typeface="Open Sans"/>
              </a:rPr>
              <a:t>can</a:t>
            </a:r>
            <a:r>
              <a:rPr sz="1700" spc="35" dirty="0">
                <a:solidFill>
                  <a:srgbClr val="57585B"/>
                </a:solidFill>
                <a:latin typeface="Open Sans"/>
                <a:cs typeface="Open Sans"/>
              </a:rPr>
              <a:t> </a:t>
            </a:r>
            <a:r>
              <a:rPr sz="1700" dirty="0">
                <a:solidFill>
                  <a:srgbClr val="57585B"/>
                </a:solidFill>
                <a:latin typeface="Open Sans"/>
                <a:cs typeface="Open Sans"/>
              </a:rPr>
              <a:t>see,</a:t>
            </a:r>
            <a:r>
              <a:rPr sz="1700" spc="35" dirty="0">
                <a:solidFill>
                  <a:srgbClr val="57585B"/>
                </a:solidFill>
                <a:latin typeface="Open Sans"/>
                <a:cs typeface="Open Sans"/>
              </a:rPr>
              <a:t> </a:t>
            </a:r>
            <a:r>
              <a:rPr sz="1700" spc="-10" dirty="0">
                <a:solidFill>
                  <a:srgbClr val="57585B"/>
                </a:solidFill>
                <a:latin typeface="Open Sans"/>
                <a:cs typeface="Open Sans"/>
              </a:rPr>
              <a:t>every </a:t>
            </a:r>
            <a:r>
              <a:rPr sz="1700" dirty="0">
                <a:solidFill>
                  <a:srgbClr val="57585B"/>
                </a:solidFill>
                <a:latin typeface="Open Sans"/>
                <a:cs typeface="Open Sans"/>
              </a:rPr>
              <a:t>participant</a:t>
            </a:r>
            <a:r>
              <a:rPr sz="1700" spc="40" dirty="0">
                <a:solidFill>
                  <a:srgbClr val="57585B"/>
                </a:solidFill>
                <a:latin typeface="Open Sans"/>
                <a:cs typeface="Open Sans"/>
              </a:rPr>
              <a:t> </a:t>
            </a:r>
            <a:r>
              <a:rPr sz="1700" dirty="0">
                <a:solidFill>
                  <a:srgbClr val="57585B"/>
                </a:solidFill>
                <a:latin typeface="Open Sans"/>
                <a:cs typeface="Open Sans"/>
              </a:rPr>
              <a:t>plays</a:t>
            </a:r>
            <a:r>
              <a:rPr sz="1700" spc="4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vital</a:t>
            </a:r>
            <a:r>
              <a:rPr sz="1700" spc="45" dirty="0">
                <a:solidFill>
                  <a:srgbClr val="57585B"/>
                </a:solidFill>
                <a:latin typeface="Open Sans"/>
                <a:cs typeface="Open Sans"/>
              </a:rPr>
              <a:t> </a:t>
            </a:r>
            <a:r>
              <a:rPr sz="1700" dirty="0">
                <a:solidFill>
                  <a:srgbClr val="57585B"/>
                </a:solidFill>
                <a:latin typeface="Open Sans"/>
                <a:cs typeface="Open Sans"/>
              </a:rPr>
              <a:t>role</a:t>
            </a:r>
            <a:r>
              <a:rPr sz="1700" spc="45" dirty="0">
                <a:solidFill>
                  <a:srgbClr val="57585B"/>
                </a:solidFill>
                <a:latin typeface="Open Sans"/>
                <a:cs typeface="Open Sans"/>
              </a:rPr>
              <a:t> </a:t>
            </a:r>
            <a:r>
              <a:rPr sz="1700" spc="-25" dirty="0">
                <a:solidFill>
                  <a:srgbClr val="57585B"/>
                </a:solidFill>
                <a:latin typeface="Open Sans"/>
                <a:cs typeface="Open Sans"/>
              </a:rPr>
              <a:t>in </a:t>
            </a:r>
            <a:r>
              <a:rPr sz="1700" dirty="0">
                <a:solidFill>
                  <a:srgbClr val="57585B"/>
                </a:solidFill>
                <a:latin typeface="Open Sans"/>
                <a:cs typeface="Open Sans"/>
              </a:rPr>
              <a:t>shaping</a:t>
            </a:r>
            <a:r>
              <a:rPr sz="1700" spc="100" dirty="0">
                <a:solidFill>
                  <a:srgbClr val="57585B"/>
                </a:solidFill>
                <a:latin typeface="Open Sans"/>
                <a:cs typeface="Open Sans"/>
              </a:rPr>
              <a:t> </a:t>
            </a:r>
            <a:r>
              <a:rPr sz="1700" dirty="0">
                <a:solidFill>
                  <a:srgbClr val="57585B"/>
                </a:solidFill>
                <a:latin typeface="Open Sans"/>
                <a:cs typeface="Open Sans"/>
              </a:rPr>
              <a:t>Bitcoin's</a:t>
            </a:r>
            <a:r>
              <a:rPr sz="1700" spc="100" dirty="0">
                <a:solidFill>
                  <a:srgbClr val="57585B"/>
                </a:solidFill>
                <a:latin typeface="Open Sans"/>
                <a:cs typeface="Open Sans"/>
              </a:rPr>
              <a:t> </a:t>
            </a:r>
            <a:r>
              <a:rPr sz="1700" dirty="0">
                <a:solidFill>
                  <a:srgbClr val="57585B"/>
                </a:solidFill>
                <a:latin typeface="Open Sans"/>
                <a:cs typeface="Open Sans"/>
              </a:rPr>
              <a:t>adoption</a:t>
            </a:r>
            <a:r>
              <a:rPr sz="1700" spc="100"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empowering</a:t>
            </a:r>
            <a:r>
              <a:rPr sz="1700" spc="70" dirty="0">
                <a:solidFill>
                  <a:srgbClr val="57585B"/>
                </a:solidFill>
                <a:latin typeface="Open Sans"/>
                <a:cs typeface="Open Sans"/>
              </a:rPr>
              <a:t> </a:t>
            </a:r>
            <a:r>
              <a:rPr sz="1700" dirty="0">
                <a:solidFill>
                  <a:srgbClr val="57585B"/>
                </a:solidFill>
                <a:latin typeface="Open Sans"/>
                <a:cs typeface="Open Sans"/>
              </a:rPr>
              <a:t>humanity.</a:t>
            </a:r>
            <a:r>
              <a:rPr sz="1700" spc="80" dirty="0">
                <a:solidFill>
                  <a:srgbClr val="57585B"/>
                </a:solidFill>
                <a:latin typeface="Open Sans"/>
                <a:cs typeface="Open Sans"/>
              </a:rPr>
              <a:t> </a:t>
            </a:r>
            <a:r>
              <a:rPr sz="1700" spc="-20" dirty="0">
                <a:solidFill>
                  <a:srgbClr val="57585B"/>
                </a:solidFill>
                <a:latin typeface="Open Sans"/>
                <a:cs typeface="Open Sans"/>
              </a:rPr>
              <a:t>Each </a:t>
            </a:r>
            <a:r>
              <a:rPr sz="1700" dirty="0">
                <a:solidFill>
                  <a:srgbClr val="57585B"/>
                </a:solidFill>
                <a:latin typeface="Open Sans"/>
                <a:cs typeface="Open Sans"/>
              </a:rPr>
              <a:t>participant</a:t>
            </a:r>
            <a:r>
              <a:rPr sz="1700" spc="60" dirty="0">
                <a:solidFill>
                  <a:srgbClr val="57585B"/>
                </a:solidFill>
                <a:latin typeface="Open Sans"/>
                <a:cs typeface="Open Sans"/>
              </a:rPr>
              <a:t> </a:t>
            </a:r>
            <a:r>
              <a:rPr sz="1700" dirty="0">
                <a:solidFill>
                  <a:srgbClr val="57585B"/>
                </a:solidFill>
                <a:latin typeface="Open Sans"/>
                <a:cs typeface="Open Sans"/>
              </a:rPr>
              <a:t>in</a:t>
            </a:r>
            <a:r>
              <a:rPr sz="1700" spc="65" dirty="0">
                <a:solidFill>
                  <a:srgbClr val="57585B"/>
                </a:solidFill>
                <a:latin typeface="Open Sans"/>
                <a:cs typeface="Open Sans"/>
              </a:rPr>
              <a:t> </a:t>
            </a:r>
            <a:r>
              <a:rPr sz="1700" spc="-20" dirty="0">
                <a:solidFill>
                  <a:srgbClr val="57585B"/>
                </a:solidFill>
                <a:latin typeface="Open Sans"/>
                <a:cs typeface="Open Sans"/>
              </a:rPr>
              <a:t>this</a:t>
            </a:r>
            <a:r>
              <a:rPr sz="1700" spc="500" dirty="0">
                <a:solidFill>
                  <a:srgbClr val="57585B"/>
                </a:solidFill>
                <a:latin typeface="Open Sans"/>
                <a:cs typeface="Open Sans"/>
              </a:rPr>
              <a:t> </a:t>
            </a:r>
            <a:r>
              <a:rPr sz="1700" dirty="0">
                <a:solidFill>
                  <a:srgbClr val="57585B"/>
                </a:solidFill>
                <a:latin typeface="Open Sans"/>
                <a:cs typeface="Open Sans"/>
              </a:rPr>
              <a:t>decentralized</a:t>
            </a:r>
            <a:r>
              <a:rPr sz="1700" spc="215" dirty="0">
                <a:solidFill>
                  <a:srgbClr val="57585B"/>
                </a:solidFill>
                <a:latin typeface="Open Sans"/>
                <a:cs typeface="Open Sans"/>
              </a:rPr>
              <a:t> </a:t>
            </a:r>
            <a:r>
              <a:rPr sz="1700" spc="-10" dirty="0">
                <a:solidFill>
                  <a:srgbClr val="57585B"/>
                </a:solidFill>
                <a:latin typeface="Open Sans"/>
                <a:cs typeface="Open Sans"/>
              </a:rPr>
              <a:t>orchestra </a:t>
            </a:r>
            <a:r>
              <a:rPr sz="1700" dirty="0">
                <a:solidFill>
                  <a:srgbClr val="57585B"/>
                </a:solidFill>
                <a:latin typeface="Open Sans"/>
                <a:cs typeface="Open Sans"/>
              </a:rPr>
              <a:t>contributes</a:t>
            </a:r>
            <a:r>
              <a:rPr sz="1700" spc="65" dirty="0">
                <a:solidFill>
                  <a:srgbClr val="57585B"/>
                </a:solidFill>
                <a:latin typeface="Open Sans"/>
                <a:cs typeface="Open Sans"/>
              </a:rPr>
              <a:t> </a:t>
            </a:r>
            <a:r>
              <a:rPr sz="1700" dirty="0">
                <a:solidFill>
                  <a:srgbClr val="57585B"/>
                </a:solidFill>
                <a:latin typeface="Open Sans"/>
                <a:cs typeface="Open Sans"/>
              </a:rPr>
              <a:t>to</a:t>
            </a:r>
            <a:r>
              <a:rPr sz="1700" spc="70" dirty="0">
                <a:solidFill>
                  <a:srgbClr val="57585B"/>
                </a:solidFill>
                <a:latin typeface="Open Sans"/>
                <a:cs typeface="Open Sans"/>
              </a:rPr>
              <a:t> </a:t>
            </a:r>
            <a:r>
              <a:rPr sz="1700" dirty="0">
                <a:solidFill>
                  <a:srgbClr val="57585B"/>
                </a:solidFill>
                <a:latin typeface="Open Sans"/>
                <a:cs typeface="Open Sans"/>
              </a:rPr>
              <a:t>the</a:t>
            </a:r>
            <a:r>
              <a:rPr sz="1700" spc="65" dirty="0">
                <a:solidFill>
                  <a:srgbClr val="57585B"/>
                </a:solidFill>
                <a:latin typeface="Open Sans"/>
                <a:cs typeface="Open Sans"/>
              </a:rPr>
              <a:t> </a:t>
            </a:r>
            <a:r>
              <a:rPr sz="1700" spc="-10" dirty="0">
                <a:solidFill>
                  <a:srgbClr val="57585B"/>
                </a:solidFill>
                <a:latin typeface="Open Sans"/>
                <a:cs typeface="Open Sans"/>
              </a:rPr>
              <a:t>resilience </a:t>
            </a:r>
            <a:r>
              <a:rPr sz="1700" dirty="0">
                <a:solidFill>
                  <a:srgbClr val="57585B"/>
                </a:solidFill>
                <a:latin typeface="Open Sans"/>
                <a:cs typeface="Open Sans"/>
              </a:rPr>
              <a:t>and</a:t>
            </a:r>
            <a:r>
              <a:rPr sz="1700" spc="80" dirty="0">
                <a:solidFill>
                  <a:srgbClr val="57585B"/>
                </a:solidFill>
                <a:latin typeface="Open Sans"/>
                <a:cs typeface="Open Sans"/>
              </a:rPr>
              <a:t> </a:t>
            </a:r>
            <a:r>
              <a:rPr sz="1700" dirty="0">
                <a:solidFill>
                  <a:srgbClr val="57585B"/>
                </a:solidFill>
                <a:latin typeface="Open Sans"/>
                <a:cs typeface="Open Sans"/>
              </a:rPr>
              <a:t>longevity</a:t>
            </a:r>
            <a:r>
              <a:rPr sz="1700" spc="85" dirty="0">
                <a:solidFill>
                  <a:srgbClr val="57585B"/>
                </a:solidFill>
                <a:latin typeface="Open Sans"/>
                <a:cs typeface="Open Sans"/>
              </a:rPr>
              <a:t> </a:t>
            </a:r>
            <a:r>
              <a:rPr sz="1700" dirty="0">
                <a:solidFill>
                  <a:srgbClr val="57585B"/>
                </a:solidFill>
                <a:latin typeface="Open Sans"/>
                <a:cs typeface="Open Sans"/>
              </a:rPr>
              <a:t>of</a:t>
            </a:r>
            <a:r>
              <a:rPr sz="1700" spc="80" dirty="0">
                <a:solidFill>
                  <a:srgbClr val="57585B"/>
                </a:solidFill>
                <a:latin typeface="Open Sans"/>
                <a:cs typeface="Open Sans"/>
              </a:rPr>
              <a:t> </a:t>
            </a:r>
            <a:r>
              <a:rPr sz="1700" spc="-10" dirty="0">
                <a:solidFill>
                  <a:srgbClr val="57585B"/>
                </a:solidFill>
                <a:latin typeface="Open Sans"/>
                <a:cs typeface="Open Sans"/>
              </a:rPr>
              <a:t>Bitcoin, </a:t>
            </a:r>
            <a:r>
              <a:rPr sz="1700" dirty="0">
                <a:solidFill>
                  <a:srgbClr val="57585B"/>
                </a:solidFill>
                <a:latin typeface="Open Sans"/>
                <a:cs typeface="Open Sans"/>
              </a:rPr>
              <a:t>creating</a:t>
            </a:r>
            <a:r>
              <a:rPr sz="1700" spc="45" dirty="0">
                <a:solidFill>
                  <a:srgbClr val="57585B"/>
                </a:solidFill>
                <a:latin typeface="Open Sans"/>
                <a:cs typeface="Open Sans"/>
              </a:rPr>
              <a:t> </a:t>
            </a:r>
            <a:r>
              <a:rPr sz="1700" dirty="0">
                <a:solidFill>
                  <a:srgbClr val="57585B"/>
                </a:solidFill>
                <a:latin typeface="Open Sans"/>
                <a:cs typeface="Open Sans"/>
              </a:rPr>
              <a:t>a</a:t>
            </a:r>
            <a:r>
              <a:rPr sz="1700" spc="50" dirty="0">
                <a:solidFill>
                  <a:srgbClr val="57585B"/>
                </a:solidFill>
                <a:latin typeface="Open Sans"/>
                <a:cs typeface="Open Sans"/>
              </a:rPr>
              <a:t> </a:t>
            </a:r>
            <a:r>
              <a:rPr sz="1700" dirty="0">
                <a:solidFill>
                  <a:srgbClr val="57585B"/>
                </a:solidFill>
                <a:latin typeface="Open Sans"/>
                <a:cs typeface="Open Sans"/>
              </a:rPr>
              <a:t>trust-</a:t>
            </a:r>
            <a:r>
              <a:rPr sz="1700" spc="-10" dirty="0">
                <a:solidFill>
                  <a:srgbClr val="57585B"/>
                </a:solidFill>
                <a:latin typeface="Open Sans"/>
                <a:cs typeface="Open Sans"/>
              </a:rPr>
              <a:t>free, </a:t>
            </a:r>
            <a:r>
              <a:rPr sz="1700" dirty="0">
                <a:solidFill>
                  <a:srgbClr val="57585B"/>
                </a:solidFill>
                <a:latin typeface="Open Sans"/>
                <a:cs typeface="Open Sans"/>
              </a:rPr>
              <a:t>borderless,</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55" dirty="0">
                <a:solidFill>
                  <a:srgbClr val="57585B"/>
                </a:solidFill>
                <a:latin typeface="Open Sans"/>
                <a:cs typeface="Open Sans"/>
              </a:rPr>
              <a:t> </a:t>
            </a:r>
            <a:r>
              <a:rPr sz="1700" spc="-10" dirty="0">
                <a:solidFill>
                  <a:srgbClr val="57585B"/>
                </a:solidFill>
                <a:latin typeface="Open Sans"/>
                <a:cs typeface="Open Sans"/>
              </a:rPr>
              <a:t>empowering ecosystem.</a:t>
            </a:r>
            <a:endParaRPr sz="1700">
              <a:latin typeface="Open Sans"/>
              <a:cs typeface="Open Sans"/>
            </a:endParaRPr>
          </a:p>
        </p:txBody>
      </p:sp>
      <p:sp>
        <p:nvSpPr>
          <p:cNvPr id="11" name="object 11"/>
          <p:cNvSpPr txBox="1"/>
          <p:nvPr/>
        </p:nvSpPr>
        <p:spPr>
          <a:xfrm>
            <a:off x="10296367" y="7439209"/>
            <a:ext cx="3159760" cy="1872614"/>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In</a:t>
            </a:r>
            <a:r>
              <a:rPr sz="1700" spc="50" dirty="0">
                <a:solidFill>
                  <a:srgbClr val="57585B"/>
                </a:solidFill>
                <a:latin typeface="Open Sans"/>
                <a:cs typeface="Open Sans"/>
              </a:rPr>
              <a:t> </a:t>
            </a:r>
            <a:r>
              <a:rPr sz="1700" dirty="0">
                <a:solidFill>
                  <a:srgbClr val="57585B"/>
                </a:solidFill>
                <a:latin typeface="Open Sans"/>
                <a:cs typeface="Open Sans"/>
              </a:rPr>
              <a:t>summary,</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symphony</a:t>
            </a:r>
            <a:r>
              <a:rPr sz="1700" spc="55" dirty="0">
                <a:solidFill>
                  <a:srgbClr val="57585B"/>
                </a:solidFill>
                <a:latin typeface="Open Sans"/>
                <a:cs typeface="Open Sans"/>
              </a:rPr>
              <a:t> </a:t>
            </a:r>
            <a:r>
              <a:rPr sz="1700" spc="-25" dirty="0">
                <a:solidFill>
                  <a:srgbClr val="57585B"/>
                </a:solidFill>
                <a:latin typeface="Open Sans"/>
                <a:cs typeface="Open Sans"/>
              </a:rPr>
              <a:t>of </a:t>
            </a:r>
            <a:r>
              <a:rPr sz="1700" dirty="0">
                <a:solidFill>
                  <a:srgbClr val="57585B"/>
                </a:solidFill>
                <a:latin typeface="Open Sans"/>
                <a:cs typeface="Open Sans"/>
              </a:rPr>
              <a:t>decentralization</a:t>
            </a:r>
            <a:r>
              <a:rPr sz="1700" spc="80" dirty="0">
                <a:solidFill>
                  <a:srgbClr val="57585B"/>
                </a:solidFill>
                <a:latin typeface="Open Sans"/>
                <a:cs typeface="Open Sans"/>
              </a:rPr>
              <a:t> </a:t>
            </a:r>
            <a:r>
              <a:rPr sz="1700" dirty="0">
                <a:solidFill>
                  <a:srgbClr val="57585B"/>
                </a:solidFill>
                <a:latin typeface="Open Sans"/>
                <a:cs typeface="Open Sans"/>
              </a:rPr>
              <a:t>in</a:t>
            </a:r>
            <a:r>
              <a:rPr sz="1700" spc="85" dirty="0">
                <a:solidFill>
                  <a:srgbClr val="57585B"/>
                </a:solidFill>
                <a:latin typeface="Open Sans"/>
                <a:cs typeface="Open Sans"/>
              </a:rPr>
              <a:t> </a:t>
            </a:r>
            <a:r>
              <a:rPr sz="1700" spc="-10" dirty="0">
                <a:solidFill>
                  <a:srgbClr val="57585B"/>
                </a:solidFill>
                <a:latin typeface="Open Sans"/>
                <a:cs typeface="Open Sans"/>
              </a:rPr>
              <a:t>Bitcoin </a:t>
            </a:r>
            <a:r>
              <a:rPr sz="1700" dirty="0">
                <a:solidFill>
                  <a:srgbClr val="57585B"/>
                </a:solidFill>
                <a:latin typeface="Open Sans"/>
                <a:cs typeface="Open Sans"/>
              </a:rPr>
              <a:t>resonates</a:t>
            </a:r>
            <a:r>
              <a:rPr sz="1700" spc="40" dirty="0">
                <a:solidFill>
                  <a:srgbClr val="57585B"/>
                </a:solidFill>
                <a:latin typeface="Open Sans"/>
                <a:cs typeface="Open Sans"/>
              </a:rPr>
              <a:t> </a:t>
            </a:r>
            <a:r>
              <a:rPr sz="1700" dirty="0">
                <a:solidFill>
                  <a:srgbClr val="57585B"/>
                </a:solidFill>
                <a:latin typeface="Open Sans"/>
                <a:cs typeface="Open Sans"/>
              </a:rPr>
              <a:t>as</a:t>
            </a:r>
            <a:r>
              <a:rPr sz="1700" spc="40"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testament</a:t>
            </a:r>
            <a:r>
              <a:rPr sz="1700" spc="40" dirty="0">
                <a:solidFill>
                  <a:srgbClr val="57585B"/>
                </a:solidFill>
                <a:latin typeface="Open Sans"/>
                <a:cs typeface="Open Sans"/>
              </a:rPr>
              <a:t> </a:t>
            </a:r>
            <a:r>
              <a:rPr sz="1700" spc="-25" dirty="0">
                <a:solidFill>
                  <a:srgbClr val="57585B"/>
                </a:solidFill>
                <a:latin typeface="Open Sans"/>
                <a:cs typeface="Open Sans"/>
              </a:rPr>
              <a:t>to </a:t>
            </a:r>
            <a:r>
              <a:rPr sz="1700" dirty="0">
                <a:solidFill>
                  <a:srgbClr val="57585B"/>
                </a:solidFill>
                <a:latin typeface="Open Sans"/>
                <a:cs typeface="Open Sans"/>
              </a:rPr>
              <a:t>Satoshi</a:t>
            </a:r>
            <a:r>
              <a:rPr sz="1700" spc="70" dirty="0">
                <a:solidFill>
                  <a:srgbClr val="57585B"/>
                </a:solidFill>
                <a:latin typeface="Open Sans"/>
                <a:cs typeface="Open Sans"/>
              </a:rPr>
              <a:t> </a:t>
            </a:r>
            <a:r>
              <a:rPr sz="1700" dirty="0">
                <a:solidFill>
                  <a:srgbClr val="57585B"/>
                </a:solidFill>
                <a:latin typeface="Open Sans"/>
                <a:cs typeface="Open Sans"/>
              </a:rPr>
              <a:t>Nakamoto's</a:t>
            </a:r>
            <a:r>
              <a:rPr sz="1700" spc="70" dirty="0">
                <a:solidFill>
                  <a:srgbClr val="57585B"/>
                </a:solidFill>
                <a:latin typeface="Open Sans"/>
                <a:cs typeface="Open Sans"/>
              </a:rPr>
              <a:t> </a:t>
            </a:r>
            <a:r>
              <a:rPr sz="1700" dirty="0">
                <a:solidFill>
                  <a:srgbClr val="57585B"/>
                </a:solidFill>
                <a:latin typeface="Open Sans"/>
                <a:cs typeface="Open Sans"/>
              </a:rPr>
              <a:t>vision</a:t>
            </a:r>
            <a:r>
              <a:rPr sz="1700" spc="70"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immense</a:t>
            </a:r>
            <a:r>
              <a:rPr sz="1700" spc="65" dirty="0">
                <a:solidFill>
                  <a:srgbClr val="57585B"/>
                </a:solidFill>
                <a:latin typeface="Open Sans"/>
                <a:cs typeface="Open Sans"/>
              </a:rPr>
              <a:t> </a:t>
            </a:r>
            <a:r>
              <a:rPr sz="1700" dirty="0">
                <a:solidFill>
                  <a:srgbClr val="57585B"/>
                </a:solidFill>
                <a:latin typeface="Open Sans"/>
                <a:cs typeface="Open Sans"/>
              </a:rPr>
              <a:t>passion</a:t>
            </a:r>
            <a:r>
              <a:rPr sz="1700" spc="65" dirty="0">
                <a:solidFill>
                  <a:srgbClr val="57585B"/>
                </a:solidFill>
                <a:latin typeface="Open Sans"/>
                <a:cs typeface="Open Sans"/>
              </a:rPr>
              <a:t> </a:t>
            </a:r>
            <a:r>
              <a:rPr sz="1700" dirty="0">
                <a:solidFill>
                  <a:srgbClr val="57585B"/>
                </a:solidFill>
                <a:latin typeface="Open Sans"/>
                <a:cs typeface="Open Sans"/>
              </a:rPr>
              <a:t>of</a:t>
            </a:r>
            <a:r>
              <a:rPr sz="1700" spc="65" dirty="0">
                <a:solidFill>
                  <a:srgbClr val="57585B"/>
                </a:solidFill>
                <a:latin typeface="Open Sans"/>
                <a:cs typeface="Open Sans"/>
              </a:rPr>
              <a:t> </a:t>
            </a:r>
            <a:r>
              <a:rPr sz="1700" spc="-50" dirty="0">
                <a:solidFill>
                  <a:srgbClr val="57585B"/>
                </a:solidFill>
                <a:latin typeface="Open Sans"/>
                <a:cs typeface="Open Sans"/>
              </a:rPr>
              <a:t>a </a:t>
            </a:r>
            <a:r>
              <a:rPr sz="1700" dirty="0">
                <a:solidFill>
                  <a:srgbClr val="57585B"/>
                </a:solidFill>
                <a:latin typeface="Open Sans"/>
                <a:cs typeface="Open Sans"/>
              </a:rPr>
              <a:t>global</a:t>
            </a:r>
            <a:r>
              <a:rPr sz="1700" spc="70" dirty="0">
                <a:solidFill>
                  <a:srgbClr val="57585B"/>
                </a:solidFill>
                <a:latin typeface="Open Sans"/>
                <a:cs typeface="Open Sans"/>
              </a:rPr>
              <a:t> </a:t>
            </a:r>
            <a:r>
              <a:rPr sz="1700" dirty="0">
                <a:solidFill>
                  <a:srgbClr val="57585B"/>
                </a:solidFill>
                <a:latin typeface="Open Sans"/>
                <a:cs typeface="Open Sans"/>
              </a:rPr>
              <a:t>community</a:t>
            </a:r>
            <a:r>
              <a:rPr sz="1700" spc="75" dirty="0">
                <a:solidFill>
                  <a:srgbClr val="57585B"/>
                </a:solidFill>
                <a:latin typeface="Open Sans"/>
                <a:cs typeface="Open Sans"/>
              </a:rPr>
              <a:t> </a:t>
            </a:r>
            <a:r>
              <a:rPr sz="1700" spc="-10" dirty="0">
                <a:solidFill>
                  <a:srgbClr val="57585B"/>
                </a:solidFill>
                <a:latin typeface="Open Sans"/>
                <a:cs typeface="Open Sans"/>
              </a:rPr>
              <a:t>seeking </a:t>
            </a:r>
            <a:r>
              <a:rPr sz="1700" dirty="0">
                <a:solidFill>
                  <a:srgbClr val="57585B"/>
                </a:solidFill>
                <a:latin typeface="Open Sans"/>
                <a:cs typeface="Open Sans"/>
              </a:rPr>
              <a:t>freedom</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55" dirty="0">
                <a:solidFill>
                  <a:srgbClr val="57585B"/>
                </a:solidFill>
                <a:latin typeface="Open Sans"/>
                <a:cs typeface="Open Sans"/>
              </a:rPr>
              <a:t> </a:t>
            </a:r>
            <a:r>
              <a:rPr sz="1700" spc="-10" dirty="0">
                <a:solidFill>
                  <a:srgbClr val="57585B"/>
                </a:solidFill>
                <a:latin typeface="Open Sans"/>
                <a:cs typeface="Open Sans"/>
              </a:rPr>
              <a:t>empowerment.</a:t>
            </a:r>
            <a:endParaRPr sz="1700">
              <a:latin typeface="Open Sans"/>
              <a:cs typeface="Open Sans"/>
            </a:endParaRPr>
          </a:p>
        </p:txBody>
      </p:sp>
      <p:pic>
        <p:nvPicPr>
          <p:cNvPr id="12" name="object 12"/>
          <p:cNvPicPr/>
          <p:nvPr/>
        </p:nvPicPr>
        <p:blipFill>
          <a:blip r:embed="rId6" cstate="print"/>
          <a:stretch>
            <a:fillRect/>
          </a:stretch>
        </p:blipFill>
        <p:spPr>
          <a:xfrm>
            <a:off x="10391595" y="2675141"/>
            <a:ext cx="4461237" cy="3211104"/>
          </a:xfrm>
          <a:prstGeom prst="rect">
            <a:avLst/>
          </a:prstGeom>
        </p:spPr>
      </p:pic>
      <p:pic>
        <p:nvPicPr>
          <p:cNvPr id="13" name="object 13"/>
          <p:cNvPicPr/>
          <p:nvPr/>
        </p:nvPicPr>
        <p:blipFill>
          <a:blip r:embed="rId7" cstate="print"/>
          <a:stretch>
            <a:fillRect/>
          </a:stretch>
        </p:blipFill>
        <p:spPr>
          <a:xfrm>
            <a:off x="14694222" y="6471939"/>
            <a:ext cx="4001762" cy="4055530"/>
          </a:xfrm>
          <a:prstGeom prst="rect">
            <a:avLst/>
          </a:prstGeom>
        </p:spPr>
      </p:pic>
      <p:sp>
        <p:nvSpPr>
          <p:cNvPr id="14" name="object 14"/>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59</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#6</a:t>
            </a:r>
            <a:endParaRPr sz="2600">
              <a:latin typeface="Ubuntu Light"/>
              <a:cs typeface="Ubuntu Light"/>
            </a:endParaRPr>
          </a:p>
        </p:txBody>
      </p:sp>
      <p:pic>
        <p:nvPicPr>
          <p:cNvPr id="3" name="object 3"/>
          <p:cNvPicPr/>
          <p:nvPr/>
        </p:nvPicPr>
        <p:blipFill>
          <a:blip r:embed="rId2" cstate="print"/>
          <a:stretch>
            <a:fillRect/>
          </a:stretch>
        </p:blipFill>
        <p:spPr>
          <a:xfrm>
            <a:off x="17700071" y="593899"/>
            <a:ext cx="1273721" cy="678795"/>
          </a:xfrm>
          <a:prstGeom prst="rect">
            <a:avLst/>
          </a:prstGeom>
        </p:spPr>
      </p:pic>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An</a:t>
            </a:r>
            <a:r>
              <a:rPr spc="-140" dirty="0"/>
              <a:t> </a:t>
            </a:r>
            <a:r>
              <a:rPr dirty="0"/>
              <a:t>Introduction</a:t>
            </a:r>
            <a:r>
              <a:rPr spc="-140" dirty="0"/>
              <a:t> </a:t>
            </a:r>
            <a:r>
              <a:rPr dirty="0"/>
              <a:t>to</a:t>
            </a:r>
            <a:r>
              <a:rPr spc="-135" dirty="0"/>
              <a:t> </a:t>
            </a:r>
            <a:r>
              <a:rPr spc="-10" dirty="0"/>
              <a:t>Bitcoin</a:t>
            </a:r>
          </a:p>
        </p:txBody>
      </p:sp>
      <p:pic>
        <p:nvPicPr>
          <p:cNvPr id="5" name="object 5"/>
          <p:cNvPicPr/>
          <p:nvPr/>
        </p:nvPicPr>
        <p:blipFill>
          <a:blip r:embed="rId3" cstate="print"/>
          <a:stretch>
            <a:fillRect/>
          </a:stretch>
        </p:blipFill>
        <p:spPr>
          <a:xfrm>
            <a:off x="18829729" y="10656764"/>
            <a:ext cx="143513" cy="143534"/>
          </a:xfrm>
          <a:prstGeom prst="rect">
            <a:avLst/>
          </a:prstGeom>
        </p:spPr>
      </p:pic>
      <p:pic>
        <p:nvPicPr>
          <p:cNvPr id="6" name="object 6"/>
          <p:cNvPicPr/>
          <p:nvPr/>
        </p:nvPicPr>
        <p:blipFill>
          <a:blip r:embed="rId4" cstate="print"/>
          <a:stretch>
            <a:fillRect/>
          </a:stretch>
        </p:blipFill>
        <p:spPr>
          <a:xfrm>
            <a:off x="1159451" y="2573910"/>
            <a:ext cx="8640334" cy="582589"/>
          </a:xfrm>
          <a:prstGeom prst="rect">
            <a:avLst/>
          </a:prstGeom>
        </p:spPr>
      </p:pic>
      <p:sp>
        <p:nvSpPr>
          <p:cNvPr id="7" name="object 7"/>
          <p:cNvSpPr txBox="1"/>
          <p:nvPr/>
        </p:nvSpPr>
        <p:spPr>
          <a:xfrm>
            <a:off x="1362217" y="2697045"/>
            <a:ext cx="6438900" cy="278281"/>
          </a:xfrm>
          <a:prstGeom prst="rect">
            <a:avLst/>
          </a:prstGeom>
        </p:spPr>
        <p:txBody>
          <a:bodyPr vert="horz" wrap="square" lIns="0" tIns="16510" rIns="0" bIns="0" rtlCol="0">
            <a:spAutoFit/>
          </a:bodyPr>
          <a:lstStyle/>
          <a:p>
            <a:pPr marL="12700">
              <a:lnSpc>
                <a:spcPct val="100000"/>
              </a:lnSpc>
              <a:spcBef>
                <a:spcPts val="130"/>
              </a:spcBef>
            </a:pPr>
            <a:r>
              <a:rPr sz="1700" b="1" dirty="0">
                <a:solidFill>
                  <a:srgbClr val="FFFFFF"/>
                </a:solidFill>
                <a:latin typeface="Open Sans"/>
                <a:cs typeface="Open Sans"/>
              </a:rPr>
              <a:t>Class</a:t>
            </a:r>
            <a:r>
              <a:rPr sz="1700" b="1" spc="110" dirty="0">
                <a:solidFill>
                  <a:srgbClr val="FFFFFF"/>
                </a:solidFill>
                <a:latin typeface="Open Sans"/>
                <a:cs typeface="Open Sans"/>
              </a:rPr>
              <a:t> </a:t>
            </a:r>
            <a:r>
              <a:rPr sz="1700" dirty="0">
                <a:solidFill>
                  <a:srgbClr val="FFFFFF"/>
                </a:solidFill>
                <a:latin typeface="Open Sans"/>
                <a:cs typeface="Open Sans"/>
              </a:rPr>
              <a:t>Exercise </a:t>
            </a:r>
            <a:r>
              <a:rPr lang="en-US" sz="1700" dirty="0">
                <a:solidFill>
                  <a:srgbClr val="FFFFFF"/>
                </a:solidFill>
                <a:latin typeface="Open Sans"/>
                <a:cs typeface="Open Sans"/>
              </a:rPr>
              <a:t>—</a:t>
            </a:r>
            <a:r>
              <a:rPr sz="1700" dirty="0">
                <a:solidFill>
                  <a:srgbClr val="FFFFFF"/>
                </a:solidFill>
                <a:latin typeface="Open Sans"/>
                <a:cs typeface="Open Sans"/>
              </a:rPr>
              <a:t> Consensus</a:t>
            </a:r>
            <a:r>
              <a:rPr sz="1700" spc="110" dirty="0">
                <a:solidFill>
                  <a:srgbClr val="FFFFFF"/>
                </a:solidFill>
                <a:latin typeface="Open Sans"/>
                <a:cs typeface="Open Sans"/>
              </a:rPr>
              <a:t> </a:t>
            </a:r>
            <a:r>
              <a:rPr sz="1700" dirty="0">
                <a:solidFill>
                  <a:srgbClr val="FFFFFF"/>
                </a:solidFill>
                <a:latin typeface="Open Sans"/>
                <a:cs typeface="Open Sans"/>
              </a:rPr>
              <a:t>Building</a:t>
            </a:r>
            <a:r>
              <a:rPr sz="1700" spc="110" dirty="0">
                <a:solidFill>
                  <a:srgbClr val="FFFFFF"/>
                </a:solidFill>
                <a:latin typeface="Open Sans"/>
                <a:cs typeface="Open Sans"/>
              </a:rPr>
              <a:t> </a:t>
            </a:r>
            <a:r>
              <a:rPr sz="1700" dirty="0">
                <a:solidFill>
                  <a:srgbClr val="FFFFFF"/>
                </a:solidFill>
                <a:latin typeface="Open Sans"/>
                <a:cs typeface="Open Sans"/>
              </a:rPr>
              <a:t>in</a:t>
            </a:r>
            <a:r>
              <a:rPr sz="1700" spc="110" dirty="0">
                <a:solidFill>
                  <a:srgbClr val="FFFFFF"/>
                </a:solidFill>
                <a:latin typeface="Open Sans"/>
                <a:cs typeface="Open Sans"/>
              </a:rPr>
              <a:t> </a:t>
            </a:r>
            <a:r>
              <a:rPr sz="1700" dirty="0">
                <a:solidFill>
                  <a:srgbClr val="FFFFFF"/>
                </a:solidFill>
                <a:latin typeface="Open Sans"/>
                <a:cs typeface="Open Sans"/>
              </a:rPr>
              <a:t>a</a:t>
            </a:r>
            <a:r>
              <a:rPr sz="1700" spc="110" dirty="0">
                <a:solidFill>
                  <a:srgbClr val="FFFFFF"/>
                </a:solidFill>
                <a:latin typeface="Open Sans"/>
                <a:cs typeface="Open Sans"/>
              </a:rPr>
              <a:t> </a:t>
            </a:r>
            <a:r>
              <a:rPr sz="1700" dirty="0">
                <a:solidFill>
                  <a:srgbClr val="FFFFFF"/>
                </a:solidFill>
                <a:latin typeface="Open Sans"/>
                <a:cs typeface="Open Sans"/>
              </a:rPr>
              <a:t>Peer-to-Peer</a:t>
            </a:r>
            <a:r>
              <a:rPr sz="1700" spc="110" dirty="0">
                <a:solidFill>
                  <a:srgbClr val="FFFFFF"/>
                </a:solidFill>
                <a:latin typeface="Open Sans"/>
                <a:cs typeface="Open Sans"/>
              </a:rPr>
              <a:t> </a:t>
            </a:r>
            <a:r>
              <a:rPr sz="1700" spc="-10" dirty="0">
                <a:solidFill>
                  <a:srgbClr val="FFFFFF"/>
                </a:solidFill>
                <a:latin typeface="Open Sans"/>
                <a:cs typeface="Open Sans"/>
              </a:rPr>
              <a:t>Network</a:t>
            </a:r>
            <a:endParaRPr sz="1700" dirty="0">
              <a:latin typeface="Open Sans"/>
              <a:cs typeface="Open Sans"/>
            </a:endParaRPr>
          </a:p>
        </p:txBody>
      </p:sp>
      <p:grpSp>
        <p:nvGrpSpPr>
          <p:cNvPr id="8" name="object 8"/>
          <p:cNvGrpSpPr/>
          <p:nvPr/>
        </p:nvGrpSpPr>
        <p:grpSpPr>
          <a:xfrm>
            <a:off x="1142635" y="3422796"/>
            <a:ext cx="1443990" cy="1443990"/>
            <a:chOff x="1142635" y="3422796"/>
            <a:chExt cx="1443990" cy="1443990"/>
          </a:xfrm>
        </p:grpSpPr>
        <p:pic>
          <p:nvPicPr>
            <p:cNvPr id="9" name="object 9"/>
            <p:cNvPicPr/>
            <p:nvPr/>
          </p:nvPicPr>
          <p:blipFill>
            <a:blip r:embed="rId5" cstate="print"/>
            <a:stretch>
              <a:fillRect/>
            </a:stretch>
          </p:blipFill>
          <p:spPr>
            <a:xfrm>
              <a:off x="1142635" y="3422796"/>
              <a:ext cx="1443778" cy="1443788"/>
            </a:xfrm>
            <a:prstGeom prst="rect">
              <a:avLst/>
            </a:prstGeom>
          </p:spPr>
        </p:pic>
        <p:sp>
          <p:nvSpPr>
            <p:cNvPr id="10" name="object 10"/>
            <p:cNvSpPr/>
            <p:nvPr/>
          </p:nvSpPr>
          <p:spPr>
            <a:xfrm>
              <a:off x="1426781" y="3706958"/>
              <a:ext cx="875665" cy="875665"/>
            </a:xfrm>
            <a:custGeom>
              <a:avLst/>
              <a:gdLst/>
              <a:ahLst/>
              <a:cxnLst/>
              <a:rect l="l" t="t" r="r" b="b"/>
              <a:pathLst>
                <a:path w="875664" h="875664">
                  <a:moveTo>
                    <a:pt x="570966" y="437730"/>
                  </a:moveTo>
                  <a:lnTo>
                    <a:pt x="564159" y="395655"/>
                  </a:lnTo>
                  <a:lnTo>
                    <a:pt x="545236" y="359079"/>
                  </a:lnTo>
                  <a:lnTo>
                    <a:pt x="516394" y="330238"/>
                  </a:lnTo>
                  <a:lnTo>
                    <a:pt x="479831" y="311315"/>
                  </a:lnTo>
                  <a:lnTo>
                    <a:pt x="437743" y="304520"/>
                  </a:lnTo>
                  <a:lnTo>
                    <a:pt x="395655" y="311315"/>
                  </a:lnTo>
                  <a:lnTo>
                    <a:pt x="359092" y="330238"/>
                  </a:lnTo>
                  <a:lnTo>
                    <a:pt x="330238" y="359079"/>
                  </a:lnTo>
                  <a:lnTo>
                    <a:pt x="311315" y="395655"/>
                  </a:lnTo>
                  <a:lnTo>
                    <a:pt x="304520" y="437730"/>
                  </a:lnTo>
                  <a:lnTo>
                    <a:pt x="311315" y="479818"/>
                  </a:lnTo>
                  <a:lnTo>
                    <a:pt x="330238" y="516394"/>
                  </a:lnTo>
                  <a:lnTo>
                    <a:pt x="359092" y="545236"/>
                  </a:lnTo>
                  <a:lnTo>
                    <a:pt x="395655" y="564159"/>
                  </a:lnTo>
                  <a:lnTo>
                    <a:pt x="437743" y="570953"/>
                  </a:lnTo>
                  <a:lnTo>
                    <a:pt x="445147" y="569455"/>
                  </a:lnTo>
                  <a:lnTo>
                    <a:pt x="400710" y="525411"/>
                  </a:lnTo>
                  <a:lnTo>
                    <a:pt x="370459" y="505015"/>
                  </a:lnTo>
                  <a:lnTo>
                    <a:pt x="350062" y="474764"/>
                  </a:lnTo>
                  <a:lnTo>
                    <a:pt x="342582" y="437730"/>
                  </a:lnTo>
                  <a:lnTo>
                    <a:pt x="350062" y="400710"/>
                  </a:lnTo>
                  <a:lnTo>
                    <a:pt x="370459" y="370459"/>
                  </a:lnTo>
                  <a:lnTo>
                    <a:pt x="400710" y="350062"/>
                  </a:lnTo>
                  <a:lnTo>
                    <a:pt x="437743" y="342582"/>
                  </a:lnTo>
                  <a:lnTo>
                    <a:pt x="474776" y="350062"/>
                  </a:lnTo>
                  <a:lnTo>
                    <a:pt x="505015" y="370459"/>
                  </a:lnTo>
                  <a:lnTo>
                    <a:pt x="525424" y="400710"/>
                  </a:lnTo>
                  <a:lnTo>
                    <a:pt x="534403" y="445135"/>
                  </a:lnTo>
                  <a:lnTo>
                    <a:pt x="538480" y="451192"/>
                  </a:lnTo>
                  <a:lnTo>
                    <a:pt x="544525" y="455269"/>
                  </a:lnTo>
                  <a:lnTo>
                    <a:pt x="551942" y="456768"/>
                  </a:lnTo>
                  <a:lnTo>
                    <a:pt x="559346" y="455269"/>
                  </a:lnTo>
                  <a:lnTo>
                    <a:pt x="565391" y="451192"/>
                  </a:lnTo>
                  <a:lnTo>
                    <a:pt x="569468" y="445135"/>
                  </a:lnTo>
                  <a:lnTo>
                    <a:pt x="570966" y="437730"/>
                  </a:lnTo>
                  <a:close/>
                </a:path>
                <a:path w="875664" h="875664">
                  <a:moveTo>
                    <a:pt x="723214" y="437743"/>
                  </a:moveTo>
                  <a:lnTo>
                    <a:pt x="719480" y="391452"/>
                  </a:lnTo>
                  <a:lnTo>
                    <a:pt x="708660" y="347548"/>
                  </a:lnTo>
                  <a:lnTo>
                    <a:pt x="691337" y="306590"/>
                  </a:lnTo>
                  <a:lnTo>
                    <a:pt x="668108" y="269176"/>
                  </a:lnTo>
                  <a:lnTo>
                    <a:pt x="639572" y="235915"/>
                  </a:lnTo>
                  <a:lnTo>
                    <a:pt x="606298" y="207365"/>
                  </a:lnTo>
                  <a:lnTo>
                    <a:pt x="568896" y="184137"/>
                  </a:lnTo>
                  <a:lnTo>
                    <a:pt x="527939" y="166827"/>
                  </a:lnTo>
                  <a:lnTo>
                    <a:pt x="484022" y="155994"/>
                  </a:lnTo>
                  <a:lnTo>
                    <a:pt x="437743" y="152260"/>
                  </a:lnTo>
                  <a:lnTo>
                    <a:pt x="391464" y="155994"/>
                  </a:lnTo>
                  <a:lnTo>
                    <a:pt x="347548" y="166827"/>
                  </a:lnTo>
                  <a:lnTo>
                    <a:pt x="306590" y="184137"/>
                  </a:lnTo>
                  <a:lnTo>
                    <a:pt x="269189" y="207365"/>
                  </a:lnTo>
                  <a:lnTo>
                    <a:pt x="235915" y="235915"/>
                  </a:lnTo>
                  <a:lnTo>
                    <a:pt x="207378" y="269176"/>
                  </a:lnTo>
                  <a:lnTo>
                    <a:pt x="184150" y="306590"/>
                  </a:lnTo>
                  <a:lnTo>
                    <a:pt x="166827" y="347548"/>
                  </a:lnTo>
                  <a:lnTo>
                    <a:pt x="156006" y="391452"/>
                  </a:lnTo>
                  <a:lnTo>
                    <a:pt x="152260" y="437743"/>
                  </a:lnTo>
                  <a:lnTo>
                    <a:pt x="156006" y="484022"/>
                  </a:lnTo>
                  <a:lnTo>
                    <a:pt x="166827" y="527939"/>
                  </a:lnTo>
                  <a:lnTo>
                    <a:pt x="184150" y="568883"/>
                  </a:lnTo>
                  <a:lnTo>
                    <a:pt x="207378" y="606298"/>
                  </a:lnTo>
                  <a:lnTo>
                    <a:pt x="235915" y="639559"/>
                  </a:lnTo>
                  <a:lnTo>
                    <a:pt x="269189" y="668108"/>
                  </a:lnTo>
                  <a:lnTo>
                    <a:pt x="306590" y="691337"/>
                  </a:lnTo>
                  <a:lnTo>
                    <a:pt x="347548" y="708647"/>
                  </a:lnTo>
                  <a:lnTo>
                    <a:pt x="391464" y="719480"/>
                  </a:lnTo>
                  <a:lnTo>
                    <a:pt x="437743" y="723214"/>
                  </a:lnTo>
                  <a:lnTo>
                    <a:pt x="470115" y="721398"/>
                  </a:lnTo>
                  <a:lnTo>
                    <a:pt x="531482" y="707440"/>
                  </a:lnTo>
                  <a:lnTo>
                    <a:pt x="566140" y="691172"/>
                  </a:lnTo>
                  <a:lnTo>
                    <a:pt x="518972" y="671499"/>
                  </a:lnTo>
                  <a:lnTo>
                    <a:pt x="492925" y="678967"/>
                  </a:lnTo>
                  <a:lnTo>
                    <a:pt x="465797" y="683577"/>
                  </a:lnTo>
                  <a:lnTo>
                    <a:pt x="437743" y="685152"/>
                  </a:lnTo>
                  <a:lnTo>
                    <a:pt x="387908" y="680123"/>
                  </a:lnTo>
                  <a:lnTo>
                    <a:pt x="341477" y="665695"/>
                  </a:lnTo>
                  <a:lnTo>
                    <a:pt x="299453" y="642874"/>
                  </a:lnTo>
                  <a:lnTo>
                    <a:pt x="262826" y="612648"/>
                  </a:lnTo>
                  <a:lnTo>
                    <a:pt x="232600" y="576033"/>
                  </a:lnTo>
                  <a:lnTo>
                    <a:pt x="209778" y="534009"/>
                  </a:lnTo>
                  <a:lnTo>
                    <a:pt x="195351" y="487578"/>
                  </a:lnTo>
                  <a:lnTo>
                    <a:pt x="190322" y="437743"/>
                  </a:lnTo>
                  <a:lnTo>
                    <a:pt x="195351" y="387896"/>
                  </a:lnTo>
                  <a:lnTo>
                    <a:pt x="209778" y="341464"/>
                  </a:lnTo>
                  <a:lnTo>
                    <a:pt x="232600" y="299440"/>
                  </a:lnTo>
                  <a:lnTo>
                    <a:pt x="262826" y="262813"/>
                  </a:lnTo>
                  <a:lnTo>
                    <a:pt x="299453" y="232600"/>
                  </a:lnTo>
                  <a:lnTo>
                    <a:pt x="341477" y="209778"/>
                  </a:lnTo>
                  <a:lnTo>
                    <a:pt x="387908" y="195351"/>
                  </a:lnTo>
                  <a:lnTo>
                    <a:pt x="437743" y="190322"/>
                  </a:lnTo>
                  <a:lnTo>
                    <a:pt x="487578" y="195351"/>
                  </a:lnTo>
                  <a:lnTo>
                    <a:pt x="534009" y="209778"/>
                  </a:lnTo>
                  <a:lnTo>
                    <a:pt x="576033" y="232600"/>
                  </a:lnTo>
                  <a:lnTo>
                    <a:pt x="612660" y="262813"/>
                  </a:lnTo>
                  <a:lnTo>
                    <a:pt x="642874" y="299440"/>
                  </a:lnTo>
                  <a:lnTo>
                    <a:pt x="665695" y="341464"/>
                  </a:lnTo>
                  <a:lnTo>
                    <a:pt x="680123" y="387896"/>
                  </a:lnTo>
                  <a:lnTo>
                    <a:pt x="685152" y="437743"/>
                  </a:lnTo>
                  <a:lnTo>
                    <a:pt x="683590" y="465785"/>
                  </a:lnTo>
                  <a:lnTo>
                    <a:pt x="678980" y="492925"/>
                  </a:lnTo>
                  <a:lnTo>
                    <a:pt x="671499" y="518972"/>
                  </a:lnTo>
                  <a:lnTo>
                    <a:pt x="661327" y="543763"/>
                  </a:lnTo>
                  <a:lnTo>
                    <a:pt x="659498" y="551091"/>
                  </a:lnTo>
                  <a:lnTo>
                    <a:pt x="660590" y="558304"/>
                  </a:lnTo>
                  <a:lnTo>
                    <a:pt x="664298" y="564578"/>
                  </a:lnTo>
                  <a:lnTo>
                    <a:pt x="670331" y="569112"/>
                  </a:lnTo>
                  <a:lnTo>
                    <a:pt x="677672" y="570941"/>
                  </a:lnTo>
                  <a:lnTo>
                    <a:pt x="684885" y="569849"/>
                  </a:lnTo>
                  <a:lnTo>
                    <a:pt x="707440" y="531482"/>
                  </a:lnTo>
                  <a:lnTo>
                    <a:pt x="721398" y="470103"/>
                  </a:lnTo>
                  <a:lnTo>
                    <a:pt x="723214" y="437743"/>
                  </a:lnTo>
                  <a:close/>
                </a:path>
                <a:path w="875664" h="875664">
                  <a:moveTo>
                    <a:pt x="875220" y="747674"/>
                  </a:moveTo>
                  <a:lnTo>
                    <a:pt x="874382" y="731113"/>
                  </a:lnTo>
                  <a:lnTo>
                    <a:pt x="868819" y="715492"/>
                  </a:lnTo>
                  <a:lnTo>
                    <a:pt x="858748" y="701878"/>
                  </a:lnTo>
                  <a:lnTo>
                    <a:pt x="838923" y="682053"/>
                  </a:lnTo>
                  <a:lnTo>
                    <a:pt x="838923" y="742416"/>
                  </a:lnTo>
                  <a:lnTo>
                    <a:pt x="833018" y="756640"/>
                  </a:lnTo>
                  <a:lnTo>
                    <a:pt x="826071" y="761276"/>
                  </a:lnTo>
                  <a:lnTo>
                    <a:pt x="780313" y="761276"/>
                  </a:lnTo>
                  <a:lnTo>
                    <a:pt x="772909" y="762774"/>
                  </a:lnTo>
                  <a:lnTo>
                    <a:pt x="766864" y="766851"/>
                  </a:lnTo>
                  <a:lnTo>
                    <a:pt x="762787" y="772909"/>
                  </a:lnTo>
                  <a:lnTo>
                    <a:pt x="761288" y="780313"/>
                  </a:lnTo>
                  <a:lnTo>
                    <a:pt x="761288" y="826058"/>
                  </a:lnTo>
                  <a:lnTo>
                    <a:pt x="756640" y="833018"/>
                  </a:lnTo>
                  <a:lnTo>
                    <a:pt x="742416" y="838911"/>
                  </a:lnTo>
                  <a:lnTo>
                    <a:pt x="734237" y="837272"/>
                  </a:lnTo>
                  <a:lnTo>
                    <a:pt x="649097" y="752144"/>
                  </a:lnTo>
                  <a:lnTo>
                    <a:pt x="647090" y="747293"/>
                  </a:lnTo>
                  <a:lnTo>
                    <a:pt x="647090" y="666115"/>
                  </a:lnTo>
                  <a:lnTo>
                    <a:pt x="648589" y="658710"/>
                  </a:lnTo>
                  <a:lnTo>
                    <a:pt x="652665" y="652665"/>
                  </a:lnTo>
                  <a:lnTo>
                    <a:pt x="658723" y="648576"/>
                  </a:lnTo>
                  <a:lnTo>
                    <a:pt x="666127" y="647077"/>
                  </a:lnTo>
                  <a:lnTo>
                    <a:pt x="747306" y="647077"/>
                  </a:lnTo>
                  <a:lnTo>
                    <a:pt x="752144" y="649084"/>
                  </a:lnTo>
                  <a:lnTo>
                    <a:pt x="837272" y="734237"/>
                  </a:lnTo>
                  <a:lnTo>
                    <a:pt x="838885" y="742238"/>
                  </a:lnTo>
                  <a:lnTo>
                    <a:pt x="838923" y="742416"/>
                  </a:lnTo>
                  <a:lnTo>
                    <a:pt x="838923" y="682053"/>
                  </a:lnTo>
                  <a:lnTo>
                    <a:pt x="803948" y="647077"/>
                  </a:lnTo>
                  <a:lnTo>
                    <a:pt x="782624" y="625754"/>
                  </a:lnTo>
                  <a:lnTo>
                    <a:pt x="773938" y="618617"/>
                  </a:lnTo>
                  <a:lnTo>
                    <a:pt x="766368" y="614578"/>
                  </a:lnTo>
                  <a:lnTo>
                    <a:pt x="764108" y="613371"/>
                  </a:lnTo>
                  <a:lnTo>
                    <a:pt x="753452" y="610133"/>
                  </a:lnTo>
                  <a:lnTo>
                    <a:pt x="742251" y="609028"/>
                  </a:lnTo>
                  <a:lnTo>
                    <a:pt x="657313" y="609028"/>
                  </a:lnTo>
                  <a:lnTo>
                    <a:pt x="648957" y="611022"/>
                  </a:lnTo>
                  <a:lnTo>
                    <a:pt x="641515" y="614578"/>
                  </a:lnTo>
                  <a:lnTo>
                    <a:pt x="451192" y="424281"/>
                  </a:lnTo>
                  <a:lnTo>
                    <a:pt x="444906" y="420103"/>
                  </a:lnTo>
                  <a:lnTo>
                    <a:pt x="437743" y="418719"/>
                  </a:lnTo>
                  <a:lnTo>
                    <a:pt x="430580" y="420103"/>
                  </a:lnTo>
                  <a:lnTo>
                    <a:pt x="424281" y="424281"/>
                  </a:lnTo>
                  <a:lnTo>
                    <a:pt x="420103" y="430568"/>
                  </a:lnTo>
                  <a:lnTo>
                    <a:pt x="418719" y="437730"/>
                  </a:lnTo>
                  <a:lnTo>
                    <a:pt x="420103" y="444906"/>
                  </a:lnTo>
                  <a:lnTo>
                    <a:pt x="424281" y="451192"/>
                  </a:lnTo>
                  <a:lnTo>
                    <a:pt x="614578" y="641515"/>
                  </a:lnTo>
                  <a:lnTo>
                    <a:pt x="611035" y="648944"/>
                  </a:lnTo>
                  <a:lnTo>
                    <a:pt x="609028" y="657301"/>
                  </a:lnTo>
                  <a:lnTo>
                    <a:pt x="609053" y="742416"/>
                  </a:lnTo>
                  <a:lnTo>
                    <a:pt x="610133" y="753440"/>
                  </a:lnTo>
                  <a:lnTo>
                    <a:pt x="701890" y="858748"/>
                  </a:lnTo>
                  <a:lnTo>
                    <a:pt x="747674" y="875220"/>
                  </a:lnTo>
                  <a:lnTo>
                    <a:pt x="764108" y="871131"/>
                  </a:lnTo>
                  <a:lnTo>
                    <a:pt x="795045" y="838911"/>
                  </a:lnTo>
                  <a:lnTo>
                    <a:pt x="799350" y="818375"/>
                  </a:lnTo>
                  <a:lnTo>
                    <a:pt x="799350" y="799338"/>
                  </a:lnTo>
                  <a:lnTo>
                    <a:pt x="818388" y="799338"/>
                  </a:lnTo>
                  <a:lnTo>
                    <a:pt x="835126" y="796836"/>
                  </a:lnTo>
                  <a:lnTo>
                    <a:pt x="850099" y="789724"/>
                  </a:lnTo>
                  <a:lnTo>
                    <a:pt x="862406" y="778611"/>
                  </a:lnTo>
                  <a:lnTo>
                    <a:pt x="871143" y="764095"/>
                  </a:lnTo>
                  <a:lnTo>
                    <a:pt x="875220" y="747674"/>
                  </a:lnTo>
                  <a:close/>
                </a:path>
                <a:path w="875664" h="875664">
                  <a:moveTo>
                    <a:pt x="875474" y="437730"/>
                  </a:moveTo>
                  <a:lnTo>
                    <a:pt x="872909" y="390067"/>
                  </a:lnTo>
                  <a:lnTo>
                    <a:pt x="865378" y="343877"/>
                  </a:lnTo>
                  <a:lnTo>
                    <a:pt x="853147" y="299440"/>
                  </a:lnTo>
                  <a:lnTo>
                    <a:pt x="836485" y="257009"/>
                  </a:lnTo>
                  <a:lnTo>
                    <a:pt x="815682" y="216877"/>
                  </a:lnTo>
                  <a:lnTo>
                    <a:pt x="790968" y="179285"/>
                  </a:lnTo>
                  <a:lnTo>
                    <a:pt x="762647" y="144513"/>
                  </a:lnTo>
                  <a:lnTo>
                    <a:pt x="730961" y="112826"/>
                  </a:lnTo>
                  <a:lnTo>
                    <a:pt x="696188" y="84505"/>
                  </a:lnTo>
                  <a:lnTo>
                    <a:pt x="658609" y="59804"/>
                  </a:lnTo>
                  <a:lnTo>
                    <a:pt x="618464" y="38989"/>
                  </a:lnTo>
                  <a:lnTo>
                    <a:pt x="576033" y="22326"/>
                  </a:lnTo>
                  <a:lnTo>
                    <a:pt x="531596" y="10109"/>
                  </a:lnTo>
                  <a:lnTo>
                    <a:pt x="485406" y="2565"/>
                  </a:lnTo>
                  <a:lnTo>
                    <a:pt x="437743" y="0"/>
                  </a:lnTo>
                  <a:lnTo>
                    <a:pt x="390067" y="2565"/>
                  </a:lnTo>
                  <a:lnTo>
                    <a:pt x="343877" y="10109"/>
                  </a:lnTo>
                  <a:lnTo>
                    <a:pt x="299440" y="22326"/>
                  </a:lnTo>
                  <a:lnTo>
                    <a:pt x="257022" y="38989"/>
                  </a:lnTo>
                  <a:lnTo>
                    <a:pt x="216877" y="59804"/>
                  </a:lnTo>
                  <a:lnTo>
                    <a:pt x="179285" y="84505"/>
                  </a:lnTo>
                  <a:lnTo>
                    <a:pt x="144513" y="112826"/>
                  </a:lnTo>
                  <a:lnTo>
                    <a:pt x="112839" y="144513"/>
                  </a:lnTo>
                  <a:lnTo>
                    <a:pt x="84505" y="179285"/>
                  </a:lnTo>
                  <a:lnTo>
                    <a:pt x="59804" y="216877"/>
                  </a:lnTo>
                  <a:lnTo>
                    <a:pt x="38989" y="257009"/>
                  </a:lnTo>
                  <a:lnTo>
                    <a:pt x="22339" y="299440"/>
                  </a:lnTo>
                  <a:lnTo>
                    <a:pt x="10109" y="343877"/>
                  </a:lnTo>
                  <a:lnTo>
                    <a:pt x="2578" y="390067"/>
                  </a:lnTo>
                  <a:lnTo>
                    <a:pt x="0" y="437730"/>
                  </a:lnTo>
                  <a:lnTo>
                    <a:pt x="2578" y="485406"/>
                  </a:lnTo>
                  <a:lnTo>
                    <a:pt x="10109" y="531596"/>
                  </a:lnTo>
                  <a:lnTo>
                    <a:pt x="22339" y="576033"/>
                  </a:lnTo>
                  <a:lnTo>
                    <a:pt x="38989" y="618451"/>
                  </a:lnTo>
                  <a:lnTo>
                    <a:pt x="59804" y="658596"/>
                  </a:lnTo>
                  <a:lnTo>
                    <a:pt x="84505" y="696188"/>
                  </a:lnTo>
                  <a:lnTo>
                    <a:pt x="112839" y="730961"/>
                  </a:lnTo>
                  <a:lnTo>
                    <a:pt x="144513" y="762635"/>
                  </a:lnTo>
                  <a:lnTo>
                    <a:pt x="179285" y="790968"/>
                  </a:lnTo>
                  <a:lnTo>
                    <a:pt x="216877" y="815670"/>
                  </a:lnTo>
                  <a:lnTo>
                    <a:pt x="257022" y="836485"/>
                  </a:lnTo>
                  <a:lnTo>
                    <a:pt x="299440" y="853135"/>
                  </a:lnTo>
                  <a:lnTo>
                    <a:pt x="343877" y="865365"/>
                  </a:lnTo>
                  <a:lnTo>
                    <a:pt x="390067" y="872896"/>
                  </a:lnTo>
                  <a:lnTo>
                    <a:pt x="437743" y="875474"/>
                  </a:lnTo>
                  <a:lnTo>
                    <a:pt x="479412" y="873506"/>
                  </a:lnTo>
                  <a:lnTo>
                    <a:pt x="519988" y="867740"/>
                  </a:lnTo>
                  <a:lnTo>
                    <a:pt x="559282" y="858342"/>
                  </a:lnTo>
                  <a:lnTo>
                    <a:pt x="597115" y="845489"/>
                  </a:lnTo>
                  <a:lnTo>
                    <a:pt x="548690" y="821778"/>
                  </a:lnTo>
                  <a:lnTo>
                    <a:pt x="512826" y="830364"/>
                  </a:lnTo>
                  <a:lnTo>
                    <a:pt x="475792" y="835621"/>
                  </a:lnTo>
                  <a:lnTo>
                    <a:pt x="437743" y="837412"/>
                  </a:lnTo>
                  <a:lnTo>
                    <a:pt x="391160" y="834720"/>
                  </a:lnTo>
                  <a:lnTo>
                    <a:pt x="346151" y="826846"/>
                  </a:lnTo>
                  <a:lnTo>
                    <a:pt x="303009" y="814095"/>
                  </a:lnTo>
                  <a:lnTo>
                    <a:pt x="262039" y="796759"/>
                  </a:lnTo>
                  <a:lnTo>
                    <a:pt x="223545" y="775144"/>
                  </a:lnTo>
                  <a:lnTo>
                    <a:pt x="187833" y="749554"/>
                  </a:lnTo>
                  <a:lnTo>
                    <a:pt x="155181" y="720293"/>
                  </a:lnTo>
                  <a:lnTo>
                    <a:pt x="125920" y="687641"/>
                  </a:lnTo>
                  <a:lnTo>
                    <a:pt x="100330" y="651929"/>
                  </a:lnTo>
                  <a:lnTo>
                    <a:pt x="78714" y="613435"/>
                  </a:lnTo>
                  <a:lnTo>
                    <a:pt x="61379" y="572465"/>
                  </a:lnTo>
                  <a:lnTo>
                    <a:pt x="48628" y="529323"/>
                  </a:lnTo>
                  <a:lnTo>
                    <a:pt x="40754" y="484314"/>
                  </a:lnTo>
                  <a:lnTo>
                    <a:pt x="38061" y="437730"/>
                  </a:lnTo>
                  <a:lnTo>
                    <a:pt x="40754" y="391147"/>
                  </a:lnTo>
                  <a:lnTo>
                    <a:pt x="48628" y="346138"/>
                  </a:lnTo>
                  <a:lnTo>
                    <a:pt x="61379" y="302996"/>
                  </a:lnTo>
                  <a:lnTo>
                    <a:pt x="78714" y="262039"/>
                  </a:lnTo>
                  <a:lnTo>
                    <a:pt x="100330" y="223545"/>
                  </a:lnTo>
                  <a:lnTo>
                    <a:pt x="125920" y="187820"/>
                  </a:lnTo>
                  <a:lnTo>
                    <a:pt x="155181" y="155181"/>
                  </a:lnTo>
                  <a:lnTo>
                    <a:pt x="187833" y="125907"/>
                  </a:lnTo>
                  <a:lnTo>
                    <a:pt x="223545" y="100330"/>
                  </a:lnTo>
                  <a:lnTo>
                    <a:pt x="262039" y="78714"/>
                  </a:lnTo>
                  <a:lnTo>
                    <a:pt x="303009" y="61379"/>
                  </a:lnTo>
                  <a:lnTo>
                    <a:pt x="346151" y="48628"/>
                  </a:lnTo>
                  <a:lnTo>
                    <a:pt x="391160" y="40754"/>
                  </a:lnTo>
                  <a:lnTo>
                    <a:pt x="437743" y="38061"/>
                  </a:lnTo>
                  <a:lnTo>
                    <a:pt x="484327" y="40754"/>
                  </a:lnTo>
                  <a:lnTo>
                    <a:pt x="529336" y="48628"/>
                  </a:lnTo>
                  <a:lnTo>
                    <a:pt x="572477" y="61379"/>
                  </a:lnTo>
                  <a:lnTo>
                    <a:pt x="613435" y="78714"/>
                  </a:lnTo>
                  <a:lnTo>
                    <a:pt x="651929" y="100330"/>
                  </a:lnTo>
                  <a:lnTo>
                    <a:pt x="687654" y="125907"/>
                  </a:lnTo>
                  <a:lnTo>
                    <a:pt x="720293" y="155181"/>
                  </a:lnTo>
                  <a:lnTo>
                    <a:pt x="749566" y="187820"/>
                  </a:lnTo>
                  <a:lnTo>
                    <a:pt x="775157" y="223545"/>
                  </a:lnTo>
                  <a:lnTo>
                    <a:pt x="796759" y="262039"/>
                  </a:lnTo>
                  <a:lnTo>
                    <a:pt x="814095" y="302996"/>
                  </a:lnTo>
                  <a:lnTo>
                    <a:pt x="826846" y="346138"/>
                  </a:lnTo>
                  <a:lnTo>
                    <a:pt x="834720" y="391147"/>
                  </a:lnTo>
                  <a:lnTo>
                    <a:pt x="837412" y="437730"/>
                  </a:lnTo>
                  <a:lnTo>
                    <a:pt x="835621" y="475780"/>
                  </a:lnTo>
                  <a:lnTo>
                    <a:pt x="830364" y="512826"/>
                  </a:lnTo>
                  <a:lnTo>
                    <a:pt x="821791" y="548690"/>
                  </a:lnTo>
                  <a:lnTo>
                    <a:pt x="810069" y="583222"/>
                  </a:lnTo>
                  <a:lnTo>
                    <a:pt x="808761" y="590664"/>
                  </a:lnTo>
                  <a:lnTo>
                    <a:pt x="810361" y="597789"/>
                  </a:lnTo>
                  <a:lnTo>
                    <a:pt x="814501" y="603796"/>
                  </a:lnTo>
                  <a:lnTo>
                    <a:pt x="820864" y="607885"/>
                  </a:lnTo>
                  <a:lnTo>
                    <a:pt x="828294" y="609193"/>
                  </a:lnTo>
                  <a:lnTo>
                    <a:pt x="835418" y="607606"/>
                  </a:lnTo>
                  <a:lnTo>
                    <a:pt x="858354" y="559282"/>
                  </a:lnTo>
                  <a:lnTo>
                    <a:pt x="867752" y="519988"/>
                  </a:lnTo>
                  <a:lnTo>
                    <a:pt x="873518" y="479412"/>
                  </a:lnTo>
                  <a:lnTo>
                    <a:pt x="875474" y="437730"/>
                  </a:lnTo>
                  <a:close/>
                </a:path>
              </a:pathLst>
            </a:custGeom>
            <a:solidFill>
              <a:srgbClr val="241B54"/>
            </a:solidFill>
          </p:spPr>
          <p:txBody>
            <a:bodyPr wrap="square" lIns="0" tIns="0" rIns="0" bIns="0" rtlCol="0"/>
            <a:lstStyle/>
            <a:p>
              <a:endParaRPr/>
            </a:p>
          </p:txBody>
        </p:sp>
      </p:grpSp>
      <p:sp>
        <p:nvSpPr>
          <p:cNvPr id="11" name="object 11"/>
          <p:cNvSpPr txBox="1"/>
          <p:nvPr/>
        </p:nvSpPr>
        <p:spPr>
          <a:xfrm>
            <a:off x="2889238" y="3571395"/>
            <a:ext cx="6741795" cy="1086485"/>
          </a:xfrm>
          <a:prstGeom prst="rect">
            <a:avLst/>
          </a:prstGeom>
        </p:spPr>
        <p:txBody>
          <a:bodyPr vert="horz" wrap="square" lIns="0" tIns="15240" rIns="0" bIns="0" rtlCol="0">
            <a:spAutoFit/>
          </a:bodyPr>
          <a:lstStyle/>
          <a:p>
            <a:pPr marL="53340">
              <a:lnSpc>
                <a:spcPct val="100000"/>
              </a:lnSpc>
              <a:spcBef>
                <a:spcPts val="120"/>
              </a:spcBef>
            </a:pPr>
            <a:r>
              <a:rPr sz="2450" b="1" spc="50" dirty="0">
                <a:solidFill>
                  <a:srgbClr val="241B54"/>
                </a:solidFill>
                <a:latin typeface="Open Sans"/>
                <a:cs typeface="Open Sans"/>
              </a:rPr>
              <a:t>Objective</a:t>
            </a:r>
            <a:endParaRPr sz="2450">
              <a:latin typeface="Open Sans"/>
              <a:cs typeface="Open Sans"/>
            </a:endParaRPr>
          </a:p>
          <a:p>
            <a:pPr marL="12700" marR="5080">
              <a:lnSpc>
                <a:spcPct val="101800"/>
              </a:lnSpc>
              <a:spcBef>
                <a:spcPts val="1230"/>
              </a:spcBef>
            </a:pPr>
            <a:r>
              <a:rPr sz="1700" dirty="0">
                <a:solidFill>
                  <a:srgbClr val="57585B"/>
                </a:solidFill>
                <a:latin typeface="Open Sans"/>
                <a:cs typeface="Open Sans"/>
              </a:rPr>
              <a:t>To</a:t>
            </a:r>
            <a:r>
              <a:rPr sz="1700" spc="70" dirty="0">
                <a:solidFill>
                  <a:srgbClr val="57585B"/>
                </a:solidFill>
                <a:latin typeface="Open Sans"/>
                <a:cs typeface="Open Sans"/>
              </a:rPr>
              <a:t> </a:t>
            </a:r>
            <a:r>
              <a:rPr sz="1700" dirty="0">
                <a:solidFill>
                  <a:srgbClr val="57585B"/>
                </a:solidFill>
                <a:latin typeface="Open Sans"/>
                <a:cs typeface="Open Sans"/>
              </a:rPr>
              <a:t>understand</a:t>
            </a:r>
            <a:r>
              <a:rPr sz="1700" spc="70" dirty="0">
                <a:solidFill>
                  <a:srgbClr val="57585B"/>
                </a:solidFill>
                <a:latin typeface="Open Sans"/>
                <a:cs typeface="Open Sans"/>
              </a:rPr>
              <a:t> </a:t>
            </a:r>
            <a:r>
              <a:rPr sz="1700" dirty="0">
                <a:solidFill>
                  <a:srgbClr val="57585B"/>
                </a:solidFill>
                <a:latin typeface="Open Sans"/>
                <a:cs typeface="Open Sans"/>
              </a:rPr>
              <a:t>how</a:t>
            </a:r>
            <a:r>
              <a:rPr sz="1700" spc="70" dirty="0">
                <a:solidFill>
                  <a:srgbClr val="57585B"/>
                </a:solidFill>
                <a:latin typeface="Open Sans"/>
                <a:cs typeface="Open Sans"/>
              </a:rPr>
              <a:t> </a:t>
            </a:r>
            <a:r>
              <a:rPr sz="1700" dirty="0">
                <a:solidFill>
                  <a:srgbClr val="57585B"/>
                </a:solidFill>
                <a:latin typeface="Open Sans"/>
                <a:cs typeface="Open Sans"/>
              </a:rPr>
              <a:t>consensus</a:t>
            </a:r>
            <a:r>
              <a:rPr sz="1700" spc="75" dirty="0">
                <a:solidFill>
                  <a:srgbClr val="57585B"/>
                </a:solidFill>
                <a:latin typeface="Open Sans"/>
                <a:cs typeface="Open Sans"/>
              </a:rPr>
              <a:t> </a:t>
            </a:r>
            <a:r>
              <a:rPr sz="1700" dirty="0">
                <a:solidFill>
                  <a:srgbClr val="57585B"/>
                </a:solidFill>
                <a:latin typeface="Open Sans"/>
                <a:cs typeface="Open Sans"/>
              </a:rPr>
              <a:t>is</a:t>
            </a:r>
            <a:r>
              <a:rPr sz="1700" spc="70" dirty="0">
                <a:solidFill>
                  <a:srgbClr val="57585B"/>
                </a:solidFill>
                <a:latin typeface="Open Sans"/>
                <a:cs typeface="Open Sans"/>
              </a:rPr>
              <a:t> </a:t>
            </a:r>
            <a:r>
              <a:rPr sz="1700" dirty="0">
                <a:solidFill>
                  <a:srgbClr val="57585B"/>
                </a:solidFill>
                <a:latin typeface="Open Sans"/>
                <a:cs typeface="Open Sans"/>
              </a:rPr>
              <a:t>achieved</a:t>
            </a:r>
            <a:r>
              <a:rPr sz="1700" spc="70" dirty="0">
                <a:solidFill>
                  <a:srgbClr val="57585B"/>
                </a:solidFill>
                <a:latin typeface="Open Sans"/>
                <a:cs typeface="Open Sans"/>
              </a:rPr>
              <a:t> </a:t>
            </a:r>
            <a:r>
              <a:rPr sz="1700" dirty="0">
                <a:solidFill>
                  <a:srgbClr val="57585B"/>
                </a:solidFill>
                <a:latin typeface="Open Sans"/>
                <a:cs typeface="Open Sans"/>
              </a:rPr>
              <a:t>in</a:t>
            </a:r>
            <a:r>
              <a:rPr sz="1700" spc="75" dirty="0">
                <a:solidFill>
                  <a:srgbClr val="57585B"/>
                </a:solidFill>
                <a:latin typeface="Open Sans"/>
                <a:cs typeface="Open Sans"/>
              </a:rPr>
              <a:t> </a:t>
            </a:r>
            <a:r>
              <a:rPr sz="1700" dirty="0">
                <a:solidFill>
                  <a:srgbClr val="57585B"/>
                </a:solidFill>
                <a:latin typeface="Open Sans"/>
                <a:cs typeface="Open Sans"/>
              </a:rPr>
              <a:t>a</a:t>
            </a:r>
            <a:r>
              <a:rPr sz="1700" spc="70" dirty="0">
                <a:solidFill>
                  <a:srgbClr val="57585B"/>
                </a:solidFill>
                <a:latin typeface="Open Sans"/>
                <a:cs typeface="Open Sans"/>
              </a:rPr>
              <a:t> </a:t>
            </a:r>
            <a:r>
              <a:rPr sz="1700" dirty="0">
                <a:solidFill>
                  <a:srgbClr val="57585B"/>
                </a:solidFill>
                <a:latin typeface="Open Sans"/>
                <a:cs typeface="Open Sans"/>
              </a:rPr>
              <a:t>group,</a:t>
            </a:r>
            <a:r>
              <a:rPr sz="1700" spc="70" dirty="0">
                <a:solidFill>
                  <a:srgbClr val="57585B"/>
                </a:solidFill>
                <a:latin typeface="Open Sans"/>
                <a:cs typeface="Open Sans"/>
              </a:rPr>
              <a:t> </a:t>
            </a:r>
            <a:r>
              <a:rPr sz="1700" dirty="0">
                <a:solidFill>
                  <a:srgbClr val="57585B"/>
                </a:solidFill>
                <a:latin typeface="Open Sans"/>
                <a:cs typeface="Open Sans"/>
              </a:rPr>
              <a:t>learn</a:t>
            </a:r>
            <a:r>
              <a:rPr sz="1700" spc="75" dirty="0">
                <a:solidFill>
                  <a:srgbClr val="57585B"/>
                </a:solidFill>
                <a:latin typeface="Open Sans"/>
                <a:cs typeface="Open Sans"/>
              </a:rPr>
              <a:t> </a:t>
            </a:r>
            <a:r>
              <a:rPr sz="1700" spc="-10" dirty="0">
                <a:solidFill>
                  <a:srgbClr val="57585B"/>
                </a:solidFill>
                <a:latin typeface="Open Sans"/>
                <a:cs typeface="Open Sans"/>
              </a:rPr>
              <a:t>about </a:t>
            </a:r>
            <a:r>
              <a:rPr sz="1700" dirty="0">
                <a:solidFill>
                  <a:srgbClr val="57585B"/>
                </a:solidFill>
                <a:latin typeface="Open Sans"/>
                <a:cs typeface="Open Sans"/>
              </a:rPr>
              <a:t>cryptography,</a:t>
            </a:r>
            <a:r>
              <a:rPr sz="1700" spc="55" dirty="0">
                <a:solidFill>
                  <a:srgbClr val="57585B"/>
                </a:solidFill>
                <a:latin typeface="Open Sans"/>
                <a:cs typeface="Open Sans"/>
              </a:rPr>
              <a:t> </a:t>
            </a:r>
            <a:r>
              <a:rPr sz="1700" dirty="0">
                <a:solidFill>
                  <a:srgbClr val="57585B"/>
                </a:solidFill>
                <a:latin typeface="Open Sans"/>
                <a:cs typeface="Open Sans"/>
              </a:rPr>
              <a:t>and</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consensus</a:t>
            </a:r>
            <a:r>
              <a:rPr sz="1700" spc="60" dirty="0">
                <a:solidFill>
                  <a:srgbClr val="57585B"/>
                </a:solidFill>
                <a:latin typeface="Open Sans"/>
                <a:cs typeface="Open Sans"/>
              </a:rPr>
              <a:t> </a:t>
            </a:r>
            <a:r>
              <a:rPr sz="1700" dirty="0">
                <a:solidFill>
                  <a:srgbClr val="57585B"/>
                </a:solidFill>
                <a:latin typeface="Open Sans"/>
                <a:cs typeface="Open Sans"/>
              </a:rPr>
              <a:t>layer</a:t>
            </a:r>
            <a:r>
              <a:rPr sz="1700" spc="55" dirty="0">
                <a:solidFill>
                  <a:srgbClr val="57585B"/>
                </a:solidFill>
                <a:latin typeface="Open Sans"/>
                <a:cs typeface="Open Sans"/>
              </a:rPr>
              <a:t> </a:t>
            </a:r>
            <a:r>
              <a:rPr sz="1700" dirty="0">
                <a:solidFill>
                  <a:srgbClr val="57585B"/>
                </a:solidFill>
                <a:latin typeface="Open Sans"/>
                <a:cs typeface="Open Sans"/>
              </a:rPr>
              <a:t>of</a:t>
            </a:r>
            <a:r>
              <a:rPr sz="1700" spc="60" dirty="0">
                <a:solidFill>
                  <a:srgbClr val="57585B"/>
                </a:solidFill>
                <a:latin typeface="Open Sans"/>
                <a:cs typeface="Open Sans"/>
              </a:rPr>
              <a:t> </a:t>
            </a:r>
            <a:r>
              <a:rPr sz="1700" spc="-10" dirty="0">
                <a:solidFill>
                  <a:srgbClr val="57585B"/>
                </a:solidFill>
                <a:latin typeface="Open Sans"/>
                <a:cs typeface="Open Sans"/>
              </a:rPr>
              <a:t>Bitcoin.</a:t>
            </a:r>
            <a:endParaRPr sz="1700">
              <a:latin typeface="Open Sans"/>
              <a:cs typeface="Open Sans"/>
            </a:endParaRPr>
          </a:p>
        </p:txBody>
      </p:sp>
      <p:grpSp>
        <p:nvGrpSpPr>
          <p:cNvPr id="12" name="object 12"/>
          <p:cNvGrpSpPr/>
          <p:nvPr/>
        </p:nvGrpSpPr>
        <p:grpSpPr>
          <a:xfrm>
            <a:off x="1142635" y="5028160"/>
            <a:ext cx="1443990" cy="1443990"/>
            <a:chOff x="1142635" y="5028160"/>
            <a:chExt cx="1443990" cy="1443990"/>
          </a:xfrm>
        </p:grpSpPr>
        <p:pic>
          <p:nvPicPr>
            <p:cNvPr id="13" name="object 13"/>
            <p:cNvPicPr/>
            <p:nvPr/>
          </p:nvPicPr>
          <p:blipFill>
            <a:blip r:embed="rId6" cstate="print"/>
            <a:stretch>
              <a:fillRect/>
            </a:stretch>
          </p:blipFill>
          <p:spPr>
            <a:xfrm>
              <a:off x="1142635" y="5028160"/>
              <a:ext cx="1443778" cy="1443778"/>
            </a:xfrm>
            <a:prstGeom prst="rect">
              <a:avLst/>
            </a:prstGeom>
          </p:spPr>
        </p:pic>
        <p:sp>
          <p:nvSpPr>
            <p:cNvPr id="14" name="object 14"/>
            <p:cNvSpPr/>
            <p:nvPr/>
          </p:nvSpPr>
          <p:spPr>
            <a:xfrm>
              <a:off x="1426795" y="5396092"/>
              <a:ext cx="875665" cy="708025"/>
            </a:xfrm>
            <a:custGeom>
              <a:avLst/>
              <a:gdLst/>
              <a:ahLst/>
              <a:cxnLst/>
              <a:rect l="l" t="t" r="r" b="b"/>
              <a:pathLst>
                <a:path w="875664" h="708025">
                  <a:moveTo>
                    <a:pt x="718491" y="0"/>
                  </a:moveTo>
                  <a:lnTo>
                    <a:pt x="677877" y="7216"/>
                  </a:lnTo>
                  <a:lnTo>
                    <a:pt x="643772" y="27169"/>
                  </a:lnTo>
                  <a:lnTo>
                    <a:pt x="618724" y="57311"/>
                  </a:lnTo>
                  <a:lnTo>
                    <a:pt x="605398" y="94764"/>
                  </a:lnTo>
                  <a:lnTo>
                    <a:pt x="605279" y="95096"/>
                  </a:lnTo>
                  <a:lnTo>
                    <a:pt x="10565" y="95096"/>
                  </a:lnTo>
                  <a:lnTo>
                    <a:pt x="9057" y="96604"/>
                  </a:lnTo>
                  <a:lnTo>
                    <a:pt x="7549" y="96604"/>
                  </a:lnTo>
                  <a:lnTo>
                    <a:pt x="6031" y="98112"/>
                  </a:lnTo>
                  <a:lnTo>
                    <a:pt x="4523" y="98112"/>
                  </a:lnTo>
                  <a:lnTo>
                    <a:pt x="4523" y="99620"/>
                  </a:lnTo>
                  <a:lnTo>
                    <a:pt x="1507" y="99620"/>
                  </a:lnTo>
                  <a:lnTo>
                    <a:pt x="3015" y="101127"/>
                  </a:lnTo>
                  <a:lnTo>
                    <a:pt x="1507" y="101127"/>
                  </a:lnTo>
                  <a:lnTo>
                    <a:pt x="1507" y="102646"/>
                  </a:lnTo>
                  <a:lnTo>
                    <a:pt x="0" y="102646"/>
                  </a:lnTo>
                  <a:lnTo>
                    <a:pt x="0" y="697360"/>
                  </a:lnTo>
                  <a:lnTo>
                    <a:pt x="1507" y="698868"/>
                  </a:lnTo>
                  <a:lnTo>
                    <a:pt x="3015" y="701894"/>
                  </a:lnTo>
                  <a:lnTo>
                    <a:pt x="6031" y="704910"/>
                  </a:lnTo>
                  <a:lnTo>
                    <a:pt x="9057" y="706418"/>
                  </a:lnTo>
                  <a:lnTo>
                    <a:pt x="10565" y="707926"/>
                  </a:lnTo>
                  <a:lnTo>
                    <a:pt x="801514" y="707926"/>
                  </a:lnTo>
                  <a:lnTo>
                    <a:pt x="807546" y="706418"/>
                  </a:lnTo>
                  <a:lnTo>
                    <a:pt x="810572" y="700376"/>
                  </a:lnTo>
                  <a:lnTo>
                    <a:pt x="810572" y="679246"/>
                  </a:lnTo>
                  <a:lnTo>
                    <a:pt x="49810" y="679246"/>
                  </a:lnTo>
                  <a:lnTo>
                    <a:pt x="70940" y="658116"/>
                  </a:lnTo>
                  <a:lnTo>
                    <a:pt x="28679" y="658116"/>
                  </a:lnTo>
                  <a:lnTo>
                    <a:pt x="28679" y="144906"/>
                  </a:lnTo>
                  <a:lnTo>
                    <a:pt x="72111" y="144906"/>
                  </a:lnTo>
                  <a:lnTo>
                    <a:pt x="52825" y="126791"/>
                  </a:lnTo>
                  <a:lnTo>
                    <a:pt x="632451" y="126791"/>
                  </a:lnTo>
                  <a:lnTo>
                    <a:pt x="632451" y="116226"/>
                  </a:lnTo>
                  <a:lnTo>
                    <a:pt x="639315" y="82405"/>
                  </a:lnTo>
                  <a:lnTo>
                    <a:pt x="657923" y="55093"/>
                  </a:lnTo>
                  <a:lnTo>
                    <a:pt x="685306" y="36838"/>
                  </a:lnTo>
                  <a:lnTo>
                    <a:pt x="718491" y="30187"/>
                  </a:lnTo>
                  <a:lnTo>
                    <a:pt x="794840" y="30187"/>
                  </a:lnTo>
                  <a:lnTo>
                    <a:pt x="764035" y="9244"/>
                  </a:lnTo>
                  <a:lnTo>
                    <a:pt x="718491" y="0"/>
                  </a:lnTo>
                  <a:close/>
                </a:path>
                <a:path w="875664" h="708025">
                  <a:moveTo>
                    <a:pt x="535847" y="415097"/>
                  </a:moveTo>
                  <a:lnTo>
                    <a:pt x="492079" y="415097"/>
                  </a:lnTo>
                  <a:lnTo>
                    <a:pt x="756228" y="679246"/>
                  </a:lnTo>
                  <a:lnTo>
                    <a:pt x="810572" y="679246"/>
                  </a:lnTo>
                  <a:lnTo>
                    <a:pt x="810572" y="658116"/>
                  </a:lnTo>
                  <a:lnTo>
                    <a:pt x="778866" y="658116"/>
                  </a:lnTo>
                  <a:lnTo>
                    <a:pt x="535847" y="415097"/>
                  </a:lnTo>
                  <a:close/>
                </a:path>
                <a:path w="875664" h="708025">
                  <a:moveTo>
                    <a:pt x="72111" y="144906"/>
                  </a:moveTo>
                  <a:lnTo>
                    <a:pt x="28679" y="144906"/>
                  </a:lnTo>
                  <a:lnTo>
                    <a:pt x="292828" y="393967"/>
                  </a:lnTo>
                  <a:lnTo>
                    <a:pt x="28679" y="658116"/>
                  </a:lnTo>
                  <a:lnTo>
                    <a:pt x="70940" y="658116"/>
                  </a:lnTo>
                  <a:lnTo>
                    <a:pt x="313959" y="415097"/>
                  </a:lnTo>
                  <a:lnTo>
                    <a:pt x="359674" y="415097"/>
                  </a:lnTo>
                  <a:lnTo>
                    <a:pt x="72111" y="144906"/>
                  </a:lnTo>
                  <a:close/>
                </a:path>
                <a:path w="875664" h="708025">
                  <a:moveTo>
                    <a:pt x="810572" y="428678"/>
                  </a:moveTo>
                  <a:lnTo>
                    <a:pt x="778866" y="428678"/>
                  </a:lnTo>
                  <a:lnTo>
                    <a:pt x="778866" y="658116"/>
                  </a:lnTo>
                  <a:lnTo>
                    <a:pt x="810572" y="658116"/>
                  </a:lnTo>
                  <a:lnTo>
                    <a:pt x="810572" y="428678"/>
                  </a:lnTo>
                  <a:close/>
                </a:path>
                <a:path w="875664" h="708025">
                  <a:moveTo>
                    <a:pt x="359674" y="415097"/>
                  </a:moveTo>
                  <a:lnTo>
                    <a:pt x="313959" y="415097"/>
                  </a:lnTo>
                  <a:lnTo>
                    <a:pt x="392448" y="489063"/>
                  </a:lnTo>
                  <a:lnTo>
                    <a:pt x="395474" y="492079"/>
                  </a:lnTo>
                  <a:lnTo>
                    <a:pt x="398490" y="493587"/>
                  </a:lnTo>
                  <a:lnTo>
                    <a:pt x="406039" y="493587"/>
                  </a:lnTo>
                  <a:lnTo>
                    <a:pt x="410563" y="492079"/>
                  </a:lnTo>
                  <a:lnTo>
                    <a:pt x="413589" y="489063"/>
                  </a:lnTo>
                  <a:lnTo>
                    <a:pt x="447234" y="457357"/>
                  </a:lnTo>
                  <a:lnTo>
                    <a:pt x="404532" y="457357"/>
                  </a:lnTo>
                  <a:lnTo>
                    <a:pt x="359674" y="415097"/>
                  </a:lnTo>
                  <a:close/>
                </a:path>
                <a:path w="875664" h="708025">
                  <a:moveTo>
                    <a:pt x="632451" y="126791"/>
                  </a:moveTo>
                  <a:lnTo>
                    <a:pt x="602264" y="126791"/>
                  </a:lnTo>
                  <a:lnTo>
                    <a:pt x="602264" y="155471"/>
                  </a:lnTo>
                  <a:lnTo>
                    <a:pt x="586581" y="161531"/>
                  </a:lnTo>
                  <a:lnTo>
                    <a:pt x="574152" y="172264"/>
                  </a:lnTo>
                  <a:lnTo>
                    <a:pt x="565968" y="186676"/>
                  </a:lnTo>
                  <a:lnTo>
                    <a:pt x="563019" y="203773"/>
                  </a:lnTo>
                  <a:lnTo>
                    <a:pt x="563019" y="307927"/>
                  </a:lnTo>
                  <a:lnTo>
                    <a:pt x="404532" y="457357"/>
                  </a:lnTo>
                  <a:lnTo>
                    <a:pt x="447234" y="457357"/>
                  </a:lnTo>
                  <a:lnTo>
                    <a:pt x="492079" y="415097"/>
                  </a:lnTo>
                  <a:lnTo>
                    <a:pt x="535847" y="415097"/>
                  </a:lnTo>
                  <a:lnTo>
                    <a:pt x="514717" y="393967"/>
                  </a:lnTo>
                  <a:lnTo>
                    <a:pt x="563019" y="348680"/>
                  </a:lnTo>
                  <a:lnTo>
                    <a:pt x="632451" y="348680"/>
                  </a:lnTo>
                  <a:lnTo>
                    <a:pt x="632451" y="342638"/>
                  </a:lnTo>
                  <a:lnTo>
                    <a:pt x="626420" y="336607"/>
                  </a:lnTo>
                  <a:lnTo>
                    <a:pt x="593207" y="336607"/>
                  </a:lnTo>
                  <a:lnTo>
                    <a:pt x="593207" y="306419"/>
                  </a:lnTo>
                  <a:lnTo>
                    <a:pt x="626420" y="306419"/>
                  </a:lnTo>
                  <a:lnTo>
                    <a:pt x="632451" y="300378"/>
                  </a:lnTo>
                  <a:lnTo>
                    <a:pt x="632451" y="282263"/>
                  </a:lnTo>
                  <a:lnTo>
                    <a:pt x="626420" y="276232"/>
                  </a:lnTo>
                  <a:lnTo>
                    <a:pt x="593207" y="276232"/>
                  </a:lnTo>
                  <a:lnTo>
                    <a:pt x="593207" y="246034"/>
                  </a:lnTo>
                  <a:lnTo>
                    <a:pt x="626420" y="246034"/>
                  </a:lnTo>
                  <a:lnTo>
                    <a:pt x="632451" y="240003"/>
                  </a:lnTo>
                  <a:lnTo>
                    <a:pt x="632451" y="221888"/>
                  </a:lnTo>
                  <a:lnTo>
                    <a:pt x="626420" y="215846"/>
                  </a:lnTo>
                  <a:lnTo>
                    <a:pt x="593207" y="215846"/>
                  </a:lnTo>
                  <a:lnTo>
                    <a:pt x="593207" y="203773"/>
                  </a:lnTo>
                  <a:lnTo>
                    <a:pt x="594787" y="196250"/>
                  </a:lnTo>
                  <a:lnTo>
                    <a:pt x="599056" y="190000"/>
                  </a:lnTo>
                  <a:lnTo>
                    <a:pt x="605306" y="185731"/>
                  </a:lnTo>
                  <a:lnTo>
                    <a:pt x="612829" y="184151"/>
                  </a:lnTo>
                  <a:lnTo>
                    <a:pt x="870138" y="184151"/>
                  </a:lnTo>
                  <a:lnTo>
                    <a:pt x="863018" y="172264"/>
                  </a:lnTo>
                  <a:lnTo>
                    <a:pt x="850424" y="161531"/>
                  </a:lnTo>
                  <a:lnTo>
                    <a:pt x="834718" y="155471"/>
                  </a:lnTo>
                  <a:lnTo>
                    <a:pt x="834718" y="153963"/>
                  </a:lnTo>
                  <a:lnTo>
                    <a:pt x="632451" y="153963"/>
                  </a:lnTo>
                  <a:lnTo>
                    <a:pt x="632451" y="126791"/>
                  </a:lnTo>
                  <a:close/>
                </a:path>
                <a:path w="875664" h="708025">
                  <a:moveTo>
                    <a:pt x="632451" y="348680"/>
                  </a:moveTo>
                  <a:lnTo>
                    <a:pt x="563019" y="348680"/>
                  </a:lnTo>
                  <a:lnTo>
                    <a:pt x="563019" y="378868"/>
                  </a:lnTo>
                  <a:lnTo>
                    <a:pt x="566981" y="398114"/>
                  </a:lnTo>
                  <a:lnTo>
                    <a:pt x="577735" y="413962"/>
                  </a:lnTo>
                  <a:lnTo>
                    <a:pt x="593583" y="424716"/>
                  </a:lnTo>
                  <a:lnTo>
                    <a:pt x="612829" y="428678"/>
                  </a:lnTo>
                  <a:lnTo>
                    <a:pt x="825660" y="428678"/>
                  </a:lnTo>
                  <a:lnTo>
                    <a:pt x="844906" y="424716"/>
                  </a:lnTo>
                  <a:lnTo>
                    <a:pt x="860755" y="413962"/>
                  </a:lnTo>
                  <a:lnTo>
                    <a:pt x="871253" y="398490"/>
                  </a:lnTo>
                  <a:lnTo>
                    <a:pt x="612829" y="398490"/>
                  </a:lnTo>
                  <a:lnTo>
                    <a:pt x="605306" y="396910"/>
                  </a:lnTo>
                  <a:lnTo>
                    <a:pt x="599056" y="392641"/>
                  </a:lnTo>
                  <a:lnTo>
                    <a:pt x="594787" y="386391"/>
                  </a:lnTo>
                  <a:lnTo>
                    <a:pt x="593207" y="378868"/>
                  </a:lnTo>
                  <a:lnTo>
                    <a:pt x="593207" y="366795"/>
                  </a:lnTo>
                  <a:lnTo>
                    <a:pt x="626420" y="366795"/>
                  </a:lnTo>
                  <a:lnTo>
                    <a:pt x="632451" y="360753"/>
                  </a:lnTo>
                  <a:lnTo>
                    <a:pt x="632451" y="348680"/>
                  </a:lnTo>
                  <a:close/>
                </a:path>
                <a:path w="875664" h="708025">
                  <a:moveTo>
                    <a:pt x="870138" y="184151"/>
                  </a:moveTo>
                  <a:lnTo>
                    <a:pt x="824152" y="184151"/>
                  </a:lnTo>
                  <a:lnTo>
                    <a:pt x="831676" y="185731"/>
                  </a:lnTo>
                  <a:lnTo>
                    <a:pt x="837926" y="190000"/>
                  </a:lnTo>
                  <a:lnTo>
                    <a:pt x="842195" y="196250"/>
                  </a:lnTo>
                  <a:lnTo>
                    <a:pt x="843775" y="203773"/>
                  </a:lnTo>
                  <a:lnTo>
                    <a:pt x="843775" y="215846"/>
                  </a:lnTo>
                  <a:lnTo>
                    <a:pt x="810572" y="215846"/>
                  </a:lnTo>
                  <a:lnTo>
                    <a:pt x="804530" y="221888"/>
                  </a:lnTo>
                  <a:lnTo>
                    <a:pt x="804530" y="240003"/>
                  </a:lnTo>
                  <a:lnTo>
                    <a:pt x="810572" y="246034"/>
                  </a:lnTo>
                  <a:lnTo>
                    <a:pt x="843775" y="246034"/>
                  </a:lnTo>
                  <a:lnTo>
                    <a:pt x="843775" y="276232"/>
                  </a:lnTo>
                  <a:lnTo>
                    <a:pt x="810572" y="276232"/>
                  </a:lnTo>
                  <a:lnTo>
                    <a:pt x="804530" y="282263"/>
                  </a:lnTo>
                  <a:lnTo>
                    <a:pt x="804530" y="300378"/>
                  </a:lnTo>
                  <a:lnTo>
                    <a:pt x="810572" y="306419"/>
                  </a:lnTo>
                  <a:lnTo>
                    <a:pt x="843775" y="306419"/>
                  </a:lnTo>
                  <a:lnTo>
                    <a:pt x="843775" y="336607"/>
                  </a:lnTo>
                  <a:lnTo>
                    <a:pt x="810572" y="336607"/>
                  </a:lnTo>
                  <a:lnTo>
                    <a:pt x="804530" y="342638"/>
                  </a:lnTo>
                  <a:lnTo>
                    <a:pt x="804530" y="360753"/>
                  </a:lnTo>
                  <a:lnTo>
                    <a:pt x="810572" y="366795"/>
                  </a:lnTo>
                  <a:lnTo>
                    <a:pt x="843775" y="366795"/>
                  </a:lnTo>
                  <a:lnTo>
                    <a:pt x="843775" y="378868"/>
                  </a:lnTo>
                  <a:lnTo>
                    <a:pt x="842195" y="386391"/>
                  </a:lnTo>
                  <a:lnTo>
                    <a:pt x="837926" y="392641"/>
                  </a:lnTo>
                  <a:lnTo>
                    <a:pt x="831676" y="396910"/>
                  </a:lnTo>
                  <a:lnTo>
                    <a:pt x="824152" y="398490"/>
                  </a:lnTo>
                  <a:lnTo>
                    <a:pt x="871253" y="398490"/>
                  </a:lnTo>
                  <a:lnTo>
                    <a:pt x="871508" y="398114"/>
                  </a:lnTo>
                  <a:lnTo>
                    <a:pt x="875470" y="378868"/>
                  </a:lnTo>
                  <a:lnTo>
                    <a:pt x="875470" y="203773"/>
                  </a:lnTo>
                  <a:lnTo>
                    <a:pt x="871650" y="186676"/>
                  </a:lnTo>
                  <a:lnTo>
                    <a:pt x="870138" y="184151"/>
                  </a:lnTo>
                  <a:close/>
                </a:path>
                <a:path w="875664" h="708025">
                  <a:moveTo>
                    <a:pt x="718491" y="60375"/>
                  </a:moveTo>
                  <a:lnTo>
                    <a:pt x="696392" y="64644"/>
                  </a:lnTo>
                  <a:lnTo>
                    <a:pt x="678679" y="76415"/>
                  </a:lnTo>
                  <a:lnTo>
                    <a:pt x="666909" y="94128"/>
                  </a:lnTo>
                  <a:lnTo>
                    <a:pt x="662639" y="116226"/>
                  </a:lnTo>
                  <a:lnTo>
                    <a:pt x="662639" y="153963"/>
                  </a:lnTo>
                  <a:lnTo>
                    <a:pt x="692827" y="153963"/>
                  </a:lnTo>
                  <a:lnTo>
                    <a:pt x="692827" y="116226"/>
                  </a:lnTo>
                  <a:lnTo>
                    <a:pt x="694713" y="106487"/>
                  </a:lnTo>
                  <a:lnTo>
                    <a:pt x="699997" y="98301"/>
                  </a:lnTo>
                  <a:lnTo>
                    <a:pt x="708111" y="92662"/>
                  </a:lnTo>
                  <a:lnTo>
                    <a:pt x="718491" y="90562"/>
                  </a:lnTo>
                  <a:lnTo>
                    <a:pt x="767292" y="90562"/>
                  </a:lnTo>
                  <a:lnTo>
                    <a:pt x="758302" y="76980"/>
                  </a:lnTo>
                  <a:lnTo>
                    <a:pt x="740589" y="64856"/>
                  </a:lnTo>
                  <a:lnTo>
                    <a:pt x="718491" y="60375"/>
                  </a:lnTo>
                  <a:close/>
                </a:path>
                <a:path w="875664" h="708025">
                  <a:moveTo>
                    <a:pt x="767292" y="90562"/>
                  </a:moveTo>
                  <a:lnTo>
                    <a:pt x="718491" y="90562"/>
                  </a:lnTo>
                  <a:lnTo>
                    <a:pt x="728871" y="92449"/>
                  </a:lnTo>
                  <a:lnTo>
                    <a:pt x="736985" y="97732"/>
                  </a:lnTo>
                  <a:lnTo>
                    <a:pt x="742268" y="105846"/>
                  </a:lnTo>
                  <a:lnTo>
                    <a:pt x="744155" y="116226"/>
                  </a:lnTo>
                  <a:lnTo>
                    <a:pt x="744155" y="153963"/>
                  </a:lnTo>
                  <a:lnTo>
                    <a:pt x="774342" y="153963"/>
                  </a:lnTo>
                  <a:lnTo>
                    <a:pt x="774342" y="116226"/>
                  </a:lnTo>
                  <a:lnTo>
                    <a:pt x="770139" y="95096"/>
                  </a:lnTo>
                  <a:lnTo>
                    <a:pt x="770073" y="94764"/>
                  </a:lnTo>
                  <a:lnTo>
                    <a:pt x="767292" y="90562"/>
                  </a:lnTo>
                  <a:close/>
                </a:path>
                <a:path w="875664" h="708025">
                  <a:moveTo>
                    <a:pt x="794840" y="30187"/>
                  </a:moveTo>
                  <a:lnTo>
                    <a:pt x="718491" y="30187"/>
                  </a:lnTo>
                  <a:lnTo>
                    <a:pt x="751676" y="36838"/>
                  </a:lnTo>
                  <a:lnTo>
                    <a:pt x="779058" y="55093"/>
                  </a:lnTo>
                  <a:lnTo>
                    <a:pt x="797667" y="82405"/>
                  </a:lnTo>
                  <a:lnTo>
                    <a:pt x="804530" y="116226"/>
                  </a:lnTo>
                  <a:lnTo>
                    <a:pt x="804530" y="153963"/>
                  </a:lnTo>
                  <a:lnTo>
                    <a:pt x="834718" y="153963"/>
                  </a:lnTo>
                  <a:lnTo>
                    <a:pt x="834718" y="116226"/>
                  </a:lnTo>
                  <a:lnTo>
                    <a:pt x="825685" y="71318"/>
                  </a:lnTo>
                  <a:lnTo>
                    <a:pt x="800945" y="34337"/>
                  </a:lnTo>
                  <a:lnTo>
                    <a:pt x="794840" y="30187"/>
                  </a:lnTo>
                  <a:close/>
                </a:path>
              </a:pathLst>
            </a:custGeom>
            <a:solidFill>
              <a:srgbClr val="241B54"/>
            </a:solidFill>
          </p:spPr>
          <p:txBody>
            <a:bodyPr wrap="square" lIns="0" tIns="0" rIns="0" bIns="0" rtlCol="0"/>
            <a:lstStyle/>
            <a:p>
              <a:endParaRPr/>
            </a:p>
          </p:txBody>
        </p:sp>
        <p:pic>
          <p:nvPicPr>
            <p:cNvPr id="15" name="object 15"/>
            <p:cNvPicPr/>
            <p:nvPr/>
          </p:nvPicPr>
          <p:blipFill>
            <a:blip r:embed="rId7" cstate="print"/>
            <a:stretch>
              <a:fillRect/>
            </a:stretch>
          </p:blipFill>
          <p:spPr>
            <a:xfrm>
              <a:off x="2095476" y="5610432"/>
              <a:ext cx="99620" cy="155471"/>
            </a:xfrm>
            <a:prstGeom prst="rect">
              <a:avLst/>
            </a:prstGeom>
          </p:spPr>
        </p:pic>
      </p:grpSp>
      <p:sp>
        <p:nvSpPr>
          <p:cNvPr id="16" name="object 16"/>
          <p:cNvSpPr txBox="1"/>
          <p:nvPr/>
        </p:nvSpPr>
        <p:spPr>
          <a:xfrm>
            <a:off x="2889238" y="5176763"/>
            <a:ext cx="6731634" cy="1086485"/>
          </a:xfrm>
          <a:prstGeom prst="rect">
            <a:avLst/>
          </a:prstGeom>
        </p:spPr>
        <p:txBody>
          <a:bodyPr vert="horz" wrap="square" lIns="0" tIns="15240" rIns="0" bIns="0" rtlCol="0">
            <a:spAutoFit/>
          </a:bodyPr>
          <a:lstStyle/>
          <a:p>
            <a:pPr marL="53340">
              <a:lnSpc>
                <a:spcPct val="100000"/>
              </a:lnSpc>
              <a:spcBef>
                <a:spcPts val="120"/>
              </a:spcBef>
            </a:pPr>
            <a:r>
              <a:rPr sz="2450" b="1" spc="45" dirty="0">
                <a:solidFill>
                  <a:srgbClr val="241B54"/>
                </a:solidFill>
                <a:latin typeface="Open Sans"/>
                <a:cs typeface="Open Sans"/>
              </a:rPr>
              <a:t>Materials</a:t>
            </a:r>
            <a:endParaRPr sz="2450">
              <a:latin typeface="Open Sans"/>
              <a:cs typeface="Open Sans"/>
            </a:endParaRPr>
          </a:p>
          <a:p>
            <a:pPr marL="12700" marR="5080">
              <a:lnSpc>
                <a:spcPct val="101800"/>
              </a:lnSpc>
              <a:spcBef>
                <a:spcPts val="1230"/>
              </a:spcBef>
            </a:pPr>
            <a:r>
              <a:rPr sz="1700" dirty="0">
                <a:solidFill>
                  <a:srgbClr val="57585B"/>
                </a:solidFill>
                <a:latin typeface="Open Sans"/>
                <a:cs typeface="Open Sans"/>
              </a:rPr>
              <a:t>Message</a:t>
            </a:r>
            <a:r>
              <a:rPr sz="1700" spc="65" dirty="0">
                <a:solidFill>
                  <a:srgbClr val="57585B"/>
                </a:solidFill>
                <a:latin typeface="Open Sans"/>
                <a:cs typeface="Open Sans"/>
              </a:rPr>
              <a:t> </a:t>
            </a:r>
            <a:r>
              <a:rPr sz="1700" dirty="0">
                <a:solidFill>
                  <a:srgbClr val="57585B"/>
                </a:solidFill>
                <a:latin typeface="Open Sans"/>
                <a:cs typeface="Open Sans"/>
              </a:rPr>
              <a:t>with</a:t>
            </a:r>
            <a:r>
              <a:rPr sz="1700" spc="70" dirty="0">
                <a:solidFill>
                  <a:srgbClr val="57585B"/>
                </a:solidFill>
                <a:latin typeface="Open Sans"/>
                <a:cs typeface="Open Sans"/>
              </a:rPr>
              <a:t> </a:t>
            </a:r>
            <a:r>
              <a:rPr sz="1700" dirty="0">
                <a:solidFill>
                  <a:srgbClr val="57585B"/>
                </a:solidFill>
                <a:latin typeface="Open Sans"/>
                <a:cs typeface="Open Sans"/>
              </a:rPr>
              <a:t>encrypted</a:t>
            </a:r>
            <a:r>
              <a:rPr sz="1700" spc="70" dirty="0">
                <a:solidFill>
                  <a:srgbClr val="57585B"/>
                </a:solidFill>
                <a:latin typeface="Open Sans"/>
                <a:cs typeface="Open Sans"/>
              </a:rPr>
              <a:t> </a:t>
            </a:r>
            <a:r>
              <a:rPr sz="1700" dirty="0">
                <a:solidFill>
                  <a:srgbClr val="57585B"/>
                </a:solidFill>
                <a:latin typeface="Open Sans"/>
                <a:cs typeface="Open Sans"/>
              </a:rPr>
              <a:t>and</a:t>
            </a:r>
            <a:r>
              <a:rPr sz="1700" spc="65" dirty="0">
                <a:solidFill>
                  <a:srgbClr val="57585B"/>
                </a:solidFill>
                <a:latin typeface="Open Sans"/>
                <a:cs typeface="Open Sans"/>
              </a:rPr>
              <a:t> </a:t>
            </a:r>
            <a:r>
              <a:rPr sz="1700" dirty="0">
                <a:solidFill>
                  <a:srgbClr val="57585B"/>
                </a:solidFill>
                <a:latin typeface="Open Sans"/>
                <a:cs typeface="Open Sans"/>
              </a:rPr>
              <a:t>unencrypted</a:t>
            </a:r>
            <a:r>
              <a:rPr sz="1700" spc="70" dirty="0">
                <a:solidFill>
                  <a:srgbClr val="57585B"/>
                </a:solidFill>
                <a:latin typeface="Open Sans"/>
                <a:cs typeface="Open Sans"/>
              </a:rPr>
              <a:t> </a:t>
            </a:r>
            <a:r>
              <a:rPr sz="1700" dirty="0">
                <a:solidFill>
                  <a:srgbClr val="57585B"/>
                </a:solidFill>
                <a:latin typeface="Open Sans"/>
                <a:cs typeface="Open Sans"/>
              </a:rPr>
              <a:t>instructions</a:t>
            </a:r>
            <a:r>
              <a:rPr sz="1700" spc="70" dirty="0">
                <a:solidFill>
                  <a:srgbClr val="57585B"/>
                </a:solidFill>
                <a:latin typeface="Open Sans"/>
                <a:cs typeface="Open Sans"/>
              </a:rPr>
              <a:t> </a:t>
            </a:r>
            <a:r>
              <a:rPr sz="1700" dirty="0">
                <a:solidFill>
                  <a:srgbClr val="57585B"/>
                </a:solidFill>
                <a:latin typeface="Open Sans"/>
                <a:cs typeface="Open Sans"/>
              </a:rPr>
              <a:t>for</a:t>
            </a:r>
            <a:r>
              <a:rPr sz="1700" spc="70" dirty="0">
                <a:solidFill>
                  <a:srgbClr val="57585B"/>
                </a:solidFill>
                <a:latin typeface="Open Sans"/>
                <a:cs typeface="Open Sans"/>
              </a:rPr>
              <a:t> </a:t>
            </a:r>
            <a:r>
              <a:rPr sz="1700" spc="-10" dirty="0">
                <a:solidFill>
                  <a:srgbClr val="57585B"/>
                </a:solidFill>
                <a:latin typeface="Open Sans"/>
                <a:cs typeface="Open Sans"/>
              </a:rPr>
              <a:t>actions </a:t>
            </a:r>
            <a:r>
              <a:rPr sz="1700" dirty="0">
                <a:solidFill>
                  <a:srgbClr val="57585B"/>
                </a:solidFill>
                <a:latin typeface="Open Sans"/>
                <a:cs typeface="Open Sans"/>
              </a:rPr>
              <a:t>("attack"</a:t>
            </a:r>
            <a:r>
              <a:rPr sz="1700" spc="40" dirty="0">
                <a:solidFill>
                  <a:srgbClr val="57585B"/>
                </a:solidFill>
                <a:latin typeface="Open Sans"/>
                <a:cs typeface="Open Sans"/>
              </a:rPr>
              <a:t> </a:t>
            </a:r>
            <a:r>
              <a:rPr sz="1700" dirty="0">
                <a:solidFill>
                  <a:srgbClr val="57585B"/>
                </a:solidFill>
                <a:latin typeface="Open Sans"/>
                <a:cs typeface="Open Sans"/>
              </a:rPr>
              <a:t>or</a:t>
            </a:r>
            <a:r>
              <a:rPr sz="1700" spc="45" dirty="0">
                <a:solidFill>
                  <a:srgbClr val="57585B"/>
                </a:solidFill>
                <a:latin typeface="Open Sans"/>
                <a:cs typeface="Open Sans"/>
              </a:rPr>
              <a:t> </a:t>
            </a:r>
            <a:r>
              <a:rPr sz="1700" dirty="0">
                <a:solidFill>
                  <a:srgbClr val="57585B"/>
                </a:solidFill>
                <a:latin typeface="Open Sans"/>
                <a:cs typeface="Open Sans"/>
              </a:rPr>
              <a:t>"do</a:t>
            </a:r>
            <a:r>
              <a:rPr sz="1700" spc="45" dirty="0">
                <a:solidFill>
                  <a:srgbClr val="57585B"/>
                </a:solidFill>
                <a:latin typeface="Open Sans"/>
                <a:cs typeface="Open Sans"/>
              </a:rPr>
              <a:t> </a:t>
            </a:r>
            <a:r>
              <a:rPr sz="1700" dirty="0">
                <a:solidFill>
                  <a:srgbClr val="57585B"/>
                </a:solidFill>
                <a:latin typeface="Open Sans"/>
                <a:cs typeface="Open Sans"/>
              </a:rPr>
              <a:t>not</a:t>
            </a:r>
            <a:r>
              <a:rPr sz="1700" spc="45" dirty="0">
                <a:solidFill>
                  <a:srgbClr val="57585B"/>
                </a:solidFill>
                <a:latin typeface="Open Sans"/>
                <a:cs typeface="Open Sans"/>
              </a:rPr>
              <a:t> </a:t>
            </a:r>
            <a:r>
              <a:rPr sz="1700" spc="-10" dirty="0">
                <a:solidFill>
                  <a:srgbClr val="57585B"/>
                </a:solidFill>
                <a:latin typeface="Open Sans"/>
                <a:cs typeface="Open Sans"/>
              </a:rPr>
              <a:t>attack").</a:t>
            </a:r>
            <a:endParaRPr sz="1700">
              <a:latin typeface="Open Sans"/>
              <a:cs typeface="Open Sans"/>
            </a:endParaRPr>
          </a:p>
        </p:txBody>
      </p:sp>
      <p:grpSp>
        <p:nvGrpSpPr>
          <p:cNvPr id="17" name="object 17"/>
          <p:cNvGrpSpPr/>
          <p:nvPr/>
        </p:nvGrpSpPr>
        <p:grpSpPr>
          <a:xfrm>
            <a:off x="1142635" y="6633536"/>
            <a:ext cx="1443990" cy="1443990"/>
            <a:chOff x="1142635" y="6633536"/>
            <a:chExt cx="1443990" cy="1443990"/>
          </a:xfrm>
        </p:grpSpPr>
        <p:pic>
          <p:nvPicPr>
            <p:cNvPr id="18" name="object 18"/>
            <p:cNvPicPr/>
            <p:nvPr/>
          </p:nvPicPr>
          <p:blipFill>
            <a:blip r:embed="rId8" cstate="print"/>
            <a:stretch>
              <a:fillRect/>
            </a:stretch>
          </p:blipFill>
          <p:spPr>
            <a:xfrm>
              <a:off x="1142635" y="6633536"/>
              <a:ext cx="1443778" cy="1443778"/>
            </a:xfrm>
            <a:prstGeom prst="rect">
              <a:avLst/>
            </a:prstGeom>
          </p:spPr>
        </p:pic>
        <p:pic>
          <p:nvPicPr>
            <p:cNvPr id="19" name="object 19"/>
            <p:cNvPicPr/>
            <p:nvPr/>
          </p:nvPicPr>
          <p:blipFill>
            <a:blip r:embed="rId9" cstate="print"/>
            <a:stretch>
              <a:fillRect/>
            </a:stretch>
          </p:blipFill>
          <p:spPr>
            <a:xfrm>
              <a:off x="1780347" y="7668906"/>
              <a:ext cx="168696" cy="191596"/>
            </a:xfrm>
            <a:prstGeom prst="rect">
              <a:avLst/>
            </a:prstGeom>
          </p:spPr>
        </p:pic>
        <p:pic>
          <p:nvPicPr>
            <p:cNvPr id="20" name="object 20"/>
            <p:cNvPicPr/>
            <p:nvPr/>
          </p:nvPicPr>
          <p:blipFill>
            <a:blip r:embed="rId10" cstate="print"/>
            <a:stretch>
              <a:fillRect/>
            </a:stretch>
          </p:blipFill>
          <p:spPr>
            <a:xfrm>
              <a:off x="2133904" y="7469903"/>
              <a:ext cx="168361" cy="191261"/>
            </a:xfrm>
            <a:prstGeom prst="rect">
              <a:avLst/>
            </a:prstGeom>
          </p:spPr>
        </p:pic>
        <p:pic>
          <p:nvPicPr>
            <p:cNvPr id="21" name="object 21"/>
            <p:cNvPicPr/>
            <p:nvPr/>
          </p:nvPicPr>
          <p:blipFill>
            <a:blip r:embed="rId10" cstate="print"/>
            <a:stretch>
              <a:fillRect/>
            </a:stretch>
          </p:blipFill>
          <p:spPr>
            <a:xfrm>
              <a:off x="1426792" y="7469903"/>
              <a:ext cx="168361" cy="191261"/>
            </a:xfrm>
            <a:prstGeom prst="rect">
              <a:avLst/>
            </a:prstGeom>
          </p:spPr>
        </p:pic>
        <p:pic>
          <p:nvPicPr>
            <p:cNvPr id="22" name="object 22"/>
            <p:cNvPicPr/>
            <p:nvPr/>
          </p:nvPicPr>
          <p:blipFill>
            <a:blip r:embed="rId11" cstate="print"/>
            <a:stretch>
              <a:fillRect/>
            </a:stretch>
          </p:blipFill>
          <p:spPr>
            <a:xfrm>
              <a:off x="1780347" y="6849666"/>
              <a:ext cx="168696" cy="191596"/>
            </a:xfrm>
            <a:prstGeom prst="rect">
              <a:avLst/>
            </a:prstGeom>
          </p:spPr>
        </p:pic>
        <p:pic>
          <p:nvPicPr>
            <p:cNvPr id="23" name="object 23"/>
            <p:cNvPicPr/>
            <p:nvPr/>
          </p:nvPicPr>
          <p:blipFill>
            <a:blip r:embed="rId12" cstate="print"/>
            <a:stretch>
              <a:fillRect/>
            </a:stretch>
          </p:blipFill>
          <p:spPr>
            <a:xfrm>
              <a:off x="2133904" y="7032166"/>
              <a:ext cx="168361" cy="191261"/>
            </a:xfrm>
            <a:prstGeom prst="rect">
              <a:avLst/>
            </a:prstGeom>
          </p:spPr>
        </p:pic>
        <p:pic>
          <p:nvPicPr>
            <p:cNvPr id="24" name="object 24"/>
            <p:cNvPicPr/>
            <p:nvPr/>
          </p:nvPicPr>
          <p:blipFill>
            <a:blip r:embed="rId12" cstate="print"/>
            <a:stretch>
              <a:fillRect/>
            </a:stretch>
          </p:blipFill>
          <p:spPr>
            <a:xfrm>
              <a:off x="1426792" y="7032166"/>
              <a:ext cx="168361" cy="191261"/>
            </a:xfrm>
            <a:prstGeom prst="rect">
              <a:avLst/>
            </a:prstGeom>
          </p:spPr>
        </p:pic>
        <p:sp>
          <p:nvSpPr>
            <p:cNvPr id="25" name="object 25"/>
            <p:cNvSpPr/>
            <p:nvPr/>
          </p:nvSpPr>
          <p:spPr>
            <a:xfrm>
              <a:off x="2201249" y="7189758"/>
              <a:ext cx="34290" cy="314960"/>
            </a:xfrm>
            <a:custGeom>
              <a:avLst/>
              <a:gdLst/>
              <a:ahLst/>
              <a:cxnLst/>
              <a:rect l="l" t="t" r="r" b="b"/>
              <a:pathLst>
                <a:path w="34289" h="314959">
                  <a:moveTo>
                    <a:pt x="26260" y="0"/>
                  </a:moveTo>
                  <a:lnTo>
                    <a:pt x="7413" y="0"/>
                  </a:lnTo>
                  <a:lnTo>
                    <a:pt x="0" y="7402"/>
                  </a:lnTo>
                  <a:lnTo>
                    <a:pt x="0" y="307090"/>
                  </a:lnTo>
                  <a:lnTo>
                    <a:pt x="7413" y="314493"/>
                  </a:lnTo>
                  <a:lnTo>
                    <a:pt x="16837" y="314493"/>
                  </a:lnTo>
                  <a:lnTo>
                    <a:pt x="26260" y="314493"/>
                  </a:lnTo>
                  <a:lnTo>
                    <a:pt x="33674" y="307090"/>
                  </a:lnTo>
                  <a:lnTo>
                    <a:pt x="33674" y="7402"/>
                  </a:lnTo>
                  <a:lnTo>
                    <a:pt x="26260" y="0"/>
                  </a:lnTo>
                  <a:close/>
                </a:path>
              </a:pathLst>
            </a:custGeom>
            <a:solidFill>
              <a:srgbClr val="241B54"/>
            </a:solidFill>
          </p:spPr>
          <p:txBody>
            <a:bodyPr wrap="square" lIns="0" tIns="0" rIns="0" bIns="0" rtlCol="0"/>
            <a:lstStyle/>
            <a:p>
              <a:endParaRPr/>
            </a:p>
          </p:txBody>
        </p:sp>
        <p:pic>
          <p:nvPicPr>
            <p:cNvPr id="26" name="object 26"/>
            <p:cNvPicPr/>
            <p:nvPr/>
          </p:nvPicPr>
          <p:blipFill>
            <a:blip r:embed="rId13" cstate="print"/>
            <a:stretch>
              <a:fillRect/>
            </a:stretch>
          </p:blipFill>
          <p:spPr>
            <a:xfrm>
              <a:off x="1915074" y="7591165"/>
              <a:ext cx="253812" cy="156198"/>
            </a:xfrm>
            <a:prstGeom prst="rect">
              <a:avLst/>
            </a:prstGeom>
          </p:spPr>
        </p:pic>
        <p:sp>
          <p:nvSpPr>
            <p:cNvPr id="27" name="object 27"/>
            <p:cNvSpPr/>
            <p:nvPr/>
          </p:nvSpPr>
          <p:spPr>
            <a:xfrm>
              <a:off x="1494129" y="7189767"/>
              <a:ext cx="320040" cy="558165"/>
            </a:xfrm>
            <a:custGeom>
              <a:avLst/>
              <a:gdLst/>
              <a:ahLst/>
              <a:cxnLst/>
              <a:rect l="l" t="t" r="r" b="b"/>
              <a:pathLst>
                <a:path w="320039" h="558165">
                  <a:moveTo>
                    <a:pt x="33680" y="7404"/>
                  </a:moveTo>
                  <a:lnTo>
                    <a:pt x="26263" y="0"/>
                  </a:lnTo>
                  <a:lnTo>
                    <a:pt x="7416" y="0"/>
                  </a:lnTo>
                  <a:lnTo>
                    <a:pt x="0" y="7404"/>
                  </a:lnTo>
                  <a:lnTo>
                    <a:pt x="0" y="307086"/>
                  </a:lnTo>
                  <a:lnTo>
                    <a:pt x="7416" y="314490"/>
                  </a:lnTo>
                  <a:lnTo>
                    <a:pt x="16840" y="314490"/>
                  </a:lnTo>
                  <a:lnTo>
                    <a:pt x="26263" y="314490"/>
                  </a:lnTo>
                  <a:lnTo>
                    <a:pt x="33680" y="307086"/>
                  </a:lnTo>
                  <a:lnTo>
                    <a:pt x="33680" y="7404"/>
                  </a:lnTo>
                  <a:close/>
                </a:path>
                <a:path w="320039" h="558165">
                  <a:moveTo>
                    <a:pt x="319989" y="542810"/>
                  </a:moveTo>
                  <a:lnTo>
                    <a:pt x="90919" y="403720"/>
                  </a:lnTo>
                  <a:lnTo>
                    <a:pt x="84543" y="401599"/>
                  </a:lnTo>
                  <a:lnTo>
                    <a:pt x="78079" y="402120"/>
                  </a:lnTo>
                  <a:lnTo>
                    <a:pt x="72313" y="405041"/>
                  </a:lnTo>
                  <a:lnTo>
                    <a:pt x="68021" y="410121"/>
                  </a:lnTo>
                  <a:lnTo>
                    <a:pt x="65900" y="416496"/>
                  </a:lnTo>
                  <a:lnTo>
                    <a:pt x="66421" y="422960"/>
                  </a:lnTo>
                  <a:lnTo>
                    <a:pt x="69342" y="428726"/>
                  </a:lnTo>
                  <a:lnTo>
                    <a:pt x="74422" y="433019"/>
                  </a:lnTo>
                  <a:lnTo>
                    <a:pt x="297319" y="556933"/>
                  </a:lnTo>
                  <a:lnTo>
                    <a:pt x="300355" y="557606"/>
                  </a:lnTo>
                  <a:lnTo>
                    <a:pt x="303047" y="557606"/>
                  </a:lnTo>
                  <a:lnTo>
                    <a:pt x="309118" y="557606"/>
                  </a:lnTo>
                  <a:lnTo>
                    <a:pt x="314845" y="554570"/>
                  </a:lnTo>
                  <a:lnTo>
                    <a:pt x="317868" y="549186"/>
                  </a:lnTo>
                  <a:lnTo>
                    <a:pt x="319989" y="542810"/>
                  </a:lnTo>
                  <a:close/>
                </a:path>
              </a:pathLst>
            </a:custGeom>
            <a:solidFill>
              <a:srgbClr val="241B54"/>
            </a:solidFill>
          </p:spPr>
          <p:txBody>
            <a:bodyPr wrap="square" lIns="0" tIns="0" rIns="0" bIns="0" rtlCol="0"/>
            <a:lstStyle/>
            <a:p>
              <a:endParaRPr/>
            </a:p>
          </p:txBody>
        </p:sp>
        <p:pic>
          <p:nvPicPr>
            <p:cNvPr id="28" name="object 28"/>
            <p:cNvPicPr/>
            <p:nvPr/>
          </p:nvPicPr>
          <p:blipFill>
            <a:blip r:embed="rId14" cstate="print"/>
            <a:stretch>
              <a:fillRect/>
            </a:stretch>
          </p:blipFill>
          <p:spPr>
            <a:xfrm>
              <a:off x="1561570" y="6963710"/>
              <a:ext cx="252414" cy="154998"/>
            </a:xfrm>
            <a:prstGeom prst="rect">
              <a:avLst/>
            </a:prstGeom>
          </p:spPr>
        </p:pic>
        <p:pic>
          <p:nvPicPr>
            <p:cNvPr id="29" name="object 29"/>
            <p:cNvPicPr/>
            <p:nvPr/>
          </p:nvPicPr>
          <p:blipFill>
            <a:blip r:embed="rId15" cstate="print"/>
            <a:stretch>
              <a:fillRect/>
            </a:stretch>
          </p:blipFill>
          <p:spPr>
            <a:xfrm>
              <a:off x="1915269" y="6963568"/>
              <a:ext cx="252079" cy="155139"/>
            </a:xfrm>
            <a:prstGeom prst="rect">
              <a:avLst/>
            </a:prstGeom>
          </p:spPr>
        </p:pic>
        <p:sp>
          <p:nvSpPr>
            <p:cNvPr id="30" name="object 30"/>
            <p:cNvSpPr/>
            <p:nvPr/>
          </p:nvSpPr>
          <p:spPr>
            <a:xfrm>
              <a:off x="1696161" y="7146333"/>
              <a:ext cx="337185" cy="551815"/>
            </a:xfrm>
            <a:custGeom>
              <a:avLst/>
              <a:gdLst/>
              <a:ahLst/>
              <a:cxnLst/>
              <a:rect l="l" t="t" r="r" b="b"/>
              <a:pathLst>
                <a:path w="337185" h="551815">
                  <a:moveTo>
                    <a:pt x="185204" y="418541"/>
                  </a:moveTo>
                  <a:lnTo>
                    <a:pt x="177787" y="411124"/>
                  </a:lnTo>
                  <a:lnTo>
                    <a:pt x="158940" y="411124"/>
                  </a:lnTo>
                  <a:lnTo>
                    <a:pt x="151523" y="418541"/>
                  </a:lnTo>
                  <a:lnTo>
                    <a:pt x="151523" y="544131"/>
                  </a:lnTo>
                  <a:lnTo>
                    <a:pt x="158940" y="551535"/>
                  </a:lnTo>
                  <a:lnTo>
                    <a:pt x="168363" y="551535"/>
                  </a:lnTo>
                  <a:lnTo>
                    <a:pt x="177787" y="551535"/>
                  </a:lnTo>
                  <a:lnTo>
                    <a:pt x="185204" y="543788"/>
                  </a:lnTo>
                  <a:lnTo>
                    <a:pt x="185204" y="418541"/>
                  </a:lnTo>
                  <a:close/>
                </a:path>
                <a:path w="337185" h="551815">
                  <a:moveTo>
                    <a:pt x="336727" y="95288"/>
                  </a:moveTo>
                  <a:lnTo>
                    <a:pt x="333692" y="90233"/>
                  </a:lnTo>
                  <a:lnTo>
                    <a:pt x="328485" y="87312"/>
                  </a:lnTo>
                  <a:lnTo>
                    <a:pt x="327964" y="86868"/>
                  </a:lnTo>
                  <a:lnTo>
                    <a:pt x="303047" y="73037"/>
                  </a:lnTo>
                  <a:lnTo>
                    <a:pt x="303047" y="129959"/>
                  </a:lnTo>
                  <a:lnTo>
                    <a:pt x="303047" y="276771"/>
                  </a:lnTo>
                  <a:lnTo>
                    <a:pt x="185534" y="341757"/>
                  </a:lnTo>
                  <a:lnTo>
                    <a:pt x="185534" y="195287"/>
                  </a:lnTo>
                  <a:lnTo>
                    <a:pt x="303047" y="129959"/>
                  </a:lnTo>
                  <a:lnTo>
                    <a:pt x="303047" y="73037"/>
                  </a:lnTo>
                  <a:lnTo>
                    <a:pt x="285254" y="63144"/>
                  </a:lnTo>
                  <a:lnTo>
                    <a:pt x="285254" y="101434"/>
                  </a:lnTo>
                  <a:lnTo>
                    <a:pt x="168630" y="166217"/>
                  </a:lnTo>
                  <a:lnTo>
                    <a:pt x="151523" y="156705"/>
                  </a:lnTo>
                  <a:lnTo>
                    <a:pt x="151523" y="195287"/>
                  </a:lnTo>
                  <a:lnTo>
                    <a:pt x="151523" y="342099"/>
                  </a:lnTo>
                  <a:lnTo>
                    <a:pt x="33680" y="276771"/>
                  </a:lnTo>
                  <a:lnTo>
                    <a:pt x="33680" y="129959"/>
                  </a:lnTo>
                  <a:lnTo>
                    <a:pt x="151523" y="195287"/>
                  </a:lnTo>
                  <a:lnTo>
                    <a:pt x="151523" y="156705"/>
                  </a:lnTo>
                  <a:lnTo>
                    <a:pt x="103441" y="129959"/>
                  </a:lnTo>
                  <a:lnTo>
                    <a:pt x="51727" y="101244"/>
                  </a:lnTo>
                  <a:lnTo>
                    <a:pt x="168363" y="36360"/>
                  </a:lnTo>
                  <a:lnTo>
                    <a:pt x="285254" y="101434"/>
                  </a:lnTo>
                  <a:lnTo>
                    <a:pt x="285254" y="63144"/>
                  </a:lnTo>
                  <a:lnTo>
                    <a:pt x="176441" y="2692"/>
                  </a:lnTo>
                  <a:lnTo>
                    <a:pt x="171056" y="0"/>
                  </a:lnTo>
                  <a:lnTo>
                    <a:pt x="164985" y="0"/>
                  </a:lnTo>
                  <a:lnTo>
                    <a:pt x="13881" y="83832"/>
                  </a:lnTo>
                  <a:lnTo>
                    <a:pt x="13474" y="83832"/>
                  </a:lnTo>
                  <a:lnTo>
                    <a:pt x="8420" y="86868"/>
                  </a:lnTo>
                  <a:lnTo>
                    <a:pt x="3035" y="89890"/>
                  </a:lnTo>
                  <a:lnTo>
                    <a:pt x="0" y="95288"/>
                  </a:lnTo>
                  <a:lnTo>
                    <a:pt x="0" y="292595"/>
                  </a:lnTo>
                  <a:lnTo>
                    <a:pt x="3378" y="298323"/>
                  </a:lnTo>
                  <a:lnTo>
                    <a:pt x="155778" y="383044"/>
                  </a:lnTo>
                  <a:lnTo>
                    <a:pt x="156578" y="384530"/>
                  </a:lnTo>
                  <a:lnTo>
                    <a:pt x="162306" y="387553"/>
                  </a:lnTo>
                  <a:lnTo>
                    <a:pt x="165671" y="387553"/>
                  </a:lnTo>
                  <a:lnTo>
                    <a:pt x="168363" y="387553"/>
                  </a:lnTo>
                  <a:lnTo>
                    <a:pt x="171056" y="387553"/>
                  </a:lnTo>
                  <a:lnTo>
                    <a:pt x="171386" y="387553"/>
                  </a:lnTo>
                  <a:lnTo>
                    <a:pt x="174421" y="386892"/>
                  </a:lnTo>
                  <a:lnTo>
                    <a:pt x="177114" y="385203"/>
                  </a:lnTo>
                  <a:lnTo>
                    <a:pt x="177800" y="384822"/>
                  </a:lnTo>
                  <a:lnTo>
                    <a:pt x="333349" y="298323"/>
                  </a:lnTo>
                  <a:lnTo>
                    <a:pt x="336727" y="292608"/>
                  </a:lnTo>
                  <a:lnTo>
                    <a:pt x="336727" y="95288"/>
                  </a:lnTo>
                  <a:close/>
                </a:path>
              </a:pathLst>
            </a:custGeom>
            <a:solidFill>
              <a:srgbClr val="241B54"/>
            </a:solidFill>
          </p:spPr>
          <p:txBody>
            <a:bodyPr wrap="square" lIns="0" tIns="0" rIns="0" bIns="0" rtlCol="0"/>
            <a:lstStyle/>
            <a:p>
              <a:endParaRPr/>
            </a:p>
          </p:txBody>
        </p:sp>
        <p:pic>
          <p:nvPicPr>
            <p:cNvPr id="31" name="object 31"/>
            <p:cNvPicPr/>
            <p:nvPr/>
          </p:nvPicPr>
          <p:blipFill>
            <a:blip r:embed="rId16" cstate="print"/>
            <a:stretch>
              <a:fillRect/>
            </a:stretch>
          </p:blipFill>
          <p:spPr>
            <a:xfrm>
              <a:off x="2049992" y="7152986"/>
              <a:ext cx="116309" cy="85593"/>
            </a:xfrm>
            <a:prstGeom prst="rect">
              <a:avLst/>
            </a:prstGeom>
          </p:spPr>
        </p:pic>
        <p:pic>
          <p:nvPicPr>
            <p:cNvPr id="32" name="object 32"/>
            <p:cNvPicPr/>
            <p:nvPr/>
          </p:nvPicPr>
          <p:blipFill>
            <a:blip r:embed="rId17" cstate="print"/>
            <a:stretch>
              <a:fillRect/>
            </a:stretch>
          </p:blipFill>
          <p:spPr>
            <a:xfrm>
              <a:off x="1561600" y="7152840"/>
              <a:ext cx="115932" cy="85740"/>
            </a:xfrm>
            <a:prstGeom prst="rect">
              <a:avLst/>
            </a:prstGeom>
          </p:spPr>
        </p:pic>
        <p:pic>
          <p:nvPicPr>
            <p:cNvPr id="33" name="object 33"/>
            <p:cNvPicPr/>
            <p:nvPr/>
          </p:nvPicPr>
          <p:blipFill>
            <a:blip r:embed="rId18" cstate="print"/>
            <a:stretch>
              <a:fillRect/>
            </a:stretch>
          </p:blipFill>
          <p:spPr>
            <a:xfrm>
              <a:off x="2049843" y="7455888"/>
              <a:ext cx="115932" cy="85740"/>
            </a:xfrm>
            <a:prstGeom prst="rect">
              <a:avLst/>
            </a:prstGeom>
          </p:spPr>
        </p:pic>
        <p:pic>
          <p:nvPicPr>
            <p:cNvPr id="34" name="object 34"/>
            <p:cNvPicPr/>
            <p:nvPr/>
          </p:nvPicPr>
          <p:blipFill>
            <a:blip r:embed="rId19" cstate="print"/>
            <a:stretch>
              <a:fillRect/>
            </a:stretch>
          </p:blipFill>
          <p:spPr>
            <a:xfrm>
              <a:off x="1561743" y="7455699"/>
              <a:ext cx="115975" cy="85928"/>
            </a:xfrm>
            <a:prstGeom prst="rect">
              <a:avLst/>
            </a:prstGeom>
          </p:spPr>
        </p:pic>
        <p:sp>
          <p:nvSpPr>
            <p:cNvPr id="35" name="object 35"/>
            <p:cNvSpPr/>
            <p:nvPr/>
          </p:nvSpPr>
          <p:spPr>
            <a:xfrm>
              <a:off x="1847693" y="7018706"/>
              <a:ext cx="34290" cy="101600"/>
            </a:xfrm>
            <a:custGeom>
              <a:avLst/>
              <a:gdLst/>
              <a:ahLst/>
              <a:cxnLst/>
              <a:rect l="l" t="t" r="r" b="b"/>
              <a:pathLst>
                <a:path w="34289" h="101600">
                  <a:moveTo>
                    <a:pt x="26260" y="0"/>
                  </a:moveTo>
                  <a:lnTo>
                    <a:pt x="7413" y="0"/>
                  </a:lnTo>
                  <a:lnTo>
                    <a:pt x="0" y="7402"/>
                  </a:lnTo>
                  <a:lnTo>
                    <a:pt x="0" y="93609"/>
                  </a:lnTo>
                  <a:lnTo>
                    <a:pt x="7413" y="101012"/>
                  </a:lnTo>
                  <a:lnTo>
                    <a:pt x="16837" y="101012"/>
                  </a:lnTo>
                  <a:lnTo>
                    <a:pt x="26260" y="101012"/>
                  </a:lnTo>
                  <a:lnTo>
                    <a:pt x="33674" y="93609"/>
                  </a:lnTo>
                  <a:lnTo>
                    <a:pt x="33674" y="7402"/>
                  </a:lnTo>
                  <a:lnTo>
                    <a:pt x="26260" y="0"/>
                  </a:lnTo>
                  <a:close/>
                </a:path>
              </a:pathLst>
            </a:custGeom>
            <a:solidFill>
              <a:srgbClr val="241B54"/>
            </a:solidFill>
          </p:spPr>
          <p:txBody>
            <a:bodyPr wrap="square" lIns="0" tIns="0" rIns="0" bIns="0" rtlCol="0"/>
            <a:lstStyle/>
            <a:p>
              <a:endParaRPr/>
            </a:p>
          </p:txBody>
        </p:sp>
      </p:grpSp>
      <p:sp>
        <p:nvSpPr>
          <p:cNvPr id="36" name="object 36"/>
          <p:cNvSpPr txBox="1"/>
          <p:nvPr/>
        </p:nvSpPr>
        <p:spPr>
          <a:xfrm>
            <a:off x="2889238" y="6782133"/>
            <a:ext cx="6858000" cy="1614170"/>
          </a:xfrm>
          <a:prstGeom prst="rect">
            <a:avLst/>
          </a:prstGeom>
        </p:spPr>
        <p:txBody>
          <a:bodyPr vert="horz" wrap="square" lIns="0" tIns="15240" rIns="0" bIns="0" rtlCol="0">
            <a:spAutoFit/>
          </a:bodyPr>
          <a:lstStyle/>
          <a:p>
            <a:pPr marL="53340">
              <a:lnSpc>
                <a:spcPct val="100000"/>
              </a:lnSpc>
              <a:spcBef>
                <a:spcPts val="120"/>
              </a:spcBef>
            </a:pPr>
            <a:r>
              <a:rPr sz="2450" b="1" spc="75" dirty="0">
                <a:solidFill>
                  <a:srgbClr val="241B54"/>
                </a:solidFill>
                <a:latin typeface="Open Sans"/>
                <a:cs typeface="Open Sans"/>
              </a:rPr>
              <a:t>Activity</a:t>
            </a:r>
            <a:r>
              <a:rPr sz="2450" b="1" spc="15" dirty="0">
                <a:solidFill>
                  <a:srgbClr val="241B54"/>
                </a:solidFill>
                <a:latin typeface="Open Sans"/>
                <a:cs typeface="Open Sans"/>
              </a:rPr>
              <a:t> </a:t>
            </a:r>
            <a:r>
              <a:rPr sz="2450" b="1" spc="-10" dirty="0">
                <a:solidFill>
                  <a:srgbClr val="241B54"/>
                </a:solidFill>
                <a:latin typeface="Open Sans"/>
                <a:cs typeface="Open Sans"/>
              </a:rPr>
              <a:t>Preparation</a:t>
            </a:r>
            <a:endParaRPr sz="2450" dirty="0">
              <a:latin typeface="Open Sans"/>
              <a:cs typeface="Open Sans"/>
            </a:endParaRPr>
          </a:p>
          <a:p>
            <a:pPr marL="12700" marR="5080">
              <a:lnSpc>
                <a:spcPct val="101800"/>
              </a:lnSpc>
              <a:spcBef>
                <a:spcPts val="1230"/>
              </a:spcBef>
            </a:pP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teacher</a:t>
            </a:r>
            <a:r>
              <a:rPr sz="1700" spc="40" dirty="0">
                <a:solidFill>
                  <a:srgbClr val="57585B"/>
                </a:solidFill>
                <a:latin typeface="Open Sans"/>
                <a:cs typeface="Open Sans"/>
              </a:rPr>
              <a:t> </a:t>
            </a:r>
            <a:r>
              <a:rPr sz="1700" dirty="0">
                <a:solidFill>
                  <a:srgbClr val="57585B"/>
                </a:solidFill>
                <a:latin typeface="Open Sans"/>
                <a:cs typeface="Open Sans"/>
              </a:rPr>
              <a:t>will</a:t>
            </a:r>
            <a:r>
              <a:rPr sz="1700" spc="40" dirty="0">
                <a:solidFill>
                  <a:srgbClr val="57585B"/>
                </a:solidFill>
                <a:latin typeface="Open Sans"/>
                <a:cs typeface="Open Sans"/>
              </a:rPr>
              <a:t> </a:t>
            </a:r>
            <a:r>
              <a:rPr sz="1700" dirty="0">
                <a:solidFill>
                  <a:srgbClr val="57585B"/>
                </a:solidFill>
                <a:latin typeface="Open Sans"/>
                <a:cs typeface="Open Sans"/>
              </a:rPr>
              <a:t>select</a:t>
            </a:r>
            <a:r>
              <a:rPr sz="1700" spc="40"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group</a:t>
            </a:r>
            <a:r>
              <a:rPr sz="1700" spc="40" dirty="0">
                <a:solidFill>
                  <a:srgbClr val="57585B"/>
                </a:solidFill>
                <a:latin typeface="Open Sans"/>
                <a:cs typeface="Open Sans"/>
              </a:rPr>
              <a:t> </a:t>
            </a:r>
            <a:r>
              <a:rPr sz="1700" dirty="0">
                <a:solidFill>
                  <a:srgbClr val="57585B"/>
                </a:solidFill>
                <a:latin typeface="Open Sans"/>
                <a:cs typeface="Open Sans"/>
              </a:rPr>
              <a:t>o</a:t>
            </a:r>
            <a:r>
              <a:rPr lang="en-US" sz="1700" dirty="0">
                <a:solidFill>
                  <a:srgbClr val="57585B"/>
                </a:solidFill>
                <a:latin typeface="Open Sans"/>
                <a:cs typeface="Open Sans"/>
              </a:rPr>
              <a:t>f</a:t>
            </a:r>
            <a:r>
              <a:rPr lang="en-US" sz="1700" spc="40" dirty="0">
                <a:solidFill>
                  <a:srgbClr val="57585B"/>
                </a:solidFill>
                <a:latin typeface="Open Sans"/>
                <a:cs typeface="Open Sans"/>
              </a:rPr>
              <a:t> three or four</a:t>
            </a:r>
            <a:r>
              <a:rPr sz="1700" spc="40" dirty="0">
                <a:solidFill>
                  <a:srgbClr val="57585B"/>
                </a:solidFill>
                <a:latin typeface="Open Sans"/>
                <a:cs typeface="Open Sans"/>
              </a:rPr>
              <a:t> </a:t>
            </a:r>
            <a:r>
              <a:rPr sz="1700" dirty="0">
                <a:solidFill>
                  <a:srgbClr val="57585B"/>
                </a:solidFill>
                <a:latin typeface="Open Sans"/>
                <a:cs typeface="Open Sans"/>
              </a:rPr>
              <a:t>students</a:t>
            </a:r>
            <a:r>
              <a:rPr sz="1700" spc="45" dirty="0">
                <a:solidFill>
                  <a:srgbClr val="57585B"/>
                </a:solidFill>
                <a:latin typeface="Open Sans"/>
                <a:cs typeface="Open Sans"/>
              </a:rPr>
              <a:t> </a:t>
            </a:r>
            <a:r>
              <a:rPr sz="1700" dirty="0">
                <a:solidFill>
                  <a:srgbClr val="57585B"/>
                </a:solidFill>
                <a:latin typeface="Open Sans"/>
                <a:cs typeface="Open Sans"/>
              </a:rPr>
              <a:t>before</a:t>
            </a:r>
            <a:r>
              <a:rPr sz="1700" spc="40" dirty="0">
                <a:solidFill>
                  <a:srgbClr val="57585B"/>
                </a:solidFill>
                <a:latin typeface="Open Sans"/>
                <a:cs typeface="Open Sans"/>
              </a:rPr>
              <a:t> </a:t>
            </a:r>
            <a:r>
              <a:rPr sz="1700" dirty="0">
                <a:solidFill>
                  <a:srgbClr val="57585B"/>
                </a:solidFill>
                <a:latin typeface="Open Sans"/>
                <a:cs typeface="Open Sans"/>
              </a:rPr>
              <a:t>class</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spc="-35" dirty="0">
                <a:solidFill>
                  <a:srgbClr val="57585B"/>
                </a:solidFill>
                <a:latin typeface="Open Sans"/>
                <a:cs typeface="Open Sans"/>
              </a:rPr>
              <a:t>be </a:t>
            </a:r>
            <a:r>
              <a:rPr sz="1700" dirty="0">
                <a:solidFill>
                  <a:srgbClr val="57585B"/>
                </a:solidFill>
                <a:latin typeface="Open Sans"/>
                <a:cs typeface="Open Sans"/>
              </a:rPr>
              <a:t>malicious</a:t>
            </a:r>
            <a:r>
              <a:rPr sz="1700" spc="55" dirty="0">
                <a:solidFill>
                  <a:srgbClr val="57585B"/>
                </a:solidFill>
                <a:latin typeface="Open Sans"/>
                <a:cs typeface="Open Sans"/>
              </a:rPr>
              <a:t> </a:t>
            </a:r>
            <a:r>
              <a:rPr sz="1700" dirty="0">
                <a:solidFill>
                  <a:srgbClr val="57585B"/>
                </a:solidFill>
                <a:latin typeface="Open Sans"/>
                <a:cs typeface="Open Sans"/>
              </a:rPr>
              <a:t>nodes</a:t>
            </a:r>
            <a:r>
              <a:rPr sz="1700" spc="60" dirty="0">
                <a:solidFill>
                  <a:srgbClr val="57585B"/>
                </a:solidFill>
                <a:latin typeface="Open Sans"/>
                <a:cs typeface="Open Sans"/>
              </a:rPr>
              <a:t> </a:t>
            </a:r>
            <a:r>
              <a:rPr sz="1700" dirty="0">
                <a:solidFill>
                  <a:srgbClr val="57585B"/>
                </a:solidFill>
                <a:latin typeface="Open Sans"/>
                <a:cs typeface="Open Sans"/>
              </a:rPr>
              <a:t>in</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following</a:t>
            </a:r>
            <a:r>
              <a:rPr sz="1700" spc="55" dirty="0">
                <a:solidFill>
                  <a:srgbClr val="57585B"/>
                </a:solidFill>
                <a:latin typeface="Open Sans"/>
                <a:cs typeface="Open Sans"/>
              </a:rPr>
              <a:t> </a:t>
            </a:r>
            <a:r>
              <a:rPr sz="1700" dirty="0">
                <a:solidFill>
                  <a:srgbClr val="57585B"/>
                </a:solidFill>
                <a:latin typeface="Open Sans"/>
                <a:cs typeface="Open Sans"/>
              </a:rPr>
              <a:t>activity.</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teacher</a:t>
            </a:r>
            <a:r>
              <a:rPr sz="1700" spc="55" dirty="0">
                <a:solidFill>
                  <a:srgbClr val="57585B"/>
                </a:solidFill>
                <a:latin typeface="Open Sans"/>
                <a:cs typeface="Open Sans"/>
              </a:rPr>
              <a:t> </a:t>
            </a:r>
            <a:r>
              <a:rPr sz="1700" dirty="0">
                <a:solidFill>
                  <a:srgbClr val="57585B"/>
                </a:solidFill>
                <a:latin typeface="Open Sans"/>
                <a:cs typeface="Open Sans"/>
              </a:rPr>
              <a:t>will</a:t>
            </a:r>
            <a:r>
              <a:rPr sz="1700" spc="60" dirty="0">
                <a:solidFill>
                  <a:srgbClr val="57585B"/>
                </a:solidFill>
                <a:latin typeface="Open Sans"/>
                <a:cs typeface="Open Sans"/>
              </a:rPr>
              <a:t> </a:t>
            </a:r>
            <a:r>
              <a:rPr sz="1700" spc="-10" dirty="0">
                <a:solidFill>
                  <a:srgbClr val="57585B"/>
                </a:solidFill>
                <a:latin typeface="Open Sans"/>
                <a:cs typeface="Open Sans"/>
              </a:rPr>
              <a:t>assign </a:t>
            </a:r>
            <a:r>
              <a:rPr sz="1700" dirty="0">
                <a:solidFill>
                  <a:srgbClr val="57585B"/>
                </a:solidFill>
                <a:latin typeface="Open Sans"/>
                <a:cs typeface="Open Sans"/>
              </a:rPr>
              <a:t>these</a:t>
            </a:r>
            <a:r>
              <a:rPr sz="1700" spc="55" dirty="0">
                <a:solidFill>
                  <a:srgbClr val="57585B"/>
                </a:solidFill>
                <a:latin typeface="Open Sans"/>
                <a:cs typeface="Open Sans"/>
              </a:rPr>
              <a:t> </a:t>
            </a:r>
            <a:r>
              <a:rPr sz="1700" dirty="0">
                <a:solidFill>
                  <a:srgbClr val="57585B"/>
                </a:solidFill>
                <a:latin typeface="Open Sans"/>
                <a:cs typeface="Open Sans"/>
              </a:rPr>
              <a:t>malicious</a:t>
            </a:r>
            <a:r>
              <a:rPr sz="1700" spc="55" dirty="0">
                <a:solidFill>
                  <a:srgbClr val="57585B"/>
                </a:solidFill>
                <a:latin typeface="Open Sans"/>
                <a:cs typeface="Open Sans"/>
              </a:rPr>
              <a:t> </a:t>
            </a:r>
            <a:r>
              <a:rPr sz="1700" dirty="0">
                <a:solidFill>
                  <a:srgbClr val="57585B"/>
                </a:solidFill>
                <a:latin typeface="Open Sans"/>
                <a:cs typeface="Open Sans"/>
              </a:rPr>
              <a:t>nodes</a:t>
            </a:r>
            <a:r>
              <a:rPr sz="1700" spc="55" dirty="0">
                <a:solidFill>
                  <a:srgbClr val="57585B"/>
                </a:solidFill>
                <a:latin typeface="Open Sans"/>
                <a:cs typeface="Open Sans"/>
              </a:rPr>
              <a:t> </a:t>
            </a:r>
            <a:r>
              <a:rPr sz="1700" dirty="0">
                <a:solidFill>
                  <a:srgbClr val="57585B"/>
                </a:solidFill>
                <a:latin typeface="Open Sans"/>
                <a:cs typeface="Open Sans"/>
              </a:rPr>
              <a:t>a</a:t>
            </a:r>
            <a:r>
              <a:rPr sz="1700" spc="55" dirty="0">
                <a:solidFill>
                  <a:srgbClr val="57585B"/>
                </a:solidFill>
                <a:latin typeface="Open Sans"/>
                <a:cs typeface="Open Sans"/>
              </a:rPr>
              <a:t> </a:t>
            </a:r>
            <a:r>
              <a:rPr sz="1700" dirty="0">
                <a:solidFill>
                  <a:srgbClr val="57585B"/>
                </a:solidFill>
                <a:latin typeface="Open Sans"/>
                <a:cs typeface="Open Sans"/>
              </a:rPr>
              <a:t>cryptographic</a:t>
            </a:r>
            <a:r>
              <a:rPr sz="1700" spc="55" dirty="0">
                <a:solidFill>
                  <a:srgbClr val="57585B"/>
                </a:solidFill>
                <a:latin typeface="Open Sans"/>
                <a:cs typeface="Open Sans"/>
              </a:rPr>
              <a:t> </a:t>
            </a:r>
            <a:r>
              <a:rPr sz="1700" dirty="0">
                <a:solidFill>
                  <a:srgbClr val="57585B"/>
                </a:solidFill>
                <a:latin typeface="Open Sans"/>
                <a:cs typeface="Open Sans"/>
              </a:rPr>
              <a:t>puzzle</a:t>
            </a:r>
            <a:r>
              <a:rPr sz="1700" spc="55" dirty="0">
                <a:solidFill>
                  <a:srgbClr val="57585B"/>
                </a:solidFill>
                <a:latin typeface="Open Sans"/>
                <a:cs typeface="Open Sans"/>
              </a:rPr>
              <a:t> </a:t>
            </a:r>
            <a:r>
              <a:rPr sz="1700" dirty="0">
                <a:solidFill>
                  <a:srgbClr val="57585B"/>
                </a:solidFill>
                <a:latin typeface="Open Sans"/>
                <a:cs typeface="Open Sans"/>
              </a:rPr>
              <a:t>as</a:t>
            </a:r>
            <a:r>
              <a:rPr sz="1700" spc="55" dirty="0">
                <a:solidFill>
                  <a:srgbClr val="57585B"/>
                </a:solidFill>
                <a:latin typeface="Open Sans"/>
                <a:cs typeface="Open Sans"/>
              </a:rPr>
              <a:t> </a:t>
            </a:r>
            <a:r>
              <a:rPr sz="1700" dirty="0">
                <a:solidFill>
                  <a:srgbClr val="57585B"/>
                </a:solidFill>
                <a:latin typeface="Open Sans"/>
                <a:cs typeface="Open Sans"/>
              </a:rPr>
              <a:t>homework</a:t>
            </a:r>
            <a:r>
              <a:rPr sz="1700" spc="55" dirty="0">
                <a:solidFill>
                  <a:srgbClr val="57585B"/>
                </a:solidFill>
                <a:latin typeface="Open Sans"/>
                <a:cs typeface="Open Sans"/>
              </a:rPr>
              <a:t> </a:t>
            </a:r>
            <a:r>
              <a:rPr sz="1700" dirty="0">
                <a:solidFill>
                  <a:srgbClr val="57585B"/>
                </a:solidFill>
                <a:latin typeface="Open Sans"/>
                <a:cs typeface="Open Sans"/>
              </a:rPr>
              <a:t>in</a:t>
            </a:r>
            <a:r>
              <a:rPr sz="1700" spc="55"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previous</a:t>
            </a:r>
            <a:r>
              <a:rPr sz="1700" spc="105" dirty="0">
                <a:solidFill>
                  <a:srgbClr val="57585B"/>
                </a:solidFill>
                <a:latin typeface="Open Sans"/>
                <a:cs typeface="Open Sans"/>
              </a:rPr>
              <a:t> </a:t>
            </a:r>
            <a:r>
              <a:rPr sz="1700" spc="-10" dirty="0">
                <a:solidFill>
                  <a:srgbClr val="57585B"/>
                </a:solidFill>
                <a:latin typeface="Open Sans"/>
                <a:cs typeface="Open Sans"/>
              </a:rPr>
              <a:t>class.</a:t>
            </a:r>
            <a:endParaRPr sz="1700" dirty="0">
              <a:latin typeface="Open Sans"/>
              <a:cs typeface="Open Sans"/>
            </a:endParaRPr>
          </a:p>
        </p:txBody>
      </p:sp>
      <p:pic>
        <p:nvPicPr>
          <p:cNvPr id="37" name="object 37"/>
          <p:cNvPicPr/>
          <p:nvPr/>
        </p:nvPicPr>
        <p:blipFill>
          <a:blip r:embed="rId20" cstate="print"/>
          <a:stretch>
            <a:fillRect/>
          </a:stretch>
        </p:blipFill>
        <p:spPr>
          <a:xfrm>
            <a:off x="1157601" y="9696961"/>
            <a:ext cx="683099" cy="684133"/>
          </a:xfrm>
          <a:prstGeom prst="rect">
            <a:avLst/>
          </a:prstGeom>
        </p:spPr>
      </p:pic>
      <p:sp>
        <p:nvSpPr>
          <p:cNvPr id="38" name="object 38"/>
          <p:cNvSpPr txBox="1"/>
          <p:nvPr/>
        </p:nvSpPr>
        <p:spPr>
          <a:xfrm>
            <a:off x="1375893" y="9769703"/>
            <a:ext cx="247015" cy="489584"/>
          </a:xfrm>
          <a:prstGeom prst="rect">
            <a:avLst/>
          </a:prstGeom>
        </p:spPr>
        <p:txBody>
          <a:bodyPr vert="horz" wrap="square" lIns="0" tIns="12065" rIns="0" bIns="0" rtlCol="0">
            <a:spAutoFit/>
          </a:bodyPr>
          <a:lstStyle/>
          <a:p>
            <a:pPr marL="12700">
              <a:lnSpc>
                <a:spcPct val="100000"/>
              </a:lnSpc>
              <a:spcBef>
                <a:spcPts val="95"/>
              </a:spcBef>
            </a:pPr>
            <a:r>
              <a:rPr sz="3050" b="1" spc="-50" dirty="0">
                <a:solidFill>
                  <a:srgbClr val="FFFFFF"/>
                </a:solidFill>
                <a:latin typeface="Open Sans"/>
                <a:cs typeface="Open Sans"/>
              </a:rPr>
              <a:t>1</a:t>
            </a:r>
            <a:endParaRPr sz="3050">
              <a:latin typeface="Open Sans"/>
              <a:cs typeface="Open Sans"/>
            </a:endParaRPr>
          </a:p>
        </p:txBody>
      </p:sp>
      <p:sp>
        <p:nvSpPr>
          <p:cNvPr id="39" name="object 39"/>
          <p:cNvSpPr txBox="1"/>
          <p:nvPr/>
        </p:nvSpPr>
        <p:spPr>
          <a:xfrm>
            <a:off x="1185265" y="8741364"/>
            <a:ext cx="8594725" cy="1676100"/>
          </a:xfrm>
          <a:prstGeom prst="rect">
            <a:avLst/>
          </a:prstGeom>
        </p:spPr>
        <p:txBody>
          <a:bodyPr vert="horz" wrap="square" lIns="0" tIns="13970" rIns="0" bIns="0" rtlCol="0">
            <a:spAutoFit/>
          </a:bodyPr>
          <a:lstStyle/>
          <a:p>
            <a:pPr marL="12700">
              <a:lnSpc>
                <a:spcPct val="100000"/>
              </a:lnSpc>
              <a:spcBef>
                <a:spcPts val="110"/>
              </a:spcBef>
            </a:pPr>
            <a:r>
              <a:rPr sz="3450" b="1" i="1" dirty="0">
                <a:solidFill>
                  <a:srgbClr val="241B54"/>
                </a:solidFill>
                <a:latin typeface="Open Sans"/>
                <a:cs typeface="Open Sans"/>
              </a:rPr>
              <a:t>Exercise</a:t>
            </a:r>
            <a:r>
              <a:rPr sz="3450" b="1" i="1" spc="-35" dirty="0">
                <a:solidFill>
                  <a:srgbClr val="241B54"/>
                </a:solidFill>
                <a:latin typeface="Open Sans"/>
                <a:cs typeface="Open Sans"/>
              </a:rPr>
              <a:t> </a:t>
            </a:r>
            <a:r>
              <a:rPr sz="3450" b="1" i="1" spc="-10" dirty="0">
                <a:solidFill>
                  <a:srgbClr val="241B54"/>
                </a:solidFill>
                <a:latin typeface="Open Sans"/>
                <a:cs typeface="Open Sans"/>
              </a:rPr>
              <a:t>Steps:</a:t>
            </a:r>
            <a:endParaRPr sz="3450" dirty="0">
              <a:latin typeface="Open Sans"/>
              <a:cs typeface="Open Sans"/>
            </a:endParaRPr>
          </a:p>
          <a:p>
            <a:pPr marL="868044">
              <a:spcBef>
                <a:spcPts val="2700"/>
              </a:spcBef>
            </a:pP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teacher</a:t>
            </a:r>
            <a:r>
              <a:rPr sz="1700" spc="45" dirty="0">
                <a:solidFill>
                  <a:srgbClr val="57585B"/>
                </a:solidFill>
                <a:latin typeface="Open Sans"/>
                <a:cs typeface="Open Sans"/>
              </a:rPr>
              <a:t> </a:t>
            </a:r>
            <a:r>
              <a:rPr sz="1700" dirty="0">
                <a:solidFill>
                  <a:srgbClr val="57585B"/>
                </a:solidFill>
                <a:latin typeface="Open Sans"/>
                <a:cs typeface="Open Sans"/>
              </a:rPr>
              <a:t>will</a:t>
            </a:r>
            <a:r>
              <a:rPr sz="1700" spc="45" dirty="0">
                <a:solidFill>
                  <a:srgbClr val="57585B"/>
                </a:solidFill>
                <a:latin typeface="Open Sans"/>
                <a:cs typeface="Open Sans"/>
              </a:rPr>
              <a:t> </a:t>
            </a:r>
            <a:r>
              <a:rPr sz="1700" dirty="0">
                <a:solidFill>
                  <a:srgbClr val="57585B"/>
                </a:solidFill>
                <a:latin typeface="Open Sans"/>
                <a:cs typeface="Open Sans"/>
              </a:rPr>
              <a:t>select</a:t>
            </a:r>
            <a:r>
              <a:rPr sz="1700" spc="45" dirty="0">
                <a:solidFill>
                  <a:srgbClr val="57585B"/>
                </a:solidFill>
                <a:latin typeface="Open Sans"/>
                <a:cs typeface="Open Sans"/>
              </a:rPr>
              <a:t> </a:t>
            </a:r>
            <a:r>
              <a:rPr lang="en-US" sz="1700" dirty="0">
                <a:solidFill>
                  <a:srgbClr val="57585B"/>
                </a:solidFill>
                <a:latin typeface="Open Sans"/>
                <a:cs typeface="Open Sans"/>
              </a:rPr>
              <a:t>one student in the group as an</a:t>
            </a:r>
            <a:r>
              <a:rPr sz="1700" spc="45" dirty="0">
                <a:solidFill>
                  <a:srgbClr val="57585B"/>
                </a:solidFill>
                <a:latin typeface="Open Sans"/>
                <a:cs typeface="Open Sans"/>
              </a:rPr>
              <a:t> </a:t>
            </a:r>
            <a:r>
              <a:rPr sz="1700" dirty="0">
                <a:solidFill>
                  <a:srgbClr val="57585B"/>
                </a:solidFill>
                <a:latin typeface="Open Sans"/>
                <a:cs typeface="Open Sans"/>
              </a:rPr>
              <a:t>“originator”</a:t>
            </a:r>
            <a:r>
              <a:rPr sz="1700" spc="50" dirty="0">
                <a:solidFill>
                  <a:srgbClr val="57585B"/>
                </a:solidFill>
                <a:latin typeface="Open Sans"/>
                <a:cs typeface="Open Sans"/>
              </a:rPr>
              <a:t> </a:t>
            </a:r>
            <a:r>
              <a:rPr sz="1700" dirty="0">
                <a:solidFill>
                  <a:srgbClr val="57585B"/>
                </a:solidFill>
                <a:latin typeface="Open Sans"/>
                <a:cs typeface="Open Sans"/>
              </a:rPr>
              <a:t>who</a:t>
            </a:r>
            <a:r>
              <a:rPr sz="1700" spc="45" dirty="0">
                <a:solidFill>
                  <a:srgbClr val="57585B"/>
                </a:solidFill>
                <a:latin typeface="Open Sans"/>
                <a:cs typeface="Open Sans"/>
              </a:rPr>
              <a:t> </a:t>
            </a:r>
            <a:r>
              <a:rPr sz="1700" dirty="0">
                <a:solidFill>
                  <a:srgbClr val="57585B"/>
                </a:solidFill>
                <a:latin typeface="Open Sans"/>
                <a:cs typeface="Open Sans"/>
              </a:rPr>
              <a:t>will</a:t>
            </a:r>
            <a:r>
              <a:rPr sz="1700" spc="45" dirty="0">
                <a:solidFill>
                  <a:srgbClr val="57585B"/>
                </a:solidFill>
                <a:latin typeface="Open Sans"/>
                <a:cs typeface="Open Sans"/>
              </a:rPr>
              <a:t> </a:t>
            </a:r>
            <a:r>
              <a:rPr sz="1700" dirty="0">
                <a:solidFill>
                  <a:srgbClr val="57585B"/>
                </a:solidFill>
                <a:latin typeface="Open Sans"/>
                <a:cs typeface="Open Sans"/>
              </a:rPr>
              <a:t>receive</a:t>
            </a:r>
            <a:r>
              <a:rPr sz="1700" spc="4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message</a:t>
            </a:r>
            <a:r>
              <a:rPr sz="1700" spc="50" dirty="0">
                <a:solidFill>
                  <a:srgbClr val="57585B"/>
                </a:solidFill>
                <a:latin typeface="Open Sans"/>
                <a:cs typeface="Open Sans"/>
              </a:rPr>
              <a:t> </a:t>
            </a:r>
            <a:r>
              <a:rPr sz="1700" dirty="0">
                <a:solidFill>
                  <a:srgbClr val="57585B"/>
                </a:solidFill>
                <a:latin typeface="Open Sans"/>
                <a:cs typeface="Open Sans"/>
              </a:rPr>
              <a:t>on</a:t>
            </a:r>
            <a:r>
              <a:rPr sz="1700" spc="4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spc="-10" dirty="0">
                <a:solidFill>
                  <a:srgbClr val="57585B"/>
                </a:solidFill>
                <a:latin typeface="Open Sans"/>
                <a:cs typeface="Open Sans"/>
              </a:rPr>
              <a:t>piece</a:t>
            </a:r>
            <a:r>
              <a:rPr lang="en-US" sz="1700" spc="-10" dirty="0">
                <a:solidFill>
                  <a:srgbClr val="57585B"/>
                </a:solidFill>
                <a:latin typeface="Open Sans"/>
                <a:cs typeface="Open Sans"/>
              </a:rPr>
              <a:t> </a:t>
            </a:r>
            <a:r>
              <a:rPr lang="en-US" sz="1700" dirty="0">
                <a:solidFill>
                  <a:srgbClr val="57585B"/>
                </a:solidFill>
                <a:latin typeface="Open Sans"/>
                <a:cs typeface="Open Sans"/>
              </a:rPr>
              <a:t>of</a:t>
            </a:r>
            <a:r>
              <a:rPr lang="en-US" sz="1700" spc="40" dirty="0">
                <a:solidFill>
                  <a:srgbClr val="57585B"/>
                </a:solidFill>
                <a:latin typeface="Open Sans"/>
                <a:cs typeface="Open Sans"/>
              </a:rPr>
              <a:t> </a:t>
            </a:r>
            <a:r>
              <a:rPr lang="en-US" sz="1700" dirty="0">
                <a:solidFill>
                  <a:srgbClr val="57585B"/>
                </a:solidFill>
                <a:latin typeface="Open Sans"/>
                <a:cs typeface="Open Sans"/>
              </a:rPr>
              <a:t>paper</a:t>
            </a:r>
            <a:r>
              <a:rPr lang="en-US" sz="1700" spc="45" dirty="0">
                <a:solidFill>
                  <a:srgbClr val="57585B"/>
                </a:solidFill>
                <a:latin typeface="Open Sans"/>
                <a:cs typeface="Open Sans"/>
              </a:rPr>
              <a:t> </a:t>
            </a:r>
            <a:r>
              <a:rPr lang="en-US" sz="1700" dirty="0">
                <a:solidFill>
                  <a:srgbClr val="57585B"/>
                </a:solidFill>
                <a:latin typeface="Open Sans"/>
                <a:cs typeface="Open Sans"/>
              </a:rPr>
              <a:t>that</a:t>
            </a:r>
            <a:r>
              <a:rPr lang="en-US" sz="1700" spc="45" dirty="0">
                <a:solidFill>
                  <a:srgbClr val="57585B"/>
                </a:solidFill>
                <a:latin typeface="Open Sans"/>
                <a:cs typeface="Open Sans"/>
              </a:rPr>
              <a:t> </a:t>
            </a:r>
            <a:r>
              <a:rPr lang="en-US" sz="1700" dirty="0">
                <a:solidFill>
                  <a:srgbClr val="57585B"/>
                </a:solidFill>
                <a:latin typeface="Open Sans"/>
                <a:cs typeface="Open Sans"/>
              </a:rPr>
              <a:t>says</a:t>
            </a:r>
            <a:r>
              <a:rPr lang="en-US" sz="1700" spc="45" dirty="0">
                <a:solidFill>
                  <a:srgbClr val="57585B"/>
                </a:solidFill>
                <a:latin typeface="Open Sans"/>
                <a:cs typeface="Open Sans"/>
              </a:rPr>
              <a:t> </a:t>
            </a:r>
            <a:r>
              <a:rPr lang="en-US" sz="1700" dirty="0">
                <a:solidFill>
                  <a:srgbClr val="57585B"/>
                </a:solidFill>
                <a:latin typeface="Open Sans"/>
                <a:cs typeface="Open Sans"/>
              </a:rPr>
              <a:t>"ATTACK"</a:t>
            </a:r>
            <a:r>
              <a:rPr lang="en-US" sz="1700" spc="45" dirty="0">
                <a:solidFill>
                  <a:srgbClr val="57585B"/>
                </a:solidFill>
                <a:latin typeface="Open Sans"/>
                <a:cs typeface="Open Sans"/>
              </a:rPr>
              <a:t> </a:t>
            </a:r>
            <a:r>
              <a:rPr lang="en-US" sz="1700" dirty="0">
                <a:solidFill>
                  <a:srgbClr val="57585B"/>
                </a:solidFill>
                <a:latin typeface="Open Sans"/>
                <a:cs typeface="Open Sans"/>
              </a:rPr>
              <a:t>and</a:t>
            </a:r>
            <a:r>
              <a:rPr lang="en-US" sz="1700" spc="40" dirty="0">
                <a:solidFill>
                  <a:srgbClr val="57585B"/>
                </a:solidFill>
                <a:latin typeface="Open Sans"/>
                <a:cs typeface="Open Sans"/>
              </a:rPr>
              <a:t> </a:t>
            </a:r>
            <a:r>
              <a:rPr lang="en-US" sz="1700" dirty="0">
                <a:solidFill>
                  <a:srgbClr val="57585B"/>
                </a:solidFill>
                <a:latin typeface="Open Sans"/>
                <a:cs typeface="Open Sans"/>
              </a:rPr>
              <a:t>a</a:t>
            </a:r>
            <a:r>
              <a:rPr lang="en-US" sz="1700" spc="45" dirty="0">
                <a:solidFill>
                  <a:srgbClr val="57585B"/>
                </a:solidFill>
                <a:latin typeface="Open Sans"/>
                <a:cs typeface="Open Sans"/>
              </a:rPr>
              <a:t> </a:t>
            </a:r>
            <a:r>
              <a:rPr lang="en-US" sz="1700" dirty="0">
                <a:solidFill>
                  <a:srgbClr val="57585B"/>
                </a:solidFill>
                <a:latin typeface="Open Sans"/>
                <a:cs typeface="Open Sans"/>
              </a:rPr>
              <a:t>series</a:t>
            </a:r>
            <a:r>
              <a:rPr lang="en-US" sz="1700" spc="45" dirty="0">
                <a:solidFill>
                  <a:srgbClr val="57585B"/>
                </a:solidFill>
                <a:latin typeface="Open Sans"/>
                <a:cs typeface="Open Sans"/>
              </a:rPr>
              <a:t> </a:t>
            </a:r>
            <a:r>
              <a:rPr lang="en-US" sz="1700" dirty="0">
                <a:solidFill>
                  <a:srgbClr val="57585B"/>
                </a:solidFill>
                <a:latin typeface="Open Sans"/>
                <a:cs typeface="Open Sans"/>
              </a:rPr>
              <a:t>of</a:t>
            </a:r>
            <a:r>
              <a:rPr lang="en-US" sz="1700" spc="45" dirty="0">
                <a:solidFill>
                  <a:srgbClr val="57585B"/>
                </a:solidFill>
                <a:latin typeface="Open Sans"/>
                <a:cs typeface="Open Sans"/>
              </a:rPr>
              <a:t> </a:t>
            </a:r>
            <a:r>
              <a:rPr lang="en-US" sz="1700" dirty="0">
                <a:solidFill>
                  <a:srgbClr val="57585B"/>
                </a:solidFill>
                <a:latin typeface="Open Sans"/>
                <a:cs typeface="Open Sans"/>
              </a:rPr>
              <a:t>numbers</a:t>
            </a:r>
            <a:r>
              <a:rPr lang="en-US" sz="1700" spc="45" dirty="0">
                <a:solidFill>
                  <a:srgbClr val="57585B"/>
                </a:solidFill>
                <a:latin typeface="Open Sans"/>
                <a:cs typeface="Open Sans"/>
              </a:rPr>
              <a:t> </a:t>
            </a:r>
            <a:r>
              <a:rPr lang="en-US" sz="1700" dirty="0">
                <a:solidFill>
                  <a:srgbClr val="57585B"/>
                </a:solidFill>
                <a:latin typeface="Open Sans"/>
                <a:cs typeface="Open Sans"/>
              </a:rPr>
              <a:t>that</a:t>
            </a:r>
            <a:r>
              <a:rPr lang="en-US" sz="1700" spc="45" dirty="0">
                <a:solidFill>
                  <a:srgbClr val="57585B"/>
                </a:solidFill>
                <a:latin typeface="Open Sans"/>
                <a:cs typeface="Open Sans"/>
              </a:rPr>
              <a:t> </a:t>
            </a:r>
            <a:r>
              <a:rPr lang="en-US" sz="1700" spc="-10" dirty="0">
                <a:solidFill>
                  <a:srgbClr val="57585B"/>
                </a:solidFill>
                <a:latin typeface="Open Sans"/>
                <a:cs typeface="Open Sans"/>
              </a:rPr>
              <a:t>says, </a:t>
            </a:r>
            <a:r>
              <a:rPr lang="en-US" sz="1700" dirty="0">
                <a:solidFill>
                  <a:srgbClr val="57585B"/>
                </a:solidFill>
                <a:latin typeface="Open Sans"/>
                <a:cs typeface="Open Sans"/>
              </a:rPr>
              <a:t>"4-16-14-21-1-21-21-1-3-11-”</a:t>
            </a:r>
            <a:endParaRPr lang="en-US" sz="1700" dirty="0">
              <a:latin typeface="Open Sans"/>
              <a:cs typeface="Open Sans"/>
            </a:endParaRPr>
          </a:p>
        </p:txBody>
      </p:sp>
      <p:pic>
        <p:nvPicPr>
          <p:cNvPr id="41" name="object 41"/>
          <p:cNvPicPr/>
          <p:nvPr/>
        </p:nvPicPr>
        <p:blipFill>
          <a:blip r:embed="rId21" cstate="print"/>
          <a:stretch>
            <a:fillRect/>
          </a:stretch>
        </p:blipFill>
        <p:spPr>
          <a:xfrm>
            <a:off x="10317888" y="2619197"/>
            <a:ext cx="683104" cy="684133"/>
          </a:xfrm>
          <a:prstGeom prst="rect">
            <a:avLst/>
          </a:prstGeom>
        </p:spPr>
      </p:pic>
      <p:sp>
        <p:nvSpPr>
          <p:cNvPr id="42" name="object 42"/>
          <p:cNvSpPr txBox="1"/>
          <p:nvPr/>
        </p:nvSpPr>
        <p:spPr>
          <a:xfrm>
            <a:off x="10536180" y="2691947"/>
            <a:ext cx="247015" cy="489584"/>
          </a:xfrm>
          <a:prstGeom prst="rect">
            <a:avLst/>
          </a:prstGeom>
        </p:spPr>
        <p:txBody>
          <a:bodyPr vert="horz" wrap="square" lIns="0" tIns="12065" rIns="0" bIns="0" rtlCol="0">
            <a:spAutoFit/>
          </a:bodyPr>
          <a:lstStyle/>
          <a:p>
            <a:pPr marL="12700">
              <a:lnSpc>
                <a:spcPct val="100000"/>
              </a:lnSpc>
              <a:spcBef>
                <a:spcPts val="95"/>
              </a:spcBef>
            </a:pPr>
            <a:r>
              <a:rPr sz="3050" b="1" spc="-50" dirty="0">
                <a:solidFill>
                  <a:srgbClr val="FFFFFF"/>
                </a:solidFill>
                <a:latin typeface="Open Sans"/>
                <a:cs typeface="Open Sans"/>
              </a:rPr>
              <a:t>2</a:t>
            </a:r>
            <a:endParaRPr sz="3050">
              <a:latin typeface="Open Sans"/>
              <a:cs typeface="Open Sans"/>
            </a:endParaRPr>
          </a:p>
        </p:txBody>
      </p:sp>
      <p:pic>
        <p:nvPicPr>
          <p:cNvPr id="43" name="object 43"/>
          <p:cNvPicPr/>
          <p:nvPr/>
        </p:nvPicPr>
        <p:blipFill>
          <a:blip r:embed="rId22" cstate="print"/>
          <a:stretch>
            <a:fillRect/>
          </a:stretch>
        </p:blipFill>
        <p:spPr>
          <a:xfrm>
            <a:off x="10317888" y="5186187"/>
            <a:ext cx="683104" cy="684138"/>
          </a:xfrm>
          <a:prstGeom prst="rect">
            <a:avLst/>
          </a:prstGeom>
        </p:spPr>
      </p:pic>
      <p:sp>
        <p:nvSpPr>
          <p:cNvPr id="44" name="object 44"/>
          <p:cNvSpPr txBox="1"/>
          <p:nvPr/>
        </p:nvSpPr>
        <p:spPr>
          <a:xfrm>
            <a:off x="11200912" y="5228678"/>
            <a:ext cx="7661275" cy="2803525"/>
          </a:xfrm>
          <a:prstGeom prst="rect">
            <a:avLst/>
          </a:prstGeom>
        </p:spPr>
        <p:txBody>
          <a:bodyPr vert="horz" wrap="square" lIns="0" tIns="12065" rIns="0" bIns="0" rtlCol="0">
            <a:spAutoFit/>
          </a:bodyPr>
          <a:lstStyle/>
          <a:p>
            <a:pPr marL="12700" marR="22860">
              <a:lnSpc>
                <a:spcPct val="101800"/>
              </a:lnSpc>
              <a:spcBef>
                <a:spcPts val="95"/>
              </a:spcBef>
            </a:pPr>
            <a:r>
              <a:rPr sz="1700" dirty="0">
                <a:solidFill>
                  <a:srgbClr val="57585B"/>
                </a:solidFill>
                <a:latin typeface="Open Sans"/>
                <a:cs typeface="Open Sans"/>
              </a:rPr>
              <a:t>Once</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group</a:t>
            </a:r>
            <a:r>
              <a:rPr sz="1700" spc="40" dirty="0">
                <a:solidFill>
                  <a:srgbClr val="57585B"/>
                </a:solidFill>
                <a:latin typeface="Open Sans"/>
                <a:cs typeface="Open Sans"/>
              </a:rPr>
              <a:t> </a:t>
            </a:r>
            <a:r>
              <a:rPr sz="1700" dirty="0">
                <a:solidFill>
                  <a:srgbClr val="57585B"/>
                </a:solidFill>
                <a:latin typeface="Open Sans"/>
                <a:cs typeface="Open Sans"/>
              </a:rPr>
              <a:t>has</a:t>
            </a:r>
            <a:r>
              <a:rPr sz="1700" spc="40" dirty="0">
                <a:solidFill>
                  <a:srgbClr val="57585B"/>
                </a:solidFill>
                <a:latin typeface="Open Sans"/>
                <a:cs typeface="Open Sans"/>
              </a:rPr>
              <a:t> </a:t>
            </a:r>
            <a:r>
              <a:rPr sz="1700" dirty="0">
                <a:solidFill>
                  <a:srgbClr val="57585B"/>
                </a:solidFill>
                <a:latin typeface="Open Sans"/>
                <a:cs typeface="Open Sans"/>
              </a:rPr>
              <a:t>formed</a:t>
            </a:r>
            <a:r>
              <a:rPr sz="1700" spc="40"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circle,</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originator</a:t>
            </a:r>
            <a:r>
              <a:rPr sz="1700" spc="40" dirty="0">
                <a:solidFill>
                  <a:srgbClr val="57585B"/>
                </a:solidFill>
                <a:latin typeface="Open Sans"/>
                <a:cs typeface="Open Sans"/>
              </a:rPr>
              <a:t> </a:t>
            </a:r>
            <a:r>
              <a:rPr sz="1700" dirty="0">
                <a:solidFill>
                  <a:srgbClr val="57585B"/>
                </a:solidFill>
                <a:latin typeface="Open Sans"/>
                <a:cs typeface="Open Sans"/>
              </a:rPr>
              <a:t>will</a:t>
            </a:r>
            <a:r>
              <a:rPr sz="1700" spc="40" dirty="0">
                <a:solidFill>
                  <a:srgbClr val="57585B"/>
                </a:solidFill>
                <a:latin typeface="Open Sans"/>
                <a:cs typeface="Open Sans"/>
              </a:rPr>
              <a:t> </a:t>
            </a:r>
            <a:r>
              <a:rPr sz="1700" dirty="0">
                <a:solidFill>
                  <a:srgbClr val="57585B"/>
                </a:solidFill>
                <a:latin typeface="Open Sans"/>
                <a:cs typeface="Open Sans"/>
              </a:rPr>
              <a:t>pass</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note</a:t>
            </a:r>
            <a:r>
              <a:rPr sz="1700" spc="45"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individual</a:t>
            </a:r>
            <a:r>
              <a:rPr sz="1700" spc="55" dirty="0">
                <a:solidFill>
                  <a:srgbClr val="57585B"/>
                </a:solidFill>
                <a:latin typeface="Open Sans"/>
                <a:cs typeface="Open Sans"/>
              </a:rPr>
              <a:t> </a:t>
            </a:r>
            <a:r>
              <a:rPr sz="1700" dirty="0">
                <a:solidFill>
                  <a:srgbClr val="57585B"/>
                </a:solidFill>
                <a:latin typeface="Open Sans"/>
                <a:cs typeface="Open Sans"/>
              </a:rPr>
              <a:t>to</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right</a:t>
            </a:r>
            <a:r>
              <a:rPr sz="1700" spc="55" dirty="0">
                <a:solidFill>
                  <a:srgbClr val="57585B"/>
                </a:solidFill>
                <a:latin typeface="Open Sans"/>
                <a:cs typeface="Open Sans"/>
              </a:rPr>
              <a:t> </a:t>
            </a:r>
            <a:r>
              <a:rPr sz="1700" dirty="0">
                <a:solidFill>
                  <a:srgbClr val="57585B"/>
                </a:solidFill>
                <a:latin typeface="Open Sans"/>
                <a:cs typeface="Open Sans"/>
              </a:rPr>
              <a:t>side</a:t>
            </a:r>
            <a:r>
              <a:rPr sz="1700" spc="60" dirty="0">
                <a:solidFill>
                  <a:srgbClr val="57585B"/>
                </a:solidFill>
                <a:latin typeface="Open Sans"/>
                <a:cs typeface="Open Sans"/>
              </a:rPr>
              <a:t> </a:t>
            </a:r>
            <a:r>
              <a:rPr sz="1700" dirty="0">
                <a:solidFill>
                  <a:srgbClr val="57585B"/>
                </a:solidFill>
                <a:latin typeface="Open Sans"/>
                <a:cs typeface="Open Sans"/>
              </a:rPr>
              <a:t>of</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spc="-10" dirty="0">
                <a:solidFill>
                  <a:srgbClr val="57585B"/>
                </a:solidFill>
                <a:latin typeface="Open Sans"/>
                <a:cs typeface="Open Sans"/>
              </a:rPr>
              <a:t>circle.</a:t>
            </a:r>
            <a:endParaRPr sz="1700">
              <a:latin typeface="Open Sans"/>
              <a:cs typeface="Open Sans"/>
            </a:endParaRPr>
          </a:p>
          <a:p>
            <a:pPr marL="12700" marR="140970">
              <a:lnSpc>
                <a:spcPct val="101800"/>
              </a:lnSpc>
              <a:spcBef>
                <a:spcPts val="1925"/>
              </a:spcBef>
            </a:pPr>
            <a:r>
              <a:rPr sz="1700" dirty="0">
                <a:solidFill>
                  <a:srgbClr val="57585B"/>
                </a:solidFill>
                <a:latin typeface="Open Sans"/>
                <a:cs typeface="Open Sans"/>
              </a:rPr>
              <a:t>After</a:t>
            </a:r>
            <a:r>
              <a:rPr sz="1700" spc="35" dirty="0">
                <a:solidFill>
                  <a:srgbClr val="57585B"/>
                </a:solidFill>
                <a:latin typeface="Open Sans"/>
                <a:cs typeface="Open Sans"/>
              </a:rPr>
              <a:t> </a:t>
            </a:r>
            <a:r>
              <a:rPr sz="1700" dirty="0">
                <a:solidFill>
                  <a:srgbClr val="57585B"/>
                </a:solidFill>
                <a:latin typeface="Open Sans"/>
                <a:cs typeface="Open Sans"/>
              </a:rPr>
              <a:t>everyone</a:t>
            </a:r>
            <a:r>
              <a:rPr sz="1700" spc="40" dirty="0">
                <a:solidFill>
                  <a:srgbClr val="57585B"/>
                </a:solidFill>
                <a:latin typeface="Open Sans"/>
                <a:cs typeface="Open Sans"/>
              </a:rPr>
              <a:t> </a:t>
            </a:r>
            <a:r>
              <a:rPr sz="1700" dirty="0">
                <a:solidFill>
                  <a:srgbClr val="57585B"/>
                </a:solidFill>
                <a:latin typeface="Open Sans"/>
                <a:cs typeface="Open Sans"/>
              </a:rPr>
              <a:t>has</a:t>
            </a:r>
            <a:r>
              <a:rPr sz="1700" spc="40" dirty="0">
                <a:solidFill>
                  <a:srgbClr val="57585B"/>
                </a:solidFill>
                <a:latin typeface="Open Sans"/>
                <a:cs typeface="Open Sans"/>
              </a:rPr>
              <a:t> </a:t>
            </a:r>
            <a:r>
              <a:rPr sz="1700" dirty="0">
                <a:solidFill>
                  <a:srgbClr val="57585B"/>
                </a:solidFill>
                <a:latin typeface="Open Sans"/>
                <a:cs typeface="Open Sans"/>
              </a:rPr>
              <a:t>read</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message,</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originator</a:t>
            </a:r>
            <a:r>
              <a:rPr sz="1700" spc="40" dirty="0">
                <a:solidFill>
                  <a:srgbClr val="57585B"/>
                </a:solidFill>
                <a:latin typeface="Open Sans"/>
                <a:cs typeface="Open Sans"/>
              </a:rPr>
              <a:t> </a:t>
            </a:r>
            <a:r>
              <a:rPr sz="1700" dirty="0">
                <a:solidFill>
                  <a:srgbClr val="57585B"/>
                </a:solidFill>
                <a:latin typeface="Open Sans"/>
                <a:cs typeface="Open Sans"/>
              </a:rPr>
              <a:t>will</a:t>
            </a:r>
            <a:r>
              <a:rPr sz="1700" spc="40" dirty="0">
                <a:solidFill>
                  <a:srgbClr val="57585B"/>
                </a:solidFill>
                <a:latin typeface="Open Sans"/>
                <a:cs typeface="Open Sans"/>
              </a:rPr>
              <a:t> </a:t>
            </a:r>
            <a:r>
              <a:rPr sz="1700" dirty="0">
                <a:solidFill>
                  <a:srgbClr val="57585B"/>
                </a:solidFill>
                <a:latin typeface="Open Sans"/>
                <a:cs typeface="Open Sans"/>
              </a:rPr>
              <a:t>give</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signal</a:t>
            </a:r>
            <a:r>
              <a:rPr sz="1700" spc="40" dirty="0">
                <a:solidFill>
                  <a:srgbClr val="57585B"/>
                </a:solidFill>
                <a:latin typeface="Open Sans"/>
                <a:cs typeface="Open Sans"/>
              </a:rPr>
              <a:t> </a:t>
            </a:r>
            <a:r>
              <a:rPr sz="1700" spc="-25" dirty="0">
                <a:solidFill>
                  <a:srgbClr val="57585B"/>
                </a:solidFill>
                <a:latin typeface="Open Sans"/>
                <a:cs typeface="Open Sans"/>
              </a:rPr>
              <a:t>to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group</a:t>
            </a:r>
            <a:r>
              <a:rPr sz="1700" spc="45" dirty="0">
                <a:solidFill>
                  <a:srgbClr val="57585B"/>
                </a:solidFill>
                <a:latin typeface="Open Sans"/>
                <a:cs typeface="Open Sans"/>
              </a:rPr>
              <a:t> </a:t>
            </a:r>
            <a:r>
              <a:rPr sz="1700" dirty="0">
                <a:solidFill>
                  <a:srgbClr val="57585B"/>
                </a:solidFill>
                <a:latin typeface="Open Sans"/>
                <a:cs typeface="Open Sans"/>
              </a:rPr>
              <a:t>by</a:t>
            </a:r>
            <a:r>
              <a:rPr sz="1700" spc="45" dirty="0">
                <a:solidFill>
                  <a:srgbClr val="57585B"/>
                </a:solidFill>
                <a:latin typeface="Open Sans"/>
                <a:cs typeface="Open Sans"/>
              </a:rPr>
              <a:t> </a:t>
            </a:r>
            <a:r>
              <a:rPr sz="1700" dirty="0">
                <a:solidFill>
                  <a:srgbClr val="57585B"/>
                </a:solidFill>
                <a:latin typeface="Open Sans"/>
                <a:cs typeface="Open Sans"/>
              </a:rPr>
              <a:t>saying</a:t>
            </a:r>
            <a:r>
              <a:rPr sz="1700" spc="45" dirty="0">
                <a:solidFill>
                  <a:srgbClr val="57585B"/>
                </a:solidFill>
                <a:latin typeface="Open Sans"/>
                <a:cs typeface="Open Sans"/>
              </a:rPr>
              <a:t> </a:t>
            </a:r>
            <a:r>
              <a:rPr sz="1700" dirty="0">
                <a:solidFill>
                  <a:srgbClr val="57585B"/>
                </a:solidFill>
                <a:latin typeface="Open Sans"/>
                <a:cs typeface="Open Sans"/>
              </a:rPr>
              <a:t>“now,”</a:t>
            </a:r>
            <a:r>
              <a:rPr sz="1700" spc="45" dirty="0">
                <a:solidFill>
                  <a:srgbClr val="57585B"/>
                </a:solidFill>
                <a:latin typeface="Open Sans"/>
                <a:cs typeface="Open Sans"/>
              </a:rPr>
              <a:t> </a:t>
            </a:r>
            <a:r>
              <a:rPr sz="1700" dirty="0">
                <a:solidFill>
                  <a:srgbClr val="57585B"/>
                </a:solidFill>
                <a:latin typeface="Open Sans"/>
                <a:cs typeface="Open Sans"/>
              </a:rPr>
              <a:t>and</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group</a:t>
            </a:r>
            <a:r>
              <a:rPr sz="1700" spc="45" dirty="0">
                <a:solidFill>
                  <a:srgbClr val="57585B"/>
                </a:solidFill>
                <a:latin typeface="Open Sans"/>
                <a:cs typeface="Open Sans"/>
              </a:rPr>
              <a:t> </a:t>
            </a:r>
            <a:r>
              <a:rPr sz="1700" dirty="0">
                <a:solidFill>
                  <a:srgbClr val="57585B"/>
                </a:solidFill>
                <a:latin typeface="Open Sans"/>
                <a:cs typeface="Open Sans"/>
              </a:rPr>
              <a:t>will</a:t>
            </a:r>
            <a:r>
              <a:rPr sz="1700" spc="40" dirty="0">
                <a:solidFill>
                  <a:srgbClr val="57585B"/>
                </a:solidFill>
                <a:latin typeface="Open Sans"/>
                <a:cs typeface="Open Sans"/>
              </a:rPr>
              <a:t> </a:t>
            </a:r>
            <a:r>
              <a:rPr sz="1700" dirty="0">
                <a:solidFill>
                  <a:srgbClr val="57585B"/>
                </a:solidFill>
                <a:latin typeface="Open Sans"/>
                <a:cs typeface="Open Sans"/>
              </a:rPr>
              <a:t>react</a:t>
            </a:r>
            <a:r>
              <a:rPr sz="1700" spc="45"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spc="-10" dirty="0">
                <a:solidFill>
                  <a:srgbClr val="57585B"/>
                </a:solidFill>
                <a:latin typeface="Open Sans"/>
                <a:cs typeface="Open Sans"/>
              </a:rPr>
              <a:t>message </a:t>
            </a:r>
            <a:r>
              <a:rPr sz="1700" dirty="0">
                <a:solidFill>
                  <a:srgbClr val="57585B"/>
                </a:solidFill>
                <a:latin typeface="Open Sans"/>
                <a:cs typeface="Open Sans"/>
              </a:rPr>
              <a:t>simultaneously.</a:t>
            </a:r>
            <a:r>
              <a:rPr sz="1700" spc="60" dirty="0">
                <a:solidFill>
                  <a:srgbClr val="57585B"/>
                </a:solidFill>
                <a:latin typeface="Open Sans"/>
                <a:cs typeface="Open Sans"/>
              </a:rPr>
              <a:t> </a:t>
            </a:r>
            <a:r>
              <a:rPr sz="1700" dirty="0">
                <a:solidFill>
                  <a:srgbClr val="57585B"/>
                </a:solidFill>
                <a:latin typeface="Open Sans"/>
                <a:cs typeface="Open Sans"/>
              </a:rPr>
              <a:t>If</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5" dirty="0">
                <a:solidFill>
                  <a:srgbClr val="57585B"/>
                </a:solidFill>
                <a:latin typeface="Open Sans"/>
                <a:cs typeface="Open Sans"/>
              </a:rPr>
              <a:t> </a:t>
            </a:r>
            <a:r>
              <a:rPr sz="1700" dirty="0">
                <a:solidFill>
                  <a:srgbClr val="57585B"/>
                </a:solidFill>
                <a:latin typeface="Open Sans"/>
                <a:cs typeface="Open Sans"/>
              </a:rPr>
              <a:t>message</a:t>
            </a:r>
            <a:r>
              <a:rPr sz="1700" spc="60" dirty="0">
                <a:solidFill>
                  <a:srgbClr val="57585B"/>
                </a:solidFill>
                <a:latin typeface="Open Sans"/>
                <a:cs typeface="Open Sans"/>
              </a:rPr>
              <a:t> </a:t>
            </a:r>
            <a:r>
              <a:rPr sz="1700" dirty="0">
                <a:solidFill>
                  <a:srgbClr val="57585B"/>
                </a:solidFill>
                <a:latin typeface="Open Sans"/>
                <a:cs typeface="Open Sans"/>
              </a:rPr>
              <a:t>reads</a:t>
            </a:r>
            <a:r>
              <a:rPr sz="1700" spc="65" dirty="0">
                <a:solidFill>
                  <a:srgbClr val="57585B"/>
                </a:solidFill>
                <a:latin typeface="Open Sans"/>
                <a:cs typeface="Open Sans"/>
              </a:rPr>
              <a:t> </a:t>
            </a:r>
            <a:r>
              <a:rPr sz="1700" dirty="0">
                <a:solidFill>
                  <a:srgbClr val="57585B"/>
                </a:solidFill>
                <a:latin typeface="Open Sans"/>
                <a:cs typeface="Open Sans"/>
              </a:rPr>
              <a:t>“ATTACK,”</a:t>
            </a:r>
            <a:r>
              <a:rPr sz="1700" spc="60" dirty="0">
                <a:solidFill>
                  <a:srgbClr val="57585B"/>
                </a:solidFill>
                <a:latin typeface="Open Sans"/>
                <a:cs typeface="Open Sans"/>
              </a:rPr>
              <a:t> </a:t>
            </a:r>
            <a:r>
              <a:rPr sz="1700" dirty="0">
                <a:solidFill>
                  <a:srgbClr val="57585B"/>
                </a:solidFill>
                <a:latin typeface="Open Sans"/>
                <a:cs typeface="Open Sans"/>
              </a:rPr>
              <a:t>then</a:t>
            </a:r>
            <a:r>
              <a:rPr sz="1700" spc="65" dirty="0">
                <a:solidFill>
                  <a:srgbClr val="57585B"/>
                </a:solidFill>
                <a:latin typeface="Open Sans"/>
                <a:cs typeface="Open Sans"/>
              </a:rPr>
              <a:t> </a:t>
            </a:r>
            <a:r>
              <a:rPr sz="1700" dirty="0">
                <a:solidFill>
                  <a:srgbClr val="57585B"/>
                </a:solidFill>
                <a:latin typeface="Open Sans"/>
                <a:cs typeface="Open Sans"/>
              </a:rPr>
              <a:t>all</a:t>
            </a:r>
            <a:r>
              <a:rPr sz="1700" spc="60" dirty="0">
                <a:solidFill>
                  <a:srgbClr val="57585B"/>
                </a:solidFill>
                <a:latin typeface="Open Sans"/>
                <a:cs typeface="Open Sans"/>
              </a:rPr>
              <a:t> </a:t>
            </a:r>
            <a:r>
              <a:rPr sz="1700" dirty="0">
                <a:solidFill>
                  <a:srgbClr val="57585B"/>
                </a:solidFill>
                <a:latin typeface="Open Sans"/>
                <a:cs typeface="Open Sans"/>
              </a:rPr>
              <a:t>participants</a:t>
            </a:r>
            <a:r>
              <a:rPr sz="1700" spc="60" dirty="0">
                <a:solidFill>
                  <a:srgbClr val="57585B"/>
                </a:solidFill>
                <a:latin typeface="Open Sans"/>
                <a:cs typeface="Open Sans"/>
              </a:rPr>
              <a:t> </a:t>
            </a:r>
            <a:r>
              <a:rPr sz="1700" spc="-20" dirty="0">
                <a:solidFill>
                  <a:srgbClr val="57585B"/>
                </a:solidFill>
                <a:latin typeface="Open Sans"/>
                <a:cs typeface="Open Sans"/>
              </a:rPr>
              <a:t>will </a:t>
            </a:r>
            <a:r>
              <a:rPr sz="1700" dirty="0">
                <a:solidFill>
                  <a:srgbClr val="57585B"/>
                </a:solidFill>
                <a:latin typeface="Open Sans"/>
                <a:cs typeface="Open Sans"/>
              </a:rPr>
              <a:t>take</a:t>
            </a:r>
            <a:r>
              <a:rPr sz="1700" spc="35" dirty="0">
                <a:solidFill>
                  <a:srgbClr val="57585B"/>
                </a:solidFill>
                <a:latin typeface="Open Sans"/>
                <a:cs typeface="Open Sans"/>
              </a:rPr>
              <a:t> </a:t>
            </a:r>
            <a:r>
              <a:rPr sz="1700" dirty="0">
                <a:solidFill>
                  <a:srgbClr val="57585B"/>
                </a:solidFill>
                <a:latin typeface="Open Sans"/>
                <a:cs typeface="Open Sans"/>
              </a:rPr>
              <a:t>a</a:t>
            </a:r>
            <a:r>
              <a:rPr sz="1700" spc="35" dirty="0">
                <a:solidFill>
                  <a:srgbClr val="57585B"/>
                </a:solidFill>
                <a:latin typeface="Open Sans"/>
                <a:cs typeface="Open Sans"/>
              </a:rPr>
              <a:t> </a:t>
            </a:r>
            <a:r>
              <a:rPr sz="1700" dirty="0">
                <a:solidFill>
                  <a:srgbClr val="57585B"/>
                </a:solidFill>
                <a:latin typeface="Open Sans"/>
                <a:cs typeface="Open Sans"/>
              </a:rPr>
              <a:t>step</a:t>
            </a:r>
            <a:r>
              <a:rPr sz="1700" spc="40" dirty="0">
                <a:solidFill>
                  <a:srgbClr val="57585B"/>
                </a:solidFill>
                <a:latin typeface="Open Sans"/>
                <a:cs typeface="Open Sans"/>
              </a:rPr>
              <a:t> </a:t>
            </a:r>
            <a:r>
              <a:rPr sz="1700" spc="-10" dirty="0">
                <a:solidFill>
                  <a:srgbClr val="57585B"/>
                </a:solidFill>
                <a:latin typeface="Open Sans"/>
                <a:cs typeface="Open Sans"/>
              </a:rPr>
              <a:t>forward.</a:t>
            </a:r>
            <a:endParaRPr sz="1700">
              <a:latin typeface="Open Sans"/>
              <a:cs typeface="Open Sans"/>
            </a:endParaRPr>
          </a:p>
          <a:p>
            <a:pPr marL="12700" marR="5080">
              <a:lnSpc>
                <a:spcPct val="101800"/>
              </a:lnSpc>
              <a:spcBef>
                <a:spcPts val="1250"/>
              </a:spcBef>
            </a:pPr>
            <a:r>
              <a:rPr sz="1700" dirty="0">
                <a:solidFill>
                  <a:srgbClr val="57585B"/>
                </a:solidFill>
                <a:latin typeface="Open Sans"/>
                <a:cs typeface="Open Sans"/>
              </a:rPr>
              <a:t>After</a:t>
            </a:r>
            <a:r>
              <a:rPr sz="1700" spc="70" dirty="0">
                <a:solidFill>
                  <a:srgbClr val="57585B"/>
                </a:solidFill>
                <a:latin typeface="Open Sans"/>
                <a:cs typeface="Open Sans"/>
              </a:rPr>
              <a:t> </a:t>
            </a:r>
            <a:r>
              <a:rPr sz="1700" dirty="0">
                <a:solidFill>
                  <a:srgbClr val="57585B"/>
                </a:solidFill>
                <a:latin typeface="Open Sans"/>
                <a:cs typeface="Open Sans"/>
              </a:rPr>
              <a:t>the</a:t>
            </a:r>
            <a:r>
              <a:rPr sz="1700" spc="70" dirty="0">
                <a:solidFill>
                  <a:srgbClr val="57585B"/>
                </a:solidFill>
                <a:latin typeface="Open Sans"/>
                <a:cs typeface="Open Sans"/>
              </a:rPr>
              <a:t> </a:t>
            </a:r>
            <a:r>
              <a:rPr sz="1700" dirty="0">
                <a:solidFill>
                  <a:srgbClr val="57585B"/>
                </a:solidFill>
                <a:latin typeface="Open Sans"/>
                <a:cs typeface="Open Sans"/>
              </a:rPr>
              <a:t>initial</a:t>
            </a:r>
            <a:r>
              <a:rPr sz="1700" spc="70" dirty="0">
                <a:solidFill>
                  <a:srgbClr val="57585B"/>
                </a:solidFill>
                <a:latin typeface="Open Sans"/>
                <a:cs typeface="Open Sans"/>
              </a:rPr>
              <a:t> </a:t>
            </a:r>
            <a:r>
              <a:rPr sz="1700" dirty="0">
                <a:solidFill>
                  <a:srgbClr val="57585B"/>
                </a:solidFill>
                <a:latin typeface="Open Sans"/>
                <a:cs typeface="Open Sans"/>
              </a:rPr>
              <a:t>reaction,</a:t>
            </a:r>
            <a:r>
              <a:rPr sz="1700" spc="70" dirty="0">
                <a:solidFill>
                  <a:srgbClr val="57585B"/>
                </a:solidFill>
                <a:latin typeface="Open Sans"/>
                <a:cs typeface="Open Sans"/>
              </a:rPr>
              <a:t> </a:t>
            </a:r>
            <a:r>
              <a:rPr sz="1700" dirty="0">
                <a:solidFill>
                  <a:srgbClr val="57585B"/>
                </a:solidFill>
                <a:latin typeface="Open Sans"/>
                <a:cs typeface="Open Sans"/>
              </a:rPr>
              <a:t>some</a:t>
            </a:r>
            <a:r>
              <a:rPr sz="1700" spc="70" dirty="0">
                <a:solidFill>
                  <a:srgbClr val="57585B"/>
                </a:solidFill>
                <a:latin typeface="Open Sans"/>
                <a:cs typeface="Open Sans"/>
              </a:rPr>
              <a:t> </a:t>
            </a:r>
            <a:r>
              <a:rPr sz="1700" dirty="0">
                <a:solidFill>
                  <a:srgbClr val="57585B"/>
                </a:solidFill>
                <a:latin typeface="Open Sans"/>
                <a:cs typeface="Open Sans"/>
              </a:rPr>
              <a:t>students</a:t>
            </a:r>
            <a:r>
              <a:rPr sz="1700" spc="70" dirty="0">
                <a:solidFill>
                  <a:srgbClr val="57585B"/>
                </a:solidFill>
                <a:latin typeface="Open Sans"/>
                <a:cs typeface="Open Sans"/>
              </a:rPr>
              <a:t> </a:t>
            </a:r>
            <a:r>
              <a:rPr sz="1700" dirty="0">
                <a:solidFill>
                  <a:srgbClr val="57585B"/>
                </a:solidFill>
                <a:latin typeface="Open Sans"/>
                <a:cs typeface="Open Sans"/>
              </a:rPr>
              <a:t>(those</a:t>
            </a:r>
            <a:r>
              <a:rPr sz="1700" spc="75" dirty="0">
                <a:solidFill>
                  <a:srgbClr val="57585B"/>
                </a:solidFill>
                <a:latin typeface="Open Sans"/>
                <a:cs typeface="Open Sans"/>
              </a:rPr>
              <a:t> </a:t>
            </a:r>
            <a:r>
              <a:rPr sz="1700" dirty="0">
                <a:solidFill>
                  <a:srgbClr val="57585B"/>
                </a:solidFill>
                <a:latin typeface="Open Sans"/>
                <a:cs typeface="Open Sans"/>
              </a:rPr>
              <a:t>who</a:t>
            </a:r>
            <a:r>
              <a:rPr sz="1700" spc="70" dirty="0">
                <a:solidFill>
                  <a:srgbClr val="57585B"/>
                </a:solidFill>
                <a:latin typeface="Open Sans"/>
                <a:cs typeface="Open Sans"/>
              </a:rPr>
              <a:t> </a:t>
            </a:r>
            <a:r>
              <a:rPr sz="1700" dirty="0">
                <a:solidFill>
                  <a:srgbClr val="57585B"/>
                </a:solidFill>
                <a:latin typeface="Open Sans"/>
                <a:cs typeface="Open Sans"/>
              </a:rPr>
              <a:t>received</a:t>
            </a:r>
            <a:r>
              <a:rPr sz="1700" spc="70" dirty="0">
                <a:solidFill>
                  <a:srgbClr val="57585B"/>
                </a:solidFill>
                <a:latin typeface="Open Sans"/>
                <a:cs typeface="Open Sans"/>
              </a:rPr>
              <a:t> </a:t>
            </a:r>
            <a:r>
              <a:rPr sz="1700" dirty="0">
                <a:solidFill>
                  <a:srgbClr val="57585B"/>
                </a:solidFill>
                <a:latin typeface="Open Sans"/>
                <a:cs typeface="Open Sans"/>
              </a:rPr>
              <a:t>the</a:t>
            </a:r>
            <a:r>
              <a:rPr sz="1700" spc="70" dirty="0">
                <a:solidFill>
                  <a:srgbClr val="57585B"/>
                </a:solidFill>
                <a:latin typeface="Open Sans"/>
                <a:cs typeface="Open Sans"/>
              </a:rPr>
              <a:t> </a:t>
            </a:r>
            <a:r>
              <a:rPr sz="1700" spc="-10" dirty="0">
                <a:solidFill>
                  <a:srgbClr val="57585B"/>
                </a:solidFill>
                <a:latin typeface="Open Sans"/>
                <a:cs typeface="Open Sans"/>
              </a:rPr>
              <a:t>encrypted </a:t>
            </a:r>
            <a:r>
              <a:rPr sz="1700" dirty="0">
                <a:solidFill>
                  <a:srgbClr val="57585B"/>
                </a:solidFill>
                <a:latin typeface="Open Sans"/>
                <a:cs typeface="Open Sans"/>
              </a:rPr>
              <a:t>message</a:t>
            </a:r>
            <a:r>
              <a:rPr sz="1700" spc="55" dirty="0">
                <a:solidFill>
                  <a:srgbClr val="57585B"/>
                </a:solidFill>
                <a:latin typeface="Open Sans"/>
                <a:cs typeface="Open Sans"/>
              </a:rPr>
              <a:t> </a:t>
            </a:r>
            <a:r>
              <a:rPr sz="1700" dirty="0">
                <a:solidFill>
                  <a:srgbClr val="57585B"/>
                </a:solidFill>
                <a:latin typeface="Open Sans"/>
                <a:cs typeface="Open Sans"/>
              </a:rPr>
              <a:t>and</a:t>
            </a:r>
            <a:r>
              <a:rPr sz="1700" spc="60" dirty="0">
                <a:solidFill>
                  <a:srgbClr val="57585B"/>
                </a:solidFill>
                <a:latin typeface="Open Sans"/>
                <a:cs typeface="Open Sans"/>
              </a:rPr>
              <a:t> </a:t>
            </a:r>
            <a:r>
              <a:rPr sz="1700" dirty="0">
                <a:solidFill>
                  <a:srgbClr val="57585B"/>
                </a:solidFill>
                <a:latin typeface="Open Sans"/>
                <a:cs typeface="Open Sans"/>
              </a:rPr>
              <a:t>interpreted</a:t>
            </a:r>
            <a:r>
              <a:rPr sz="1700" spc="60" dirty="0">
                <a:solidFill>
                  <a:srgbClr val="57585B"/>
                </a:solidFill>
                <a:latin typeface="Open Sans"/>
                <a:cs typeface="Open Sans"/>
              </a:rPr>
              <a:t> </a:t>
            </a:r>
            <a:r>
              <a:rPr sz="1700" dirty="0">
                <a:solidFill>
                  <a:srgbClr val="57585B"/>
                </a:solidFill>
                <a:latin typeface="Open Sans"/>
                <a:cs typeface="Open Sans"/>
              </a:rPr>
              <a:t>it</a:t>
            </a:r>
            <a:r>
              <a:rPr sz="1700" spc="55" dirty="0">
                <a:solidFill>
                  <a:srgbClr val="57585B"/>
                </a:solidFill>
                <a:latin typeface="Open Sans"/>
                <a:cs typeface="Open Sans"/>
              </a:rPr>
              <a:t> </a:t>
            </a:r>
            <a:r>
              <a:rPr sz="1700" dirty="0">
                <a:solidFill>
                  <a:srgbClr val="57585B"/>
                </a:solidFill>
                <a:latin typeface="Open Sans"/>
                <a:cs typeface="Open Sans"/>
              </a:rPr>
              <a:t>correctly)</a:t>
            </a:r>
            <a:r>
              <a:rPr sz="1700" spc="60" dirty="0">
                <a:solidFill>
                  <a:srgbClr val="57585B"/>
                </a:solidFill>
                <a:latin typeface="Open Sans"/>
                <a:cs typeface="Open Sans"/>
              </a:rPr>
              <a:t> </a:t>
            </a:r>
            <a:r>
              <a:rPr sz="1700" dirty="0">
                <a:solidFill>
                  <a:srgbClr val="57585B"/>
                </a:solidFill>
                <a:latin typeface="Open Sans"/>
                <a:cs typeface="Open Sans"/>
              </a:rPr>
              <a:t>will</a:t>
            </a:r>
            <a:r>
              <a:rPr sz="1700" spc="60" dirty="0">
                <a:solidFill>
                  <a:srgbClr val="57585B"/>
                </a:solidFill>
                <a:latin typeface="Open Sans"/>
                <a:cs typeface="Open Sans"/>
              </a:rPr>
              <a:t> </a:t>
            </a:r>
            <a:r>
              <a:rPr sz="1700" dirty="0">
                <a:solidFill>
                  <a:srgbClr val="57585B"/>
                </a:solidFill>
                <a:latin typeface="Open Sans"/>
                <a:cs typeface="Open Sans"/>
              </a:rPr>
              <a:t>remain</a:t>
            </a:r>
            <a:r>
              <a:rPr sz="1700" spc="60" dirty="0">
                <a:solidFill>
                  <a:srgbClr val="57585B"/>
                </a:solidFill>
                <a:latin typeface="Open Sans"/>
                <a:cs typeface="Open Sans"/>
              </a:rPr>
              <a:t> </a:t>
            </a:r>
            <a:r>
              <a:rPr sz="1700" dirty="0">
                <a:solidFill>
                  <a:srgbClr val="57585B"/>
                </a:solidFill>
                <a:latin typeface="Open Sans"/>
                <a:cs typeface="Open Sans"/>
              </a:rPr>
              <a:t>still,</a:t>
            </a:r>
            <a:r>
              <a:rPr sz="1700" spc="55" dirty="0">
                <a:solidFill>
                  <a:srgbClr val="57585B"/>
                </a:solidFill>
                <a:latin typeface="Open Sans"/>
                <a:cs typeface="Open Sans"/>
              </a:rPr>
              <a:t> </a:t>
            </a:r>
            <a:r>
              <a:rPr sz="1700" dirty="0">
                <a:solidFill>
                  <a:srgbClr val="57585B"/>
                </a:solidFill>
                <a:latin typeface="Open Sans"/>
                <a:cs typeface="Open Sans"/>
              </a:rPr>
              <a:t>while</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rest</a:t>
            </a:r>
            <a:r>
              <a:rPr sz="1700" spc="55" dirty="0">
                <a:solidFill>
                  <a:srgbClr val="57585B"/>
                </a:solidFill>
                <a:latin typeface="Open Sans"/>
                <a:cs typeface="Open Sans"/>
              </a:rPr>
              <a:t> </a:t>
            </a:r>
            <a:r>
              <a:rPr sz="1700" spc="-20" dirty="0">
                <a:solidFill>
                  <a:srgbClr val="57585B"/>
                </a:solidFill>
                <a:latin typeface="Open Sans"/>
                <a:cs typeface="Open Sans"/>
              </a:rPr>
              <a:t>will </a:t>
            </a:r>
            <a:r>
              <a:rPr sz="1700" dirty="0">
                <a:solidFill>
                  <a:srgbClr val="57585B"/>
                </a:solidFill>
                <a:latin typeface="Open Sans"/>
                <a:cs typeface="Open Sans"/>
              </a:rPr>
              <a:t>follow</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original</a:t>
            </a:r>
            <a:r>
              <a:rPr sz="1700" spc="60" dirty="0">
                <a:solidFill>
                  <a:srgbClr val="57585B"/>
                </a:solidFill>
                <a:latin typeface="Open Sans"/>
                <a:cs typeface="Open Sans"/>
              </a:rPr>
              <a:t> </a:t>
            </a:r>
            <a:r>
              <a:rPr sz="1700" dirty="0">
                <a:solidFill>
                  <a:srgbClr val="57585B"/>
                </a:solidFill>
                <a:latin typeface="Open Sans"/>
                <a:cs typeface="Open Sans"/>
              </a:rPr>
              <a:t>instruction,</a:t>
            </a:r>
            <a:r>
              <a:rPr sz="1700" spc="60" dirty="0">
                <a:solidFill>
                  <a:srgbClr val="57585B"/>
                </a:solidFill>
                <a:latin typeface="Open Sans"/>
                <a:cs typeface="Open Sans"/>
              </a:rPr>
              <a:t> </a:t>
            </a:r>
            <a:r>
              <a:rPr sz="1700" dirty="0">
                <a:solidFill>
                  <a:srgbClr val="57585B"/>
                </a:solidFill>
                <a:latin typeface="Open Sans"/>
                <a:cs typeface="Open Sans"/>
              </a:rPr>
              <a:t>revealing</a:t>
            </a:r>
            <a:r>
              <a:rPr sz="1700" spc="60" dirty="0">
                <a:solidFill>
                  <a:srgbClr val="57585B"/>
                </a:solidFill>
                <a:latin typeface="Open Sans"/>
                <a:cs typeface="Open Sans"/>
              </a:rPr>
              <a:t> </a:t>
            </a:r>
            <a:r>
              <a:rPr sz="1700" dirty="0">
                <a:solidFill>
                  <a:srgbClr val="57585B"/>
                </a:solidFill>
                <a:latin typeface="Open Sans"/>
                <a:cs typeface="Open Sans"/>
              </a:rPr>
              <a:t>a</a:t>
            </a:r>
            <a:r>
              <a:rPr sz="1700" spc="60" dirty="0">
                <a:solidFill>
                  <a:srgbClr val="57585B"/>
                </a:solidFill>
                <a:latin typeface="Open Sans"/>
                <a:cs typeface="Open Sans"/>
              </a:rPr>
              <a:t> </a:t>
            </a:r>
            <a:r>
              <a:rPr sz="1700" dirty="0">
                <a:solidFill>
                  <a:srgbClr val="57585B"/>
                </a:solidFill>
                <a:latin typeface="Open Sans"/>
                <a:cs typeface="Open Sans"/>
              </a:rPr>
              <a:t>lack</a:t>
            </a:r>
            <a:r>
              <a:rPr sz="1700" spc="60" dirty="0">
                <a:solidFill>
                  <a:srgbClr val="57585B"/>
                </a:solidFill>
                <a:latin typeface="Open Sans"/>
                <a:cs typeface="Open Sans"/>
              </a:rPr>
              <a:t> </a:t>
            </a:r>
            <a:r>
              <a:rPr sz="1700" dirty="0">
                <a:solidFill>
                  <a:srgbClr val="57585B"/>
                </a:solidFill>
                <a:latin typeface="Open Sans"/>
                <a:cs typeface="Open Sans"/>
              </a:rPr>
              <a:t>of</a:t>
            </a:r>
            <a:r>
              <a:rPr sz="1700" spc="60" dirty="0">
                <a:solidFill>
                  <a:srgbClr val="57585B"/>
                </a:solidFill>
                <a:latin typeface="Open Sans"/>
                <a:cs typeface="Open Sans"/>
              </a:rPr>
              <a:t> </a:t>
            </a:r>
            <a:r>
              <a:rPr sz="1700" spc="-10" dirty="0">
                <a:solidFill>
                  <a:srgbClr val="57585B"/>
                </a:solidFill>
                <a:latin typeface="Open Sans"/>
                <a:cs typeface="Open Sans"/>
              </a:rPr>
              <a:t>consensus.</a:t>
            </a:r>
            <a:endParaRPr sz="1700">
              <a:latin typeface="Open Sans"/>
              <a:cs typeface="Open Sans"/>
            </a:endParaRPr>
          </a:p>
        </p:txBody>
      </p:sp>
      <p:pic>
        <p:nvPicPr>
          <p:cNvPr id="45" name="object 45"/>
          <p:cNvPicPr/>
          <p:nvPr/>
        </p:nvPicPr>
        <p:blipFill>
          <a:blip r:embed="rId23" cstate="print"/>
          <a:stretch>
            <a:fillRect/>
          </a:stretch>
        </p:blipFill>
        <p:spPr>
          <a:xfrm>
            <a:off x="10317888" y="6043418"/>
            <a:ext cx="683104" cy="684132"/>
          </a:xfrm>
          <a:prstGeom prst="rect">
            <a:avLst/>
          </a:prstGeom>
        </p:spPr>
      </p:pic>
      <p:sp>
        <p:nvSpPr>
          <p:cNvPr id="46" name="object 46"/>
          <p:cNvSpPr txBox="1"/>
          <p:nvPr/>
        </p:nvSpPr>
        <p:spPr>
          <a:xfrm>
            <a:off x="10536180" y="5258930"/>
            <a:ext cx="247015" cy="1346835"/>
          </a:xfrm>
          <a:prstGeom prst="rect">
            <a:avLst/>
          </a:prstGeom>
        </p:spPr>
        <p:txBody>
          <a:bodyPr vert="horz" wrap="square" lIns="0" tIns="12065" rIns="0" bIns="0" rtlCol="0">
            <a:spAutoFit/>
          </a:bodyPr>
          <a:lstStyle/>
          <a:p>
            <a:pPr marL="12700">
              <a:lnSpc>
                <a:spcPct val="100000"/>
              </a:lnSpc>
              <a:spcBef>
                <a:spcPts val="95"/>
              </a:spcBef>
            </a:pPr>
            <a:r>
              <a:rPr sz="3050" b="1" spc="-50" dirty="0">
                <a:solidFill>
                  <a:srgbClr val="FFFFFF"/>
                </a:solidFill>
                <a:latin typeface="Open Sans"/>
                <a:cs typeface="Open Sans"/>
              </a:rPr>
              <a:t>3</a:t>
            </a:r>
            <a:endParaRPr sz="3050">
              <a:latin typeface="Open Sans"/>
              <a:cs typeface="Open Sans"/>
            </a:endParaRPr>
          </a:p>
          <a:p>
            <a:pPr marL="12700">
              <a:lnSpc>
                <a:spcPct val="100000"/>
              </a:lnSpc>
              <a:spcBef>
                <a:spcPts val="3090"/>
              </a:spcBef>
            </a:pPr>
            <a:r>
              <a:rPr sz="3050" b="1" spc="-50" dirty="0">
                <a:solidFill>
                  <a:srgbClr val="FFFFFF"/>
                </a:solidFill>
                <a:latin typeface="Open Sans"/>
                <a:cs typeface="Open Sans"/>
              </a:rPr>
              <a:t>4</a:t>
            </a:r>
            <a:endParaRPr sz="3050">
              <a:latin typeface="Open Sans"/>
              <a:cs typeface="Open Sans"/>
            </a:endParaRPr>
          </a:p>
        </p:txBody>
      </p:sp>
      <p:pic>
        <p:nvPicPr>
          <p:cNvPr id="47" name="object 47"/>
          <p:cNvPicPr/>
          <p:nvPr/>
        </p:nvPicPr>
        <p:blipFill>
          <a:blip r:embed="rId24" cstate="print"/>
          <a:stretch>
            <a:fillRect/>
          </a:stretch>
        </p:blipFill>
        <p:spPr>
          <a:xfrm>
            <a:off x="10317888" y="7257088"/>
            <a:ext cx="683104" cy="684128"/>
          </a:xfrm>
          <a:prstGeom prst="rect">
            <a:avLst/>
          </a:prstGeom>
        </p:spPr>
      </p:pic>
      <p:sp>
        <p:nvSpPr>
          <p:cNvPr id="48" name="object 48"/>
          <p:cNvSpPr txBox="1"/>
          <p:nvPr/>
        </p:nvSpPr>
        <p:spPr>
          <a:xfrm>
            <a:off x="10536180" y="7329823"/>
            <a:ext cx="247015" cy="489584"/>
          </a:xfrm>
          <a:prstGeom prst="rect">
            <a:avLst/>
          </a:prstGeom>
        </p:spPr>
        <p:txBody>
          <a:bodyPr vert="horz" wrap="square" lIns="0" tIns="12065" rIns="0" bIns="0" rtlCol="0">
            <a:spAutoFit/>
          </a:bodyPr>
          <a:lstStyle/>
          <a:p>
            <a:pPr marL="12700">
              <a:lnSpc>
                <a:spcPct val="100000"/>
              </a:lnSpc>
              <a:spcBef>
                <a:spcPts val="95"/>
              </a:spcBef>
            </a:pPr>
            <a:r>
              <a:rPr sz="3050" b="1" spc="-50" dirty="0">
                <a:solidFill>
                  <a:srgbClr val="FFFFFF"/>
                </a:solidFill>
                <a:latin typeface="Open Sans"/>
                <a:cs typeface="Open Sans"/>
              </a:rPr>
              <a:t>4</a:t>
            </a:r>
            <a:endParaRPr sz="3050">
              <a:latin typeface="Open Sans"/>
              <a:cs typeface="Open Sans"/>
            </a:endParaRPr>
          </a:p>
        </p:txBody>
      </p:sp>
      <p:pic>
        <p:nvPicPr>
          <p:cNvPr id="49" name="object 49"/>
          <p:cNvPicPr/>
          <p:nvPr/>
        </p:nvPicPr>
        <p:blipFill>
          <a:blip r:embed="rId25" cstate="print"/>
          <a:stretch>
            <a:fillRect/>
          </a:stretch>
        </p:blipFill>
        <p:spPr>
          <a:xfrm>
            <a:off x="11769986" y="3569880"/>
            <a:ext cx="1702482" cy="330031"/>
          </a:xfrm>
          <a:prstGeom prst="rect">
            <a:avLst/>
          </a:prstGeom>
        </p:spPr>
      </p:pic>
      <p:grpSp>
        <p:nvGrpSpPr>
          <p:cNvPr id="50" name="object 50"/>
          <p:cNvGrpSpPr/>
          <p:nvPr/>
        </p:nvGrpSpPr>
        <p:grpSpPr>
          <a:xfrm>
            <a:off x="11213606" y="3970968"/>
            <a:ext cx="837565" cy="856615"/>
            <a:chOff x="11213606" y="3970968"/>
            <a:chExt cx="837565" cy="856615"/>
          </a:xfrm>
        </p:grpSpPr>
        <p:pic>
          <p:nvPicPr>
            <p:cNvPr id="51" name="object 51"/>
            <p:cNvPicPr/>
            <p:nvPr/>
          </p:nvPicPr>
          <p:blipFill>
            <a:blip r:embed="rId26" cstate="print"/>
            <a:stretch>
              <a:fillRect/>
            </a:stretch>
          </p:blipFill>
          <p:spPr>
            <a:xfrm>
              <a:off x="11423870" y="3970968"/>
              <a:ext cx="416437" cy="416437"/>
            </a:xfrm>
            <a:prstGeom prst="rect">
              <a:avLst/>
            </a:prstGeom>
          </p:spPr>
        </p:pic>
        <p:pic>
          <p:nvPicPr>
            <p:cNvPr id="52" name="object 52"/>
            <p:cNvPicPr/>
            <p:nvPr/>
          </p:nvPicPr>
          <p:blipFill>
            <a:blip r:embed="rId27" cstate="print"/>
            <a:stretch>
              <a:fillRect/>
            </a:stretch>
          </p:blipFill>
          <p:spPr>
            <a:xfrm>
              <a:off x="11213606" y="4408828"/>
              <a:ext cx="836958" cy="418406"/>
            </a:xfrm>
            <a:prstGeom prst="rect">
              <a:avLst/>
            </a:prstGeom>
          </p:spPr>
        </p:pic>
      </p:grpSp>
      <p:grpSp>
        <p:nvGrpSpPr>
          <p:cNvPr id="53" name="object 53"/>
          <p:cNvGrpSpPr/>
          <p:nvPr/>
        </p:nvGrpSpPr>
        <p:grpSpPr>
          <a:xfrm>
            <a:off x="12202738" y="3970967"/>
            <a:ext cx="837565" cy="856615"/>
            <a:chOff x="12202738" y="3970967"/>
            <a:chExt cx="837565" cy="856615"/>
          </a:xfrm>
        </p:grpSpPr>
        <p:pic>
          <p:nvPicPr>
            <p:cNvPr id="54" name="object 54"/>
            <p:cNvPicPr/>
            <p:nvPr/>
          </p:nvPicPr>
          <p:blipFill>
            <a:blip r:embed="rId28" cstate="print"/>
            <a:stretch>
              <a:fillRect/>
            </a:stretch>
          </p:blipFill>
          <p:spPr>
            <a:xfrm>
              <a:off x="12413004" y="3970967"/>
              <a:ext cx="416448" cy="416437"/>
            </a:xfrm>
            <a:prstGeom prst="rect">
              <a:avLst/>
            </a:prstGeom>
          </p:spPr>
        </p:pic>
        <p:pic>
          <p:nvPicPr>
            <p:cNvPr id="55" name="object 55"/>
            <p:cNvPicPr/>
            <p:nvPr/>
          </p:nvPicPr>
          <p:blipFill>
            <a:blip r:embed="rId29" cstate="print"/>
            <a:stretch>
              <a:fillRect/>
            </a:stretch>
          </p:blipFill>
          <p:spPr>
            <a:xfrm>
              <a:off x="12202738" y="4408828"/>
              <a:ext cx="836958" cy="418406"/>
            </a:xfrm>
            <a:prstGeom prst="rect">
              <a:avLst/>
            </a:prstGeom>
          </p:spPr>
        </p:pic>
      </p:grpSp>
      <p:grpSp>
        <p:nvGrpSpPr>
          <p:cNvPr id="56" name="object 56"/>
          <p:cNvGrpSpPr/>
          <p:nvPr/>
        </p:nvGrpSpPr>
        <p:grpSpPr>
          <a:xfrm>
            <a:off x="13191870" y="3970968"/>
            <a:ext cx="837565" cy="856615"/>
            <a:chOff x="13191870" y="3970968"/>
            <a:chExt cx="837565" cy="856615"/>
          </a:xfrm>
        </p:grpSpPr>
        <p:pic>
          <p:nvPicPr>
            <p:cNvPr id="57" name="object 57"/>
            <p:cNvPicPr/>
            <p:nvPr/>
          </p:nvPicPr>
          <p:blipFill>
            <a:blip r:embed="rId30" cstate="print"/>
            <a:stretch>
              <a:fillRect/>
            </a:stretch>
          </p:blipFill>
          <p:spPr>
            <a:xfrm>
              <a:off x="13402146" y="3970968"/>
              <a:ext cx="416437" cy="416437"/>
            </a:xfrm>
            <a:prstGeom prst="rect">
              <a:avLst/>
            </a:prstGeom>
          </p:spPr>
        </p:pic>
        <p:pic>
          <p:nvPicPr>
            <p:cNvPr id="58" name="object 58"/>
            <p:cNvPicPr/>
            <p:nvPr/>
          </p:nvPicPr>
          <p:blipFill>
            <a:blip r:embed="rId31" cstate="print"/>
            <a:stretch>
              <a:fillRect/>
            </a:stretch>
          </p:blipFill>
          <p:spPr>
            <a:xfrm>
              <a:off x="13191870" y="4408828"/>
              <a:ext cx="836958" cy="418406"/>
            </a:xfrm>
            <a:prstGeom prst="rect">
              <a:avLst/>
            </a:prstGeom>
          </p:spPr>
        </p:pic>
      </p:grpSp>
      <p:grpSp>
        <p:nvGrpSpPr>
          <p:cNvPr id="59" name="object 59"/>
          <p:cNvGrpSpPr/>
          <p:nvPr/>
        </p:nvGrpSpPr>
        <p:grpSpPr>
          <a:xfrm>
            <a:off x="14181013" y="3970968"/>
            <a:ext cx="837565" cy="856615"/>
            <a:chOff x="14181013" y="3970968"/>
            <a:chExt cx="837565" cy="856615"/>
          </a:xfrm>
        </p:grpSpPr>
        <p:pic>
          <p:nvPicPr>
            <p:cNvPr id="60" name="object 60"/>
            <p:cNvPicPr/>
            <p:nvPr/>
          </p:nvPicPr>
          <p:blipFill>
            <a:blip r:embed="rId32" cstate="print"/>
            <a:stretch>
              <a:fillRect/>
            </a:stretch>
          </p:blipFill>
          <p:spPr>
            <a:xfrm>
              <a:off x="14391279" y="3970968"/>
              <a:ext cx="416437" cy="416437"/>
            </a:xfrm>
            <a:prstGeom prst="rect">
              <a:avLst/>
            </a:prstGeom>
          </p:spPr>
        </p:pic>
        <p:pic>
          <p:nvPicPr>
            <p:cNvPr id="61" name="object 61"/>
            <p:cNvPicPr/>
            <p:nvPr/>
          </p:nvPicPr>
          <p:blipFill>
            <a:blip r:embed="rId33" cstate="print"/>
            <a:stretch>
              <a:fillRect/>
            </a:stretch>
          </p:blipFill>
          <p:spPr>
            <a:xfrm>
              <a:off x="14181013" y="4408829"/>
              <a:ext cx="836958" cy="418406"/>
            </a:xfrm>
            <a:prstGeom prst="rect">
              <a:avLst/>
            </a:prstGeom>
          </p:spPr>
        </p:pic>
      </p:grpSp>
      <p:grpSp>
        <p:nvGrpSpPr>
          <p:cNvPr id="62" name="object 62"/>
          <p:cNvGrpSpPr/>
          <p:nvPr/>
        </p:nvGrpSpPr>
        <p:grpSpPr>
          <a:xfrm>
            <a:off x="15170145" y="3970968"/>
            <a:ext cx="837565" cy="856615"/>
            <a:chOff x="15170145" y="3970968"/>
            <a:chExt cx="837565" cy="856615"/>
          </a:xfrm>
        </p:grpSpPr>
        <p:pic>
          <p:nvPicPr>
            <p:cNvPr id="63" name="object 63"/>
            <p:cNvPicPr/>
            <p:nvPr/>
          </p:nvPicPr>
          <p:blipFill>
            <a:blip r:embed="rId34" cstate="print"/>
            <a:stretch>
              <a:fillRect/>
            </a:stretch>
          </p:blipFill>
          <p:spPr>
            <a:xfrm>
              <a:off x="15380410" y="3970968"/>
              <a:ext cx="416437" cy="416437"/>
            </a:xfrm>
            <a:prstGeom prst="rect">
              <a:avLst/>
            </a:prstGeom>
          </p:spPr>
        </p:pic>
        <p:pic>
          <p:nvPicPr>
            <p:cNvPr id="64" name="object 64"/>
            <p:cNvPicPr/>
            <p:nvPr/>
          </p:nvPicPr>
          <p:blipFill>
            <a:blip r:embed="rId31" cstate="print"/>
            <a:stretch>
              <a:fillRect/>
            </a:stretch>
          </p:blipFill>
          <p:spPr>
            <a:xfrm>
              <a:off x="15170145" y="4408828"/>
              <a:ext cx="836958" cy="418406"/>
            </a:xfrm>
            <a:prstGeom prst="rect">
              <a:avLst/>
            </a:prstGeom>
          </p:spPr>
        </p:pic>
      </p:grpSp>
      <p:grpSp>
        <p:nvGrpSpPr>
          <p:cNvPr id="65" name="object 65"/>
          <p:cNvGrpSpPr/>
          <p:nvPr/>
        </p:nvGrpSpPr>
        <p:grpSpPr>
          <a:xfrm>
            <a:off x="16159277" y="3970968"/>
            <a:ext cx="837565" cy="856615"/>
            <a:chOff x="16159277" y="3970968"/>
            <a:chExt cx="837565" cy="856615"/>
          </a:xfrm>
        </p:grpSpPr>
        <p:pic>
          <p:nvPicPr>
            <p:cNvPr id="66" name="object 66"/>
            <p:cNvPicPr/>
            <p:nvPr/>
          </p:nvPicPr>
          <p:blipFill>
            <a:blip r:embed="rId35" cstate="print"/>
            <a:stretch>
              <a:fillRect/>
            </a:stretch>
          </p:blipFill>
          <p:spPr>
            <a:xfrm>
              <a:off x="16369542" y="3970968"/>
              <a:ext cx="416448" cy="416437"/>
            </a:xfrm>
            <a:prstGeom prst="rect">
              <a:avLst/>
            </a:prstGeom>
          </p:spPr>
        </p:pic>
        <p:pic>
          <p:nvPicPr>
            <p:cNvPr id="67" name="object 67"/>
            <p:cNvPicPr/>
            <p:nvPr/>
          </p:nvPicPr>
          <p:blipFill>
            <a:blip r:embed="rId36" cstate="print"/>
            <a:stretch>
              <a:fillRect/>
            </a:stretch>
          </p:blipFill>
          <p:spPr>
            <a:xfrm>
              <a:off x="16159277" y="4408829"/>
              <a:ext cx="836958" cy="418406"/>
            </a:xfrm>
            <a:prstGeom prst="rect">
              <a:avLst/>
            </a:prstGeom>
          </p:spPr>
        </p:pic>
      </p:grpSp>
      <p:grpSp>
        <p:nvGrpSpPr>
          <p:cNvPr id="68" name="object 68"/>
          <p:cNvGrpSpPr/>
          <p:nvPr/>
        </p:nvGrpSpPr>
        <p:grpSpPr>
          <a:xfrm>
            <a:off x="17148409" y="3970968"/>
            <a:ext cx="837565" cy="856615"/>
            <a:chOff x="17148409" y="3970968"/>
            <a:chExt cx="837565" cy="856615"/>
          </a:xfrm>
        </p:grpSpPr>
        <p:pic>
          <p:nvPicPr>
            <p:cNvPr id="69" name="object 69"/>
            <p:cNvPicPr/>
            <p:nvPr/>
          </p:nvPicPr>
          <p:blipFill>
            <a:blip r:embed="rId37" cstate="print"/>
            <a:stretch>
              <a:fillRect/>
            </a:stretch>
          </p:blipFill>
          <p:spPr>
            <a:xfrm>
              <a:off x="17358673" y="3970968"/>
              <a:ext cx="416437" cy="416437"/>
            </a:xfrm>
            <a:prstGeom prst="rect">
              <a:avLst/>
            </a:prstGeom>
          </p:spPr>
        </p:pic>
        <p:pic>
          <p:nvPicPr>
            <p:cNvPr id="70" name="object 70"/>
            <p:cNvPicPr/>
            <p:nvPr/>
          </p:nvPicPr>
          <p:blipFill>
            <a:blip r:embed="rId38" cstate="print"/>
            <a:stretch>
              <a:fillRect/>
            </a:stretch>
          </p:blipFill>
          <p:spPr>
            <a:xfrm>
              <a:off x="17148409" y="4408828"/>
              <a:ext cx="836958" cy="418406"/>
            </a:xfrm>
            <a:prstGeom prst="rect">
              <a:avLst/>
            </a:prstGeom>
          </p:spPr>
        </p:pic>
      </p:grpSp>
      <p:grpSp>
        <p:nvGrpSpPr>
          <p:cNvPr id="71" name="object 71"/>
          <p:cNvGrpSpPr/>
          <p:nvPr/>
        </p:nvGrpSpPr>
        <p:grpSpPr>
          <a:xfrm>
            <a:off x="18137553" y="3970968"/>
            <a:ext cx="837565" cy="856615"/>
            <a:chOff x="18137553" y="3970968"/>
            <a:chExt cx="837565" cy="856615"/>
          </a:xfrm>
        </p:grpSpPr>
        <p:pic>
          <p:nvPicPr>
            <p:cNvPr id="72" name="object 72"/>
            <p:cNvPicPr/>
            <p:nvPr/>
          </p:nvPicPr>
          <p:blipFill>
            <a:blip r:embed="rId39" cstate="print"/>
            <a:stretch>
              <a:fillRect/>
            </a:stretch>
          </p:blipFill>
          <p:spPr>
            <a:xfrm>
              <a:off x="18347808" y="3970968"/>
              <a:ext cx="416437" cy="416437"/>
            </a:xfrm>
            <a:prstGeom prst="rect">
              <a:avLst/>
            </a:prstGeom>
          </p:spPr>
        </p:pic>
        <p:pic>
          <p:nvPicPr>
            <p:cNvPr id="73" name="object 73"/>
            <p:cNvPicPr/>
            <p:nvPr/>
          </p:nvPicPr>
          <p:blipFill>
            <a:blip r:embed="rId40" cstate="print"/>
            <a:stretch>
              <a:fillRect/>
            </a:stretch>
          </p:blipFill>
          <p:spPr>
            <a:xfrm>
              <a:off x="18137553" y="4408829"/>
              <a:ext cx="836948" cy="418406"/>
            </a:xfrm>
            <a:prstGeom prst="rect">
              <a:avLst/>
            </a:prstGeom>
          </p:spPr>
        </p:pic>
      </p:grpSp>
      <p:pic>
        <p:nvPicPr>
          <p:cNvPr id="74" name="object 74"/>
          <p:cNvPicPr/>
          <p:nvPr/>
        </p:nvPicPr>
        <p:blipFill>
          <a:blip r:embed="rId41" cstate="print"/>
          <a:stretch>
            <a:fillRect/>
          </a:stretch>
        </p:blipFill>
        <p:spPr>
          <a:xfrm>
            <a:off x="15726514" y="3569880"/>
            <a:ext cx="1702461" cy="330031"/>
          </a:xfrm>
          <a:prstGeom prst="rect">
            <a:avLst/>
          </a:prstGeom>
        </p:spPr>
      </p:pic>
      <p:sp>
        <p:nvSpPr>
          <p:cNvPr id="75" name="object 75"/>
          <p:cNvSpPr txBox="1"/>
          <p:nvPr/>
        </p:nvSpPr>
        <p:spPr>
          <a:xfrm>
            <a:off x="11200912" y="2529751"/>
            <a:ext cx="7404734" cy="1301750"/>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The</a:t>
            </a:r>
            <a:r>
              <a:rPr sz="1700" spc="65" dirty="0">
                <a:solidFill>
                  <a:srgbClr val="57585B"/>
                </a:solidFill>
                <a:latin typeface="Open Sans"/>
                <a:cs typeface="Open Sans"/>
              </a:rPr>
              <a:t> </a:t>
            </a:r>
            <a:r>
              <a:rPr sz="1700" dirty="0">
                <a:solidFill>
                  <a:srgbClr val="57585B"/>
                </a:solidFill>
                <a:latin typeface="Open Sans"/>
                <a:cs typeface="Open Sans"/>
              </a:rPr>
              <a:t>students</a:t>
            </a:r>
            <a:r>
              <a:rPr sz="1700" spc="65" dirty="0">
                <a:solidFill>
                  <a:srgbClr val="57585B"/>
                </a:solidFill>
                <a:latin typeface="Open Sans"/>
                <a:cs typeface="Open Sans"/>
              </a:rPr>
              <a:t> </a:t>
            </a:r>
            <a:r>
              <a:rPr sz="1700" dirty="0">
                <a:solidFill>
                  <a:srgbClr val="57585B"/>
                </a:solidFill>
                <a:latin typeface="Open Sans"/>
                <a:cs typeface="Open Sans"/>
              </a:rPr>
              <a:t>will</a:t>
            </a:r>
            <a:r>
              <a:rPr sz="1700" spc="70" dirty="0">
                <a:solidFill>
                  <a:srgbClr val="57585B"/>
                </a:solidFill>
                <a:latin typeface="Open Sans"/>
                <a:cs typeface="Open Sans"/>
              </a:rPr>
              <a:t> </a:t>
            </a:r>
            <a:r>
              <a:rPr sz="1700" dirty="0">
                <a:solidFill>
                  <a:srgbClr val="57585B"/>
                </a:solidFill>
                <a:latin typeface="Open Sans"/>
                <a:cs typeface="Open Sans"/>
              </a:rPr>
              <a:t>form</a:t>
            </a:r>
            <a:r>
              <a:rPr sz="1700" spc="65" dirty="0">
                <a:solidFill>
                  <a:srgbClr val="57585B"/>
                </a:solidFill>
                <a:latin typeface="Open Sans"/>
                <a:cs typeface="Open Sans"/>
              </a:rPr>
              <a:t> </a:t>
            </a:r>
            <a:r>
              <a:rPr sz="1700" dirty="0">
                <a:solidFill>
                  <a:srgbClr val="57585B"/>
                </a:solidFill>
                <a:latin typeface="Open Sans"/>
                <a:cs typeface="Open Sans"/>
              </a:rPr>
              <a:t>a</a:t>
            </a:r>
            <a:r>
              <a:rPr sz="1700" spc="70" dirty="0">
                <a:solidFill>
                  <a:srgbClr val="57585B"/>
                </a:solidFill>
                <a:latin typeface="Open Sans"/>
                <a:cs typeface="Open Sans"/>
              </a:rPr>
              <a:t> </a:t>
            </a:r>
            <a:r>
              <a:rPr sz="1700" dirty="0">
                <a:solidFill>
                  <a:srgbClr val="57585B"/>
                </a:solidFill>
                <a:latin typeface="Open Sans"/>
                <a:cs typeface="Open Sans"/>
              </a:rPr>
              <a:t>circle</a:t>
            </a:r>
            <a:r>
              <a:rPr sz="1700" spc="65" dirty="0">
                <a:solidFill>
                  <a:srgbClr val="57585B"/>
                </a:solidFill>
                <a:latin typeface="Open Sans"/>
                <a:cs typeface="Open Sans"/>
              </a:rPr>
              <a:t> </a:t>
            </a:r>
            <a:r>
              <a:rPr sz="1700" dirty="0">
                <a:solidFill>
                  <a:srgbClr val="57585B"/>
                </a:solidFill>
                <a:latin typeface="Open Sans"/>
                <a:cs typeface="Open Sans"/>
              </a:rPr>
              <a:t>in</a:t>
            </a:r>
            <a:r>
              <a:rPr sz="1700" spc="65" dirty="0">
                <a:solidFill>
                  <a:srgbClr val="57585B"/>
                </a:solidFill>
                <a:latin typeface="Open Sans"/>
                <a:cs typeface="Open Sans"/>
              </a:rPr>
              <a:t> </a:t>
            </a:r>
            <a:r>
              <a:rPr sz="1700" dirty="0">
                <a:solidFill>
                  <a:srgbClr val="57585B"/>
                </a:solidFill>
                <a:latin typeface="Open Sans"/>
                <a:cs typeface="Open Sans"/>
              </a:rPr>
              <a:t>the</a:t>
            </a:r>
            <a:r>
              <a:rPr sz="1700" spc="70" dirty="0">
                <a:solidFill>
                  <a:srgbClr val="57585B"/>
                </a:solidFill>
                <a:latin typeface="Open Sans"/>
                <a:cs typeface="Open Sans"/>
              </a:rPr>
              <a:t> </a:t>
            </a:r>
            <a:r>
              <a:rPr sz="1700" dirty="0">
                <a:solidFill>
                  <a:srgbClr val="57585B"/>
                </a:solidFill>
                <a:latin typeface="Open Sans"/>
                <a:cs typeface="Open Sans"/>
              </a:rPr>
              <a:t>designated</a:t>
            </a:r>
            <a:r>
              <a:rPr sz="1700" spc="65" dirty="0">
                <a:solidFill>
                  <a:srgbClr val="57585B"/>
                </a:solidFill>
                <a:latin typeface="Open Sans"/>
                <a:cs typeface="Open Sans"/>
              </a:rPr>
              <a:t> </a:t>
            </a:r>
            <a:r>
              <a:rPr sz="1700" dirty="0">
                <a:solidFill>
                  <a:srgbClr val="57585B"/>
                </a:solidFill>
                <a:latin typeface="Open Sans"/>
                <a:cs typeface="Open Sans"/>
              </a:rPr>
              <a:t>space,</a:t>
            </a:r>
            <a:r>
              <a:rPr sz="1700" spc="70" dirty="0">
                <a:solidFill>
                  <a:srgbClr val="57585B"/>
                </a:solidFill>
                <a:latin typeface="Open Sans"/>
                <a:cs typeface="Open Sans"/>
              </a:rPr>
              <a:t> </a:t>
            </a:r>
            <a:r>
              <a:rPr sz="1700" dirty="0">
                <a:solidFill>
                  <a:srgbClr val="57585B"/>
                </a:solidFill>
                <a:latin typeface="Open Sans"/>
                <a:cs typeface="Open Sans"/>
              </a:rPr>
              <a:t>ensuring</a:t>
            </a:r>
            <a:r>
              <a:rPr sz="1700" spc="65"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selected</a:t>
            </a:r>
            <a:r>
              <a:rPr sz="1700" spc="60" dirty="0">
                <a:solidFill>
                  <a:srgbClr val="57585B"/>
                </a:solidFill>
                <a:latin typeface="Open Sans"/>
                <a:cs typeface="Open Sans"/>
              </a:rPr>
              <a:t> </a:t>
            </a:r>
            <a:r>
              <a:rPr sz="1700" dirty="0">
                <a:solidFill>
                  <a:srgbClr val="57585B"/>
                </a:solidFill>
                <a:latin typeface="Open Sans"/>
                <a:cs typeface="Open Sans"/>
              </a:rPr>
              <a:t>students</a:t>
            </a:r>
            <a:r>
              <a:rPr sz="1700" spc="65" dirty="0">
                <a:solidFill>
                  <a:srgbClr val="57585B"/>
                </a:solidFill>
                <a:latin typeface="Open Sans"/>
                <a:cs typeface="Open Sans"/>
              </a:rPr>
              <a:t> </a:t>
            </a:r>
            <a:r>
              <a:rPr sz="1700" dirty="0">
                <a:solidFill>
                  <a:srgbClr val="57585B"/>
                </a:solidFill>
                <a:latin typeface="Open Sans"/>
                <a:cs typeface="Open Sans"/>
              </a:rPr>
              <a:t>who</a:t>
            </a:r>
            <a:r>
              <a:rPr sz="1700" spc="60" dirty="0">
                <a:solidFill>
                  <a:srgbClr val="57585B"/>
                </a:solidFill>
                <a:latin typeface="Open Sans"/>
                <a:cs typeface="Open Sans"/>
              </a:rPr>
              <a:t> </a:t>
            </a:r>
            <a:r>
              <a:rPr sz="1700" dirty="0">
                <a:solidFill>
                  <a:srgbClr val="57585B"/>
                </a:solidFill>
                <a:latin typeface="Open Sans"/>
                <a:cs typeface="Open Sans"/>
              </a:rPr>
              <a:t>will</a:t>
            </a:r>
            <a:r>
              <a:rPr sz="1700" spc="65" dirty="0">
                <a:solidFill>
                  <a:srgbClr val="57585B"/>
                </a:solidFill>
                <a:latin typeface="Open Sans"/>
                <a:cs typeface="Open Sans"/>
              </a:rPr>
              <a:t> </a:t>
            </a:r>
            <a:r>
              <a:rPr sz="1700" dirty="0">
                <a:solidFill>
                  <a:srgbClr val="57585B"/>
                </a:solidFill>
                <a:latin typeface="Open Sans"/>
                <a:cs typeface="Open Sans"/>
              </a:rPr>
              <a:t>be</a:t>
            </a:r>
            <a:r>
              <a:rPr sz="1700" spc="60" dirty="0">
                <a:solidFill>
                  <a:srgbClr val="57585B"/>
                </a:solidFill>
                <a:latin typeface="Open Sans"/>
                <a:cs typeface="Open Sans"/>
              </a:rPr>
              <a:t> </a:t>
            </a:r>
            <a:r>
              <a:rPr sz="1700" dirty="0">
                <a:solidFill>
                  <a:srgbClr val="57585B"/>
                </a:solidFill>
                <a:latin typeface="Open Sans"/>
                <a:cs typeface="Open Sans"/>
              </a:rPr>
              <a:t>malicious</a:t>
            </a:r>
            <a:r>
              <a:rPr sz="1700" spc="65" dirty="0">
                <a:solidFill>
                  <a:srgbClr val="57585B"/>
                </a:solidFill>
                <a:latin typeface="Open Sans"/>
                <a:cs typeface="Open Sans"/>
              </a:rPr>
              <a:t> </a:t>
            </a:r>
            <a:r>
              <a:rPr sz="1700" dirty="0">
                <a:solidFill>
                  <a:srgbClr val="57585B"/>
                </a:solidFill>
                <a:latin typeface="Open Sans"/>
                <a:cs typeface="Open Sans"/>
              </a:rPr>
              <a:t>nodes</a:t>
            </a:r>
            <a:r>
              <a:rPr sz="1700" spc="65" dirty="0">
                <a:solidFill>
                  <a:srgbClr val="57585B"/>
                </a:solidFill>
                <a:latin typeface="Open Sans"/>
                <a:cs typeface="Open Sans"/>
              </a:rPr>
              <a:t> </a:t>
            </a:r>
            <a:r>
              <a:rPr sz="1700" dirty="0">
                <a:solidFill>
                  <a:srgbClr val="57585B"/>
                </a:solidFill>
                <a:latin typeface="Open Sans"/>
                <a:cs typeface="Open Sans"/>
              </a:rPr>
              <a:t>are</a:t>
            </a:r>
            <a:r>
              <a:rPr sz="1700" spc="60" dirty="0">
                <a:solidFill>
                  <a:srgbClr val="57585B"/>
                </a:solidFill>
                <a:latin typeface="Open Sans"/>
                <a:cs typeface="Open Sans"/>
              </a:rPr>
              <a:t> </a:t>
            </a:r>
            <a:r>
              <a:rPr sz="1700" dirty="0">
                <a:solidFill>
                  <a:srgbClr val="57585B"/>
                </a:solidFill>
                <a:latin typeface="Open Sans"/>
                <a:cs typeface="Open Sans"/>
              </a:rPr>
              <a:t>separated</a:t>
            </a:r>
            <a:r>
              <a:rPr sz="1700" spc="65" dirty="0">
                <a:solidFill>
                  <a:srgbClr val="57585B"/>
                </a:solidFill>
                <a:latin typeface="Open Sans"/>
                <a:cs typeface="Open Sans"/>
              </a:rPr>
              <a:t> </a:t>
            </a:r>
            <a:r>
              <a:rPr sz="1700" dirty="0">
                <a:solidFill>
                  <a:srgbClr val="57585B"/>
                </a:solidFill>
                <a:latin typeface="Open Sans"/>
                <a:cs typeface="Open Sans"/>
              </a:rPr>
              <a:t>to</a:t>
            </a:r>
            <a:r>
              <a:rPr sz="1700" spc="60" dirty="0">
                <a:solidFill>
                  <a:srgbClr val="57585B"/>
                </a:solidFill>
                <a:latin typeface="Open Sans"/>
                <a:cs typeface="Open Sans"/>
              </a:rPr>
              <a:t> </a:t>
            </a:r>
            <a:r>
              <a:rPr sz="1700" spc="-10" dirty="0">
                <a:solidFill>
                  <a:srgbClr val="57585B"/>
                </a:solidFill>
                <a:latin typeface="Open Sans"/>
                <a:cs typeface="Open Sans"/>
              </a:rPr>
              <a:t>improve </a:t>
            </a:r>
            <a:r>
              <a:rPr sz="1700" dirty="0">
                <a:solidFill>
                  <a:srgbClr val="57585B"/>
                </a:solidFill>
                <a:latin typeface="Open Sans"/>
                <a:cs typeface="Open Sans"/>
              </a:rPr>
              <a:t>the</a:t>
            </a:r>
            <a:r>
              <a:rPr sz="1700" spc="70" dirty="0">
                <a:solidFill>
                  <a:srgbClr val="57585B"/>
                </a:solidFill>
                <a:latin typeface="Open Sans"/>
                <a:cs typeface="Open Sans"/>
              </a:rPr>
              <a:t> </a:t>
            </a:r>
            <a:r>
              <a:rPr sz="1700" dirty="0">
                <a:solidFill>
                  <a:srgbClr val="57585B"/>
                </a:solidFill>
                <a:latin typeface="Open Sans"/>
                <a:cs typeface="Open Sans"/>
              </a:rPr>
              <a:t>eﬀectiveness</a:t>
            </a:r>
            <a:r>
              <a:rPr sz="1700" spc="70" dirty="0">
                <a:solidFill>
                  <a:srgbClr val="57585B"/>
                </a:solidFill>
                <a:latin typeface="Open Sans"/>
                <a:cs typeface="Open Sans"/>
              </a:rPr>
              <a:t> </a:t>
            </a:r>
            <a:r>
              <a:rPr sz="1700" dirty="0">
                <a:solidFill>
                  <a:srgbClr val="57585B"/>
                </a:solidFill>
                <a:latin typeface="Open Sans"/>
                <a:cs typeface="Open Sans"/>
              </a:rPr>
              <a:t>of</a:t>
            </a:r>
            <a:r>
              <a:rPr sz="1700" spc="70" dirty="0">
                <a:solidFill>
                  <a:srgbClr val="57585B"/>
                </a:solidFill>
                <a:latin typeface="Open Sans"/>
                <a:cs typeface="Open Sans"/>
              </a:rPr>
              <a:t> </a:t>
            </a:r>
            <a:r>
              <a:rPr sz="1700" dirty="0">
                <a:solidFill>
                  <a:srgbClr val="57585B"/>
                </a:solidFill>
                <a:latin typeface="Open Sans"/>
                <a:cs typeface="Open Sans"/>
              </a:rPr>
              <a:t>the</a:t>
            </a:r>
            <a:r>
              <a:rPr sz="1700" spc="75" dirty="0">
                <a:solidFill>
                  <a:srgbClr val="57585B"/>
                </a:solidFill>
                <a:latin typeface="Open Sans"/>
                <a:cs typeface="Open Sans"/>
              </a:rPr>
              <a:t> </a:t>
            </a:r>
            <a:r>
              <a:rPr sz="1700" spc="-10" dirty="0">
                <a:solidFill>
                  <a:srgbClr val="57585B"/>
                </a:solidFill>
                <a:latin typeface="Open Sans"/>
                <a:cs typeface="Open Sans"/>
              </a:rPr>
              <a:t>lesson.</a:t>
            </a:r>
            <a:endParaRPr sz="1700">
              <a:latin typeface="Open Sans"/>
              <a:cs typeface="Open Sans"/>
            </a:endParaRPr>
          </a:p>
          <a:p>
            <a:pPr marL="744855">
              <a:lnSpc>
                <a:spcPct val="100000"/>
              </a:lnSpc>
              <a:spcBef>
                <a:spcPts val="2250"/>
              </a:spcBef>
              <a:tabLst>
                <a:tab pos="4701540" algn="l"/>
              </a:tabLst>
            </a:pPr>
            <a:r>
              <a:rPr sz="1300" dirty="0">
                <a:solidFill>
                  <a:srgbClr val="FFFFFF"/>
                </a:solidFill>
                <a:latin typeface="Open Sans"/>
                <a:cs typeface="Open Sans"/>
              </a:rPr>
              <a:t>A</a:t>
            </a:r>
            <a:r>
              <a:rPr sz="1300" spc="50" dirty="0">
                <a:solidFill>
                  <a:srgbClr val="FFFFFF"/>
                </a:solidFill>
                <a:latin typeface="Open Sans"/>
                <a:cs typeface="Open Sans"/>
              </a:rPr>
              <a:t> </a:t>
            </a:r>
            <a:r>
              <a:rPr sz="1300" dirty="0">
                <a:solidFill>
                  <a:srgbClr val="FFFFFF"/>
                </a:solidFill>
                <a:latin typeface="Open Sans"/>
                <a:cs typeface="Open Sans"/>
              </a:rPr>
              <a:t>malicious</a:t>
            </a:r>
            <a:r>
              <a:rPr sz="1300" spc="50" dirty="0">
                <a:solidFill>
                  <a:srgbClr val="FFFFFF"/>
                </a:solidFill>
                <a:latin typeface="Open Sans"/>
                <a:cs typeface="Open Sans"/>
              </a:rPr>
              <a:t> </a:t>
            </a:r>
            <a:r>
              <a:rPr sz="1300" spc="-20" dirty="0">
                <a:solidFill>
                  <a:srgbClr val="FFFFFF"/>
                </a:solidFill>
                <a:latin typeface="Open Sans"/>
                <a:cs typeface="Open Sans"/>
              </a:rPr>
              <a:t>node</a:t>
            </a:r>
            <a:r>
              <a:rPr sz="1300" dirty="0">
                <a:solidFill>
                  <a:srgbClr val="FFFFFF"/>
                </a:solidFill>
                <a:latin typeface="Open Sans"/>
                <a:cs typeface="Open Sans"/>
              </a:rPr>
              <a:t>	A</a:t>
            </a:r>
            <a:r>
              <a:rPr sz="1300" spc="50" dirty="0">
                <a:solidFill>
                  <a:srgbClr val="FFFFFF"/>
                </a:solidFill>
                <a:latin typeface="Open Sans"/>
                <a:cs typeface="Open Sans"/>
              </a:rPr>
              <a:t> </a:t>
            </a:r>
            <a:r>
              <a:rPr sz="1300" dirty="0">
                <a:solidFill>
                  <a:srgbClr val="FFFFFF"/>
                </a:solidFill>
                <a:latin typeface="Open Sans"/>
                <a:cs typeface="Open Sans"/>
              </a:rPr>
              <a:t>malicious</a:t>
            </a:r>
            <a:r>
              <a:rPr sz="1300" spc="50" dirty="0">
                <a:solidFill>
                  <a:srgbClr val="FFFFFF"/>
                </a:solidFill>
                <a:latin typeface="Open Sans"/>
                <a:cs typeface="Open Sans"/>
              </a:rPr>
              <a:t> </a:t>
            </a:r>
            <a:r>
              <a:rPr sz="1300" spc="-20" dirty="0">
                <a:solidFill>
                  <a:srgbClr val="FFFFFF"/>
                </a:solidFill>
                <a:latin typeface="Open Sans"/>
                <a:cs typeface="Open Sans"/>
              </a:rPr>
              <a:t>node</a:t>
            </a:r>
            <a:endParaRPr sz="1300">
              <a:latin typeface="Open Sans"/>
              <a:cs typeface="Open Sans"/>
            </a:endParaRPr>
          </a:p>
        </p:txBody>
      </p:sp>
      <p:grpSp>
        <p:nvGrpSpPr>
          <p:cNvPr id="76" name="object 76"/>
          <p:cNvGrpSpPr/>
          <p:nvPr/>
        </p:nvGrpSpPr>
        <p:grpSpPr>
          <a:xfrm>
            <a:off x="10306818" y="8388836"/>
            <a:ext cx="8666480" cy="2197100"/>
            <a:chOff x="10306818" y="8388836"/>
            <a:chExt cx="8666480" cy="2197100"/>
          </a:xfrm>
        </p:grpSpPr>
        <p:pic>
          <p:nvPicPr>
            <p:cNvPr id="77" name="object 77"/>
            <p:cNvPicPr/>
            <p:nvPr/>
          </p:nvPicPr>
          <p:blipFill>
            <a:blip r:embed="rId42" cstate="print"/>
            <a:stretch>
              <a:fillRect/>
            </a:stretch>
          </p:blipFill>
          <p:spPr>
            <a:xfrm>
              <a:off x="10316858" y="8398875"/>
              <a:ext cx="8646083" cy="2176562"/>
            </a:xfrm>
            <a:prstGeom prst="rect">
              <a:avLst/>
            </a:prstGeom>
          </p:spPr>
        </p:pic>
        <p:sp>
          <p:nvSpPr>
            <p:cNvPr id="78" name="object 78"/>
            <p:cNvSpPr/>
            <p:nvPr/>
          </p:nvSpPr>
          <p:spPr>
            <a:xfrm>
              <a:off x="10316860" y="8398877"/>
              <a:ext cx="8646160" cy="2176780"/>
            </a:xfrm>
            <a:custGeom>
              <a:avLst/>
              <a:gdLst/>
              <a:ahLst/>
              <a:cxnLst/>
              <a:rect l="l" t="t" r="r" b="b"/>
              <a:pathLst>
                <a:path w="8646160" h="2176779">
                  <a:moveTo>
                    <a:pt x="8436664" y="2176561"/>
                  </a:moveTo>
                  <a:lnTo>
                    <a:pt x="209417" y="2176561"/>
                  </a:lnTo>
                  <a:lnTo>
                    <a:pt x="161399" y="2171031"/>
                  </a:lnTo>
                  <a:lnTo>
                    <a:pt x="117319" y="2155277"/>
                  </a:lnTo>
                  <a:lnTo>
                    <a:pt x="78436" y="2130556"/>
                  </a:lnTo>
                  <a:lnTo>
                    <a:pt x="46005" y="2098125"/>
                  </a:lnTo>
                  <a:lnTo>
                    <a:pt x="21284" y="2059242"/>
                  </a:lnTo>
                  <a:lnTo>
                    <a:pt x="5530" y="2015162"/>
                  </a:lnTo>
                  <a:lnTo>
                    <a:pt x="0" y="1967144"/>
                  </a:lnTo>
                  <a:lnTo>
                    <a:pt x="0" y="209417"/>
                  </a:lnTo>
                  <a:lnTo>
                    <a:pt x="5530" y="161399"/>
                  </a:lnTo>
                  <a:lnTo>
                    <a:pt x="21284" y="117319"/>
                  </a:lnTo>
                  <a:lnTo>
                    <a:pt x="46005" y="78436"/>
                  </a:lnTo>
                  <a:lnTo>
                    <a:pt x="78436" y="46005"/>
                  </a:lnTo>
                  <a:lnTo>
                    <a:pt x="117319" y="21284"/>
                  </a:lnTo>
                  <a:lnTo>
                    <a:pt x="161399" y="5530"/>
                  </a:lnTo>
                  <a:lnTo>
                    <a:pt x="209417" y="0"/>
                  </a:lnTo>
                  <a:lnTo>
                    <a:pt x="8436664" y="0"/>
                  </a:lnTo>
                  <a:lnTo>
                    <a:pt x="8484683" y="5530"/>
                  </a:lnTo>
                  <a:lnTo>
                    <a:pt x="8528762" y="21284"/>
                  </a:lnTo>
                  <a:lnTo>
                    <a:pt x="8567646" y="46005"/>
                  </a:lnTo>
                  <a:lnTo>
                    <a:pt x="8600076" y="78436"/>
                  </a:lnTo>
                  <a:lnTo>
                    <a:pt x="8624797" y="117319"/>
                  </a:lnTo>
                  <a:lnTo>
                    <a:pt x="8640551" y="161399"/>
                  </a:lnTo>
                  <a:lnTo>
                    <a:pt x="8646082" y="209417"/>
                  </a:lnTo>
                  <a:lnTo>
                    <a:pt x="8646082" y="1967144"/>
                  </a:lnTo>
                  <a:lnTo>
                    <a:pt x="8640551" y="2015162"/>
                  </a:lnTo>
                  <a:lnTo>
                    <a:pt x="8624797" y="2059242"/>
                  </a:lnTo>
                  <a:lnTo>
                    <a:pt x="8600076" y="2098125"/>
                  </a:lnTo>
                  <a:lnTo>
                    <a:pt x="8567646" y="2130556"/>
                  </a:lnTo>
                  <a:lnTo>
                    <a:pt x="8528762" y="2155277"/>
                  </a:lnTo>
                  <a:lnTo>
                    <a:pt x="8484683" y="2171031"/>
                  </a:lnTo>
                  <a:lnTo>
                    <a:pt x="8436664" y="2176561"/>
                  </a:lnTo>
                  <a:close/>
                </a:path>
              </a:pathLst>
            </a:custGeom>
            <a:ln w="20083">
              <a:solidFill>
                <a:srgbClr val="603990"/>
              </a:solidFill>
            </a:ln>
          </p:spPr>
          <p:txBody>
            <a:bodyPr wrap="square" lIns="0" tIns="0" rIns="0" bIns="0" rtlCol="0"/>
            <a:lstStyle/>
            <a:p>
              <a:endParaRPr/>
            </a:p>
          </p:txBody>
        </p:sp>
      </p:grpSp>
      <p:sp>
        <p:nvSpPr>
          <p:cNvPr id="79" name="object 79"/>
          <p:cNvSpPr txBox="1"/>
          <p:nvPr/>
        </p:nvSpPr>
        <p:spPr>
          <a:xfrm>
            <a:off x="10710274" y="8679162"/>
            <a:ext cx="7841615" cy="1537970"/>
          </a:xfrm>
          <a:prstGeom prst="rect">
            <a:avLst/>
          </a:prstGeom>
        </p:spPr>
        <p:txBody>
          <a:bodyPr vert="horz" wrap="square" lIns="0" tIns="13970" rIns="0" bIns="0" rtlCol="0">
            <a:spAutoFit/>
          </a:bodyPr>
          <a:lstStyle/>
          <a:p>
            <a:pPr marL="12700">
              <a:lnSpc>
                <a:spcPct val="100000"/>
              </a:lnSpc>
              <a:spcBef>
                <a:spcPts val="110"/>
              </a:spcBef>
            </a:pPr>
            <a:r>
              <a:rPr sz="3450" b="1" i="1" spc="-10" dirty="0">
                <a:solidFill>
                  <a:srgbClr val="241B54"/>
                </a:solidFill>
                <a:latin typeface="Open Sans"/>
                <a:cs typeface="Open Sans"/>
              </a:rPr>
              <a:t>Conclusion:</a:t>
            </a:r>
            <a:endParaRPr sz="3450">
              <a:latin typeface="Open Sans"/>
              <a:cs typeface="Open Sans"/>
            </a:endParaRPr>
          </a:p>
          <a:p>
            <a:pPr marL="97155" marR="5080">
              <a:lnSpc>
                <a:spcPct val="101800"/>
              </a:lnSpc>
              <a:spcBef>
                <a:spcPts val="1515"/>
              </a:spcBef>
            </a:pPr>
            <a:r>
              <a:rPr sz="1700" dirty="0">
                <a:solidFill>
                  <a:srgbClr val="57585B"/>
                </a:solidFill>
                <a:latin typeface="Open Sans"/>
                <a:cs typeface="Open Sans"/>
              </a:rPr>
              <a:t>Discuss</a:t>
            </a:r>
            <a:r>
              <a:rPr sz="1700" spc="65" dirty="0">
                <a:solidFill>
                  <a:srgbClr val="57585B"/>
                </a:solidFill>
                <a:latin typeface="Open Sans"/>
                <a:cs typeface="Open Sans"/>
              </a:rPr>
              <a:t> </a:t>
            </a:r>
            <a:r>
              <a:rPr sz="1700" dirty="0">
                <a:solidFill>
                  <a:srgbClr val="57585B"/>
                </a:solidFill>
                <a:latin typeface="Open Sans"/>
                <a:cs typeface="Open Sans"/>
              </a:rPr>
              <a:t>why</a:t>
            </a:r>
            <a:r>
              <a:rPr sz="1700" spc="65" dirty="0">
                <a:solidFill>
                  <a:srgbClr val="57585B"/>
                </a:solidFill>
                <a:latin typeface="Open Sans"/>
                <a:cs typeface="Open Sans"/>
              </a:rPr>
              <a:t> </a:t>
            </a:r>
            <a:r>
              <a:rPr sz="1700" dirty="0">
                <a:solidFill>
                  <a:srgbClr val="57585B"/>
                </a:solidFill>
                <a:latin typeface="Open Sans"/>
                <a:cs typeface="Open Sans"/>
              </a:rPr>
              <a:t>consensus</a:t>
            </a:r>
            <a:r>
              <a:rPr sz="1700" spc="65" dirty="0">
                <a:solidFill>
                  <a:srgbClr val="57585B"/>
                </a:solidFill>
                <a:latin typeface="Open Sans"/>
                <a:cs typeface="Open Sans"/>
              </a:rPr>
              <a:t> </a:t>
            </a:r>
            <a:r>
              <a:rPr sz="1700" dirty="0">
                <a:solidFill>
                  <a:srgbClr val="57585B"/>
                </a:solidFill>
                <a:latin typeface="Open Sans"/>
                <a:cs typeface="Open Sans"/>
              </a:rPr>
              <a:t>was</a:t>
            </a:r>
            <a:r>
              <a:rPr sz="1700" spc="70" dirty="0">
                <a:solidFill>
                  <a:srgbClr val="57585B"/>
                </a:solidFill>
                <a:latin typeface="Open Sans"/>
                <a:cs typeface="Open Sans"/>
              </a:rPr>
              <a:t> </a:t>
            </a:r>
            <a:r>
              <a:rPr sz="1700" dirty="0">
                <a:solidFill>
                  <a:srgbClr val="57585B"/>
                </a:solidFill>
                <a:latin typeface="Open Sans"/>
                <a:cs typeface="Open Sans"/>
              </a:rPr>
              <a:t>not</a:t>
            </a:r>
            <a:r>
              <a:rPr sz="1700" spc="65" dirty="0">
                <a:solidFill>
                  <a:srgbClr val="57585B"/>
                </a:solidFill>
                <a:latin typeface="Open Sans"/>
                <a:cs typeface="Open Sans"/>
              </a:rPr>
              <a:t> </a:t>
            </a:r>
            <a:r>
              <a:rPr sz="1700" dirty="0">
                <a:solidFill>
                  <a:srgbClr val="57585B"/>
                </a:solidFill>
                <a:latin typeface="Open Sans"/>
                <a:cs typeface="Open Sans"/>
              </a:rPr>
              <a:t>achieved,</a:t>
            </a:r>
            <a:r>
              <a:rPr sz="1700" spc="65" dirty="0">
                <a:solidFill>
                  <a:srgbClr val="57585B"/>
                </a:solidFill>
                <a:latin typeface="Open Sans"/>
                <a:cs typeface="Open Sans"/>
              </a:rPr>
              <a:t> </a:t>
            </a:r>
            <a:r>
              <a:rPr sz="1700" dirty="0">
                <a:solidFill>
                  <a:srgbClr val="57585B"/>
                </a:solidFill>
                <a:latin typeface="Open Sans"/>
                <a:cs typeface="Open Sans"/>
              </a:rPr>
              <a:t>introducing</a:t>
            </a:r>
            <a:r>
              <a:rPr sz="1700" spc="65" dirty="0">
                <a:solidFill>
                  <a:srgbClr val="57585B"/>
                </a:solidFill>
                <a:latin typeface="Open Sans"/>
                <a:cs typeface="Open Sans"/>
              </a:rPr>
              <a:t> </a:t>
            </a:r>
            <a:r>
              <a:rPr sz="1700" dirty="0">
                <a:solidFill>
                  <a:srgbClr val="57585B"/>
                </a:solidFill>
                <a:latin typeface="Open Sans"/>
                <a:cs typeface="Open Sans"/>
              </a:rPr>
              <a:t>the</a:t>
            </a:r>
            <a:r>
              <a:rPr sz="1700" spc="70" dirty="0">
                <a:solidFill>
                  <a:srgbClr val="57585B"/>
                </a:solidFill>
                <a:latin typeface="Open Sans"/>
                <a:cs typeface="Open Sans"/>
              </a:rPr>
              <a:t> </a:t>
            </a:r>
            <a:r>
              <a:rPr sz="1700" dirty="0">
                <a:solidFill>
                  <a:srgbClr val="57585B"/>
                </a:solidFill>
                <a:latin typeface="Open Sans"/>
                <a:cs typeface="Open Sans"/>
              </a:rPr>
              <a:t>concept</a:t>
            </a:r>
            <a:r>
              <a:rPr sz="1700" spc="65" dirty="0">
                <a:solidFill>
                  <a:srgbClr val="57585B"/>
                </a:solidFill>
                <a:latin typeface="Open Sans"/>
                <a:cs typeface="Open Sans"/>
              </a:rPr>
              <a:t> </a:t>
            </a:r>
            <a:r>
              <a:rPr sz="1700" dirty="0">
                <a:solidFill>
                  <a:srgbClr val="57585B"/>
                </a:solidFill>
                <a:latin typeface="Open Sans"/>
                <a:cs typeface="Open Sans"/>
              </a:rPr>
              <a:t>of</a:t>
            </a:r>
            <a:r>
              <a:rPr sz="1700" spc="65"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Byzantine</a:t>
            </a:r>
            <a:r>
              <a:rPr sz="1700" spc="35" dirty="0">
                <a:solidFill>
                  <a:srgbClr val="57585B"/>
                </a:solidFill>
                <a:latin typeface="Open Sans"/>
                <a:cs typeface="Open Sans"/>
              </a:rPr>
              <a:t> </a:t>
            </a:r>
            <a:r>
              <a:rPr sz="1700" dirty="0">
                <a:solidFill>
                  <a:srgbClr val="57585B"/>
                </a:solidFill>
                <a:latin typeface="Open Sans"/>
                <a:cs typeface="Open Sans"/>
              </a:rPr>
              <a:t>Generals'</a:t>
            </a:r>
            <a:r>
              <a:rPr sz="1700" spc="40" dirty="0">
                <a:solidFill>
                  <a:srgbClr val="57585B"/>
                </a:solidFill>
                <a:latin typeface="Open Sans"/>
                <a:cs typeface="Open Sans"/>
              </a:rPr>
              <a:t> </a:t>
            </a:r>
            <a:r>
              <a:rPr sz="1700" dirty="0">
                <a:solidFill>
                  <a:srgbClr val="57585B"/>
                </a:solidFill>
                <a:latin typeface="Open Sans"/>
                <a:cs typeface="Open Sans"/>
              </a:rPr>
              <a:t>Problem,</a:t>
            </a:r>
            <a:r>
              <a:rPr sz="1700" spc="40" dirty="0">
                <a:solidFill>
                  <a:srgbClr val="57585B"/>
                </a:solidFill>
                <a:latin typeface="Open Sans"/>
                <a:cs typeface="Open Sans"/>
              </a:rPr>
              <a:t> </a:t>
            </a:r>
            <a:r>
              <a:rPr sz="1700" dirty="0">
                <a:solidFill>
                  <a:srgbClr val="57585B"/>
                </a:solidFill>
                <a:latin typeface="Open Sans"/>
                <a:cs typeface="Open Sans"/>
              </a:rPr>
              <a:t>how</a:t>
            </a:r>
            <a:r>
              <a:rPr sz="1700" spc="40" dirty="0">
                <a:solidFill>
                  <a:srgbClr val="57585B"/>
                </a:solidFill>
                <a:latin typeface="Open Sans"/>
                <a:cs typeface="Open Sans"/>
              </a:rPr>
              <a:t> </a:t>
            </a:r>
            <a:r>
              <a:rPr sz="1700" dirty="0">
                <a:solidFill>
                  <a:srgbClr val="57585B"/>
                </a:solidFill>
                <a:latin typeface="Open Sans"/>
                <a:cs typeface="Open Sans"/>
              </a:rPr>
              <a:t>it</a:t>
            </a:r>
            <a:r>
              <a:rPr sz="1700" spc="40" dirty="0">
                <a:solidFill>
                  <a:srgbClr val="57585B"/>
                </a:solidFill>
                <a:latin typeface="Open Sans"/>
                <a:cs typeface="Open Sans"/>
              </a:rPr>
              <a:t> </a:t>
            </a:r>
            <a:r>
              <a:rPr sz="1700" dirty="0">
                <a:solidFill>
                  <a:srgbClr val="57585B"/>
                </a:solidFill>
                <a:latin typeface="Open Sans"/>
                <a:cs typeface="Open Sans"/>
              </a:rPr>
              <a:t>relates</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need</a:t>
            </a:r>
            <a:r>
              <a:rPr sz="1700" spc="40" dirty="0">
                <a:solidFill>
                  <a:srgbClr val="57585B"/>
                </a:solidFill>
                <a:latin typeface="Open Sans"/>
                <a:cs typeface="Open Sans"/>
              </a:rPr>
              <a:t> </a:t>
            </a:r>
            <a:r>
              <a:rPr sz="1700" dirty="0">
                <a:solidFill>
                  <a:srgbClr val="57585B"/>
                </a:solidFill>
                <a:latin typeface="Open Sans"/>
                <a:cs typeface="Open Sans"/>
              </a:rPr>
              <a:t>for</a:t>
            </a:r>
            <a:r>
              <a:rPr sz="1700" spc="40"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common</a:t>
            </a:r>
            <a:r>
              <a:rPr sz="1700" spc="40" dirty="0">
                <a:solidFill>
                  <a:srgbClr val="57585B"/>
                </a:solidFill>
                <a:latin typeface="Open Sans"/>
                <a:cs typeface="Open Sans"/>
              </a:rPr>
              <a:t> </a:t>
            </a:r>
            <a:r>
              <a:rPr sz="1700" spc="-10" dirty="0">
                <a:solidFill>
                  <a:srgbClr val="57585B"/>
                </a:solidFill>
                <a:latin typeface="Open Sans"/>
                <a:cs typeface="Open Sans"/>
              </a:rPr>
              <a:t>goal, </a:t>
            </a:r>
            <a:r>
              <a:rPr sz="1700" dirty="0">
                <a:solidFill>
                  <a:srgbClr val="57585B"/>
                </a:solidFill>
                <a:latin typeface="Open Sans"/>
                <a:cs typeface="Open Sans"/>
              </a:rPr>
              <a:t>and</a:t>
            </a:r>
            <a:r>
              <a:rPr sz="1700" spc="70" dirty="0">
                <a:solidFill>
                  <a:srgbClr val="57585B"/>
                </a:solidFill>
                <a:latin typeface="Open Sans"/>
                <a:cs typeface="Open Sans"/>
              </a:rPr>
              <a:t> </a:t>
            </a:r>
            <a:r>
              <a:rPr sz="1700" dirty="0">
                <a:solidFill>
                  <a:srgbClr val="57585B"/>
                </a:solidFill>
                <a:latin typeface="Open Sans"/>
                <a:cs typeface="Open Sans"/>
              </a:rPr>
              <a:t>later</a:t>
            </a:r>
            <a:r>
              <a:rPr sz="1700" spc="70" dirty="0">
                <a:solidFill>
                  <a:srgbClr val="57585B"/>
                </a:solidFill>
                <a:latin typeface="Open Sans"/>
                <a:cs typeface="Open Sans"/>
              </a:rPr>
              <a:t> </a:t>
            </a:r>
            <a:r>
              <a:rPr sz="1700" dirty="0">
                <a:solidFill>
                  <a:srgbClr val="57585B"/>
                </a:solidFill>
                <a:latin typeface="Open Sans"/>
                <a:cs typeface="Open Sans"/>
              </a:rPr>
              <a:t>discussing</a:t>
            </a:r>
            <a:r>
              <a:rPr sz="1700" spc="70" dirty="0">
                <a:solidFill>
                  <a:srgbClr val="57585B"/>
                </a:solidFill>
                <a:latin typeface="Open Sans"/>
                <a:cs typeface="Open Sans"/>
              </a:rPr>
              <a:t> </a:t>
            </a:r>
            <a:r>
              <a:rPr sz="1700" dirty="0">
                <a:solidFill>
                  <a:srgbClr val="57585B"/>
                </a:solidFill>
                <a:latin typeface="Open Sans"/>
                <a:cs typeface="Open Sans"/>
              </a:rPr>
              <a:t>how</a:t>
            </a:r>
            <a:r>
              <a:rPr sz="1700" spc="70" dirty="0">
                <a:solidFill>
                  <a:srgbClr val="57585B"/>
                </a:solidFill>
                <a:latin typeface="Open Sans"/>
                <a:cs typeface="Open Sans"/>
              </a:rPr>
              <a:t> </a:t>
            </a:r>
            <a:r>
              <a:rPr sz="1700" dirty="0">
                <a:solidFill>
                  <a:srgbClr val="57585B"/>
                </a:solidFill>
                <a:latin typeface="Open Sans"/>
                <a:cs typeface="Open Sans"/>
              </a:rPr>
              <a:t>Bitcoin</a:t>
            </a:r>
            <a:r>
              <a:rPr sz="1700" spc="75" dirty="0">
                <a:solidFill>
                  <a:srgbClr val="57585B"/>
                </a:solidFill>
                <a:latin typeface="Open Sans"/>
                <a:cs typeface="Open Sans"/>
              </a:rPr>
              <a:t> </a:t>
            </a:r>
            <a:r>
              <a:rPr sz="1700" dirty="0">
                <a:solidFill>
                  <a:srgbClr val="57585B"/>
                </a:solidFill>
                <a:latin typeface="Open Sans"/>
                <a:cs typeface="Open Sans"/>
              </a:rPr>
              <a:t>provides</a:t>
            </a:r>
            <a:r>
              <a:rPr sz="1700" spc="70" dirty="0">
                <a:solidFill>
                  <a:srgbClr val="57585B"/>
                </a:solidFill>
                <a:latin typeface="Open Sans"/>
                <a:cs typeface="Open Sans"/>
              </a:rPr>
              <a:t> </a:t>
            </a:r>
            <a:r>
              <a:rPr sz="1700" dirty="0">
                <a:solidFill>
                  <a:srgbClr val="57585B"/>
                </a:solidFill>
                <a:latin typeface="Open Sans"/>
                <a:cs typeface="Open Sans"/>
              </a:rPr>
              <a:t>a</a:t>
            </a:r>
            <a:r>
              <a:rPr sz="1700" spc="70" dirty="0">
                <a:solidFill>
                  <a:srgbClr val="57585B"/>
                </a:solidFill>
                <a:latin typeface="Open Sans"/>
                <a:cs typeface="Open Sans"/>
              </a:rPr>
              <a:t> </a:t>
            </a:r>
            <a:r>
              <a:rPr sz="1700" dirty="0">
                <a:solidFill>
                  <a:srgbClr val="57585B"/>
                </a:solidFill>
                <a:latin typeface="Open Sans"/>
                <a:cs typeface="Open Sans"/>
              </a:rPr>
              <a:t>solution</a:t>
            </a:r>
            <a:r>
              <a:rPr sz="1700" spc="70" dirty="0">
                <a:solidFill>
                  <a:srgbClr val="57585B"/>
                </a:solidFill>
                <a:latin typeface="Open Sans"/>
                <a:cs typeface="Open Sans"/>
              </a:rPr>
              <a:t> </a:t>
            </a:r>
            <a:r>
              <a:rPr sz="1700" dirty="0">
                <a:solidFill>
                  <a:srgbClr val="57585B"/>
                </a:solidFill>
                <a:latin typeface="Open Sans"/>
                <a:cs typeface="Open Sans"/>
              </a:rPr>
              <a:t>to</a:t>
            </a:r>
            <a:r>
              <a:rPr sz="1700" spc="70" dirty="0">
                <a:solidFill>
                  <a:srgbClr val="57585B"/>
                </a:solidFill>
                <a:latin typeface="Open Sans"/>
                <a:cs typeface="Open Sans"/>
              </a:rPr>
              <a:t> </a:t>
            </a:r>
            <a:r>
              <a:rPr sz="1700" dirty="0">
                <a:solidFill>
                  <a:srgbClr val="57585B"/>
                </a:solidFill>
                <a:latin typeface="Open Sans"/>
                <a:cs typeface="Open Sans"/>
              </a:rPr>
              <a:t>this</a:t>
            </a:r>
            <a:r>
              <a:rPr sz="1700" spc="75" dirty="0">
                <a:solidFill>
                  <a:srgbClr val="57585B"/>
                </a:solidFill>
                <a:latin typeface="Open Sans"/>
                <a:cs typeface="Open Sans"/>
              </a:rPr>
              <a:t> </a:t>
            </a:r>
            <a:r>
              <a:rPr sz="1700" spc="-10" dirty="0">
                <a:solidFill>
                  <a:srgbClr val="57585B"/>
                </a:solidFill>
                <a:latin typeface="Open Sans"/>
                <a:cs typeface="Open Sans"/>
              </a:rPr>
              <a:t>problem.</a:t>
            </a:r>
            <a:endParaRPr sz="1700">
              <a:latin typeface="Open Sans"/>
              <a:cs typeface="Open Sans"/>
            </a:endParaRPr>
          </a:p>
        </p:txBody>
      </p:sp>
      <p:sp>
        <p:nvSpPr>
          <p:cNvPr id="80" name="object 80"/>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60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1867793"/>
          </a:xfrm>
          <a:prstGeom prst="rect">
            <a:avLst/>
          </a:prstGeom>
        </p:spPr>
      </p:pic>
      <p:sp>
        <p:nvSpPr>
          <p:cNvPr id="3" name="object 3"/>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#6</a:t>
            </a:r>
            <a:endParaRPr sz="2600">
              <a:latin typeface="Ubuntu Light"/>
              <a:cs typeface="Ubuntu Light"/>
            </a:endParaRPr>
          </a:p>
        </p:txBody>
      </p:sp>
      <p:pic>
        <p:nvPicPr>
          <p:cNvPr id="4" name="object 4"/>
          <p:cNvPicPr/>
          <p:nvPr/>
        </p:nvPicPr>
        <p:blipFill>
          <a:blip r:embed="rId3" cstate="print"/>
          <a:stretch>
            <a:fillRect/>
          </a:stretch>
        </p:blipFill>
        <p:spPr>
          <a:xfrm>
            <a:off x="17700071" y="593899"/>
            <a:ext cx="1273721" cy="678795"/>
          </a:xfrm>
          <a:prstGeom prst="rect">
            <a:avLst/>
          </a:prstGeom>
        </p:spPr>
      </p:pic>
      <p:sp>
        <p:nvSpPr>
          <p:cNvPr id="5" name="object 5"/>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An</a:t>
            </a:r>
            <a:r>
              <a:rPr spc="-140" dirty="0"/>
              <a:t> </a:t>
            </a:r>
            <a:r>
              <a:rPr dirty="0"/>
              <a:t>Introduction</a:t>
            </a:r>
            <a:r>
              <a:rPr spc="-140" dirty="0"/>
              <a:t> </a:t>
            </a:r>
            <a:r>
              <a:rPr dirty="0"/>
              <a:t>to</a:t>
            </a:r>
            <a:r>
              <a:rPr spc="-135" dirty="0"/>
              <a:t> </a:t>
            </a:r>
            <a:r>
              <a:rPr spc="-10" dirty="0"/>
              <a:t>Bitcoin</a:t>
            </a:r>
          </a:p>
        </p:txBody>
      </p:sp>
      <p:pic>
        <p:nvPicPr>
          <p:cNvPr id="6" name="object 6"/>
          <p:cNvPicPr/>
          <p:nvPr/>
        </p:nvPicPr>
        <p:blipFill>
          <a:blip r:embed="rId4" cstate="print"/>
          <a:stretch>
            <a:fillRect/>
          </a:stretch>
        </p:blipFill>
        <p:spPr>
          <a:xfrm>
            <a:off x="18829729" y="10656764"/>
            <a:ext cx="143513" cy="143534"/>
          </a:xfrm>
          <a:prstGeom prst="rect">
            <a:avLst/>
          </a:prstGeom>
        </p:spPr>
      </p:pic>
      <p:sp>
        <p:nvSpPr>
          <p:cNvPr id="7" name="object 7"/>
          <p:cNvSpPr txBox="1"/>
          <p:nvPr/>
        </p:nvSpPr>
        <p:spPr>
          <a:xfrm>
            <a:off x="10298054" y="2529593"/>
            <a:ext cx="8562975" cy="1609090"/>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Bitcoin</a:t>
            </a:r>
            <a:r>
              <a:rPr sz="1700" spc="45" dirty="0">
                <a:solidFill>
                  <a:srgbClr val="57585B"/>
                </a:solidFill>
                <a:latin typeface="Open Sans"/>
                <a:cs typeface="Open Sans"/>
              </a:rPr>
              <a:t> </a:t>
            </a:r>
            <a:r>
              <a:rPr sz="1700" dirty="0">
                <a:solidFill>
                  <a:srgbClr val="57585B"/>
                </a:solidFill>
                <a:latin typeface="Open Sans"/>
                <a:cs typeface="Open Sans"/>
              </a:rPr>
              <a:t>is</a:t>
            </a:r>
            <a:r>
              <a:rPr sz="1700" spc="50" dirty="0">
                <a:solidFill>
                  <a:srgbClr val="57585B"/>
                </a:solidFill>
                <a:latin typeface="Open Sans"/>
                <a:cs typeface="Open Sans"/>
              </a:rPr>
              <a:t> </a:t>
            </a:r>
            <a:r>
              <a:rPr sz="1700" dirty="0">
                <a:solidFill>
                  <a:srgbClr val="57585B"/>
                </a:solidFill>
                <a:latin typeface="Open Sans"/>
                <a:cs typeface="Open Sans"/>
              </a:rPr>
              <a:t>a</a:t>
            </a:r>
            <a:r>
              <a:rPr sz="1700" spc="50" dirty="0">
                <a:solidFill>
                  <a:srgbClr val="57585B"/>
                </a:solidFill>
                <a:latin typeface="Open Sans"/>
                <a:cs typeface="Open Sans"/>
              </a:rPr>
              <a:t> </a:t>
            </a:r>
            <a:r>
              <a:rPr sz="1700" dirty="0">
                <a:solidFill>
                  <a:srgbClr val="57585B"/>
                </a:solidFill>
                <a:latin typeface="Open Sans"/>
                <a:cs typeface="Open Sans"/>
              </a:rPr>
              <a:t>new</a:t>
            </a:r>
            <a:r>
              <a:rPr sz="1700" spc="50" dirty="0">
                <a:solidFill>
                  <a:srgbClr val="57585B"/>
                </a:solidFill>
                <a:latin typeface="Open Sans"/>
                <a:cs typeface="Open Sans"/>
              </a:rPr>
              <a:t> </a:t>
            </a:r>
            <a:r>
              <a:rPr sz="1700" dirty="0">
                <a:solidFill>
                  <a:srgbClr val="57585B"/>
                </a:solidFill>
                <a:latin typeface="Open Sans"/>
                <a:cs typeface="Open Sans"/>
              </a:rPr>
              <a:t>form</a:t>
            </a:r>
            <a:r>
              <a:rPr sz="1700" spc="50"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dirty="0">
                <a:solidFill>
                  <a:srgbClr val="57585B"/>
                </a:solidFill>
                <a:latin typeface="Open Sans"/>
                <a:cs typeface="Open Sans"/>
              </a:rPr>
              <a:t>money;</a:t>
            </a:r>
            <a:r>
              <a:rPr sz="1700" spc="50" dirty="0">
                <a:solidFill>
                  <a:srgbClr val="57585B"/>
                </a:solidFill>
                <a:latin typeface="Open Sans"/>
                <a:cs typeface="Open Sans"/>
              </a:rPr>
              <a:t> </a:t>
            </a:r>
            <a:r>
              <a:rPr sz="1700" dirty="0">
                <a:solidFill>
                  <a:srgbClr val="57585B"/>
                </a:solidFill>
                <a:latin typeface="Open Sans"/>
                <a:cs typeface="Open Sans"/>
              </a:rPr>
              <a:t>it</a:t>
            </a:r>
            <a:r>
              <a:rPr sz="1700" spc="50" dirty="0">
                <a:solidFill>
                  <a:srgbClr val="57585B"/>
                </a:solidFill>
                <a:latin typeface="Open Sans"/>
                <a:cs typeface="Open Sans"/>
              </a:rPr>
              <a:t> </a:t>
            </a:r>
            <a:r>
              <a:rPr sz="1700" dirty="0">
                <a:solidFill>
                  <a:srgbClr val="57585B"/>
                </a:solidFill>
                <a:latin typeface="Open Sans"/>
                <a:cs typeface="Open Sans"/>
              </a:rPr>
              <a:t>is,</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Internet</a:t>
            </a:r>
            <a:r>
              <a:rPr sz="1700" spc="50"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dirty="0">
                <a:solidFill>
                  <a:srgbClr val="57585B"/>
                </a:solidFill>
                <a:latin typeface="Open Sans"/>
                <a:cs typeface="Open Sans"/>
              </a:rPr>
              <a:t>Money,"</a:t>
            </a:r>
            <a:r>
              <a:rPr sz="1700" spc="50" dirty="0">
                <a:solidFill>
                  <a:srgbClr val="57585B"/>
                </a:solidFill>
                <a:latin typeface="Open Sans"/>
                <a:cs typeface="Open Sans"/>
              </a:rPr>
              <a:t> </a:t>
            </a:r>
            <a:r>
              <a:rPr sz="1700" dirty="0">
                <a:solidFill>
                  <a:srgbClr val="57585B"/>
                </a:solidFill>
                <a:latin typeface="Open Sans"/>
                <a:cs typeface="Open Sans"/>
              </a:rPr>
              <a:t>which</a:t>
            </a:r>
            <a:r>
              <a:rPr sz="1700" spc="50" dirty="0">
                <a:solidFill>
                  <a:srgbClr val="57585B"/>
                </a:solidFill>
                <a:latin typeface="Open Sans"/>
                <a:cs typeface="Open Sans"/>
              </a:rPr>
              <a:t> </a:t>
            </a:r>
            <a:r>
              <a:rPr sz="1700" dirty="0">
                <a:solidFill>
                  <a:srgbClr val="57585B"/>
                </a:solidFill>
                <a:latin typeface="Open Sans"/>
                <a:cs typeface="Open Sans"/>
              </a:rPr>
              <a:t>means</a:t>
            </a:r>
            <a:r>
              <a:rPr sz="1700" spc="50" dirty="0">
                <a:solidFill>
                  <a:srgbClr val="57585B"/>
                </a:solidFill>
                <a:latin typeface="Open Sans"/>
                <a:cs typeface="Open Sans"/>
              </a:rPr>
              <a:t> </a:t>
            </a:r>
            <a:r>
              <a:rPr sz="1700" dirty="0">
                <a:solidFill>
                  <a:srgbClr val="57585B"/>
                </a:solidFill>
                <a:latin typeface="Open Sans"/>
                <a:cs typeface="Open Sans"/>
              </a:rPr>
              <a:t>that</a:t>
            </a:r>
            <a:r>
              <a:rPr sz="1700" spc="50" dirty="0">
                <a:solidFill>
                  <a:srgbClr val="57585B"/>
                </a:solidFill>
                <a:latin typeface="Open Sans"/>
                <a:cs typeface="Open Sans"/>
              </a:rPr>
              <a:t> </a:t>
            </a:r>
            <a:r>
              <a:rPr sz="1700" dirty="0">
                <a:solidFill>
                  <a:srgbClr val="57585B"/>
                </a:solidFill>
                <a:latin typeface="Open Sans"/>
                <a:cs typeface="Open Sans"/>
              </a:rPr>
              <a:t>it</a:t>
            </a:r>
            <a:r>
              <a:rPr sz="1700" spc="50" dirty="0">
                <a:solidFill>
                  <a:srgbClr val="57585B"/>
                </a:solidFill>
                <a:latin typeface="Open Sans"/>
                <a:cs typeface="Open Sans"/>
              </a:rPr>
              <a:t> </a:t>
            </a:r>
            <a:r>
              <a:rPr sz="1700" spc="-25" dirty="0">
                <a:solidFill>
                  <a:srgbClr val="57585B"/>
                </a:solidFill>
                <a:latin typeface="Open Sans"/>
                <a:cs typeface="Open Sans"/>
              </a:rPr>
              <a:t>is </a:t>
            </a:r>
            <a:r>
              <a:rPr sz="1700" dirty="0">
                <a:solidFill>
                  <a:srgbClr val="57585B"/>
                </a:solidFill>
                <a:latin typeface="Open Sans"/>
                <a:cs typeface="Open Sans"/>
              </a:rPr>
              <a:t>open</a:t>
            </a:r>
            <a:r>
              <a:rPr sz="1700" spc="55" dirty="0">
                <a:solidFill>
                  <a:srgbClr val="57585B"/>
                </a:solidFill>
                <a:latin typeface="Open Sans"/>
                <a:cs typeface="Open Sans"/>
              </a:rPr>
              <a:t> </a:t>
            </a:r>
            <a:r>
              <a:rPr sz="1700" dirty="0">
                <a:solidFill>
                  <a:srgbClr val="57585B"/>
                </a:solidFill>
                <a:latin typeface="Open Sans"/>
                <a:cs typeface="Open Sans"/>
              </a:rPr>
              <a:t>for</a:t>
            </a:r>
            <a:r>
              <a:rPr sz="1700" spc="60" dirty="0">
                <a:solidFill>
                  <a:srgbClr val="57585B"/>
                </a:solidFill>
                <a:latin typeface="Open Sans"/>
                <a:cs typeface="Open Sans"/>
              </a:rPr>
              <a:t> </a:t>
            </a:r>
            <a:r>
              <a:rPr sz="1700" dirty="0">
                <a:solidFill>
                  <a:srgbClr val="57585B"/>
                </a:solidFill>
                <a:latin typeface="Open Sans"/>
                <a:cs typeface="Open Sans"/>
              </a:rPr>
              <a:t>anyone</a:t>
            </a:r>
            <a:r>
              <a:rPr sz="1700" spc="60" dirty="0">
                <a:solidFill>
                  <a:srgbClr val="57585B"/>
                </a:solidFill>
                <a:latin typeface="Open Sans"/>
                <a:cs typeface="Open Sans"/>
              </a:rPr>
              <a:t> </a:t>
            </a:r>
            <a:r>
              <a:rPr sz="1700" dirty="0">
                <a:solidFill>
                  <a:srgbClr val="57585B"/>
                </a:solidFill>
                <a:latin typeface="Open Sans"/>
                <a:cs typeface="Open Sans"/>
              </a:rPr>
              <a:t>to</a:t>
            </a:r>
            <a:r>
              <a:rPr sz="1700" spc="60" dirty="0">
                <a:solidFill>
                  <a:srgbClr val="57585B"/>
                </a:solidFill>
                <a:latin typeface="Open Sans"/>
                <a:cs typeface="Open Sans"/>
              </a:rPr>
              <a:t> </a:t>
            </a:r>
            <a:r>
              <a:rPr sz="1700" dirty="0">
                <a:solidFill>
                  <a:srgbClr val="57585B"/>
                </a:solidFill>
                <a:latin typeface="Open Sans"/>
                <a:cs typeface="Open Sans"/>
              </a:rPr>
              <a:t>join</a:t>
            </a:r>
            <a:r>
              <a:rPr sz="1700" spc="60" dirty="0">
                <a:solidFill>
                  <a:srgbClr val="57585B"/>
                </a:solidFill>
                <a:latin typeface="Open Sans"/>
                <a:cs typeface="Open Sans"/>
              </a:rPr>
              <a:t> </a:t>
            </a:r>
            <a:r>
              <a:rPr sz="1700" dirty="0">
                <a:solidFill>
                  <a:srgbClr val="57585B"/>
                </a:solidFill>
                <a:latin typeface="Open Sans"/>
                <a:cs typeface="Open Sans"/>
              </a:rPr>
              <a:t>and</a:t>
            </a:r>
            <a:r>
              <a:rPr sz="1700" spc="60" dirty="0">
                <a:solidFill>
                  <a:srgbClr val="57585B"/>
                </a:solidFill>
                <a:latin typeface="Open Sans"/>
                <a:cs typeface="Open Sans"/>
              </a:rPr>
              <a:t> </a:t>
            </a:r>
            <a:r>
              <a:rPr sz="1700" dirty="0">
                <a:solidFill>
                  <a:srgbClr val="57585B"/>
                </a:solidFill>
                <a:latin typeface="Open Sans"/>
                <a:cs typeface="Open Sans"/>
              </a:rPr>
              <a:t>start</a:t>
            </a:r>
            <a:r>
              <a:rPr sz="1700" spc="60" dirty="0">
                <a:solidFill>
                  <a:srgbClr val="57585B"/>
                </a:solidFill>
                <a:latin typeface="Open Sans"/>
                <a:cs typeface="Open Sans"/>
              </a:rPr>
              <a:t> </a:t>
            </a:r>
            <a:r>
              <a:rPr sz="1700" dirty="0">
                <a:solidFill>
                  <a:srgbClr val="57585B"/>
                </a:solidFill>
                <a:latin typeface="Open Sans"/>
                <a:cs typeface="Open Sans"/>
              </a:rPr>
              <a:t>exchanging</a:t>
            </a:r>
            <a:r>
              <a:rPr sz="1700" spc="55" dirty="0">
                <a:solidFill>
                  <a:srgbClr val="57585B"/>
                </a:solidFill>
                <a:latin typeface="Open Sans"/>
                <a:cs typeface="Open Sans"/>
              </a:rPr>
              <a:t> </a:t>
            </a:r>
            <a:r>
              <a:rPr sz="1700" dirty="0">
                <a:solidFill>
                  <a:srgbClr val="57585B"/>
                </a:solidFill>
                <a:latin typeface="Open Sans"/>
                <a:cs typeface="Open Sans"/>
              </a:rPr>
              <a:t>value</a:t>
            </a:r>
            <a:r>
              <a:rPr sz="1700" spc="60" dirty="0">
                <a:solidFill>
                  <a:srgbClr val="57585B"/>
                </a:solidFill>
                <a:latin typeface="Open Sans"/>
                <a:cs typeface="Open Sans"/>
              </a:rPr>
              <a:t> </a:t>
            </a:r>
            <a:r>
              <a:rPr sz="1700" dirty="0">
                <a:solidFill>
                  <a:srgbClr val="57585B"/>
                </a:solidFill>
                <a:latin typeface="Open Sans"/>
                <a:cs typeface="Open Sans"/>
              </a:rPr>
              <a:t>with</a:t>
            </a:r>
            <a:r>
              <a:rPr sz="1700" spc="60" dirty="0">
                <a:solidFill>
                  <a:srgbClr val="57585B"/>
                </a:solidFill>
                <a:latin typeface="Open Sans"/>
                <a:cs typeface="Open Sans"/>
              </a:rPr>
              <a:t> </a:t>
            </a:r>
            <a:r>
              <a:rPr sz="1700" dirty="0">
                <a:solidFill>
                  <a:srgbClr val="57585B"/>
                </a:solidFill>
                <a:latin typeface="Open Sans"/>
                <a:cs typeface="Open Sans"/>
              </a:rPr>
              <a:t>other</a:t>
            </a:r>
            <a:r>
              <a:rPr sz="1700" spc="60" dirty="0">
                <a:solidFill>
                  <a:srgbClr val="57585B"/>
                </a:solidFill>
                <a:latin typeface="Open Sans"/>
                <a:cs typeface="Open Sans"/>
              </a:rPr>
              <a:t> </a:t>
            </a:r>
            <a:r>
              <a:rPr sz="1700" dirty="0">
                <a:solidFill>
                  <a:srgbClr val="57585B"/>
                </a:solidFill>
                <a:latin typeface="Open Sans"/>
                <a:cs typeface="Open Sans"/>
              </a:rPr>
              <a:t>users.</a:t>
            </a:r>
            <a:r>
              <a:rPr sz="1700" spc="60" dirty="0">
                <a:solidFill>
                  <a:srgbClr val="57585B"/>
                </a:solidFill>
                <a:latin typeface="Open Sans"/>
                <a:cs typeface="Open Sans"/>
              </a:rPr>
              <a:t> </a:t>
            </a:r>
            <a:r>
              <a:rPr sz="1700" dirty="0">
                <a:solidFill>
                  <a:srgbClr val="57585B"/>
                </a:solidFill>
                <a:latin typeface="Open Sans"/>
                <a:cs typeface="Open Sans"/>
              </a:rPr>
              <a:t>Even</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spc="-20" dirty="0">
                <a:solidFill>
                  <a:srgbClr val="57585B"/>
                </a:solidFill>
                <a:latin typeface="Open Sans"/>
                <a:cs typeface="Open Sans"/>
              </a:rPr>
              <a:t>most </a:t>
            </a:r>
            <a:r>
              <a:rPr sz="1700" dirty="0">
                <a:solidFill>
                  <a:srgbClr val="57585B"/>
                </a:solidFill>
                <a:latin typeface="Open Sans"/>
                <a:cs typeface="Open Sans"/>
              </a:rPr>
              <a:t>isolated</a:t>
            </a:r>
            <a:r>
              <a:rPr sz="1700" spc="45" dirty="0">
                <a:solidFill>
                  <a:srgbClr val="57585B"/>
                </a:solidFill>
                <a:latin typeface="Open Sans"/>
                <a:cs typeface="Open Sans"/>
              </a:rPr>
              <a:t> </a:t>
            </a:r>
            <a:r>
              <a:rPr sz="1700" dirty="0">
                <a:solidFill>
                  <a:srgbClr val="57585B"/>
                </a:solidFill>
                <a:latin typeface="Open Sans"/>
                <a:cs typeface="Open Sans"/>
              </a:rPr>
              <a:t>and</a:t>
            </a:r>
            <a:r>
              <a:rPr sz="1700" spc="50" dirty="0">
                <a:solidFill>
                  <a:srgbClr val="57585B"/>
                </a:solidFill>
                <a:latin typeface="Open Sans"/>
                <a:cs typeface="Open Sans"/>
              </a:rPr>
              <a:t> </a:t>
            </a:r>
            <a:r>
              <a:rPr sz="1700" dirty="0">
                <a:solidFill>
                  <a:srgbClr val="57585B"/>
                </a:solidFill>
                <a:latin typeface="Open Sans"/>
                <a:cs typeface="Open Sans"/>
              </a:rPr>
              <a:t>poor</a:t>
            </a:r>
            <a:r>
              <a:rPr sz="1700" spc="50" dirty="0">
                <a:solidFill>
                  <a:srgbClr val="57585B"/>
                </a:solidFill>
                <a:latin typeface="Open Sans"/>
                <a:cs typeface="Open Sans"/>
              </a:rPr>
              <a:t> </a:t>
            </a:r>
            <a:r>
              <a:rPr sz="1700" dirty="0">
                <a:solidFill>
                  <a:srgbClr val="57585B"/>
                </a:solidFill>
                <a:latin typeface="Open Sans"/>
                <a:cs typeface="Open Sans"/>
              </a:rPr>
              <a:t>communities</a:t>
            </a:r>
            <a:r>
              <a:rPr sz="1700" spc="50" dirty="0">
                <a:solidFill>
                  <a:srgbClr val="57585B"/>
                </a:solidFill>
                <a:latin typeface="Open Sans"/>
                <a:cs typeface="Open Sans"/>
              </a:rPr>
              <a:t> </a:t>
            </a:r>
            <a:r>
              <a:rPr sz="1700" dirty="0">
                <a:solidFill>
                  <a:srgbClr val="57585B"/>
                </a:solidFill>
                <a:latin typeface="Open Sans"/>
                <a:cs typeface="Open Sans"/>
              </a:rPr>
              <a:t>in</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world</a:t>
            </a:r>
            <a:r>
              <a:rPr sz="1700" spc="50" dirty="0">
                <a:solidFill>
                  <a:srgbClr val="57585B"/>
                </a:solidFill>
                <a:latin typeface="Open Sans"/>
                <a:cs typeface="Open Sans"/>
              </a:rPr>
              <a:t> </a:t>
            </a:r>
            <a:r>
              <a:rPr sz="1700" dirty="0">
                <a:solidFill>
                  <a:srgbClr val="57585B"/>
                </a:solidFill>
                <a:latin typeface="Open Sans"/>
                <a:cs typeface="Open Sans"/>
              </a:rPr>
              <a:t>ﬁnally</a:t>
            </a:r>
            <a:r>
              <a:rPr sz="1700" spc="45" dirty="0">
                <a:solidFill>
                  <a:srgbClr val="57585B"/>
                </a:solidFill>
                <a:latin typeface="Open Sans"/>
                <a:cs typeface="Open Sans"/>
              </a:rPr>
              <a:t> </a:t>
            </a:r>
            <a:r>
              <a:rPr sz="1700" dirty="0">
                <a:solidFill>
                  <a:srgbClr val="57585B"/>
                </a:solidFill>
                <a:latin typeface="Open Sans"/>
                <a:cs typeface="Open Sans"/>
              </a:rPr>
              <a:t>have</a:t>
            </a:r>
            <a:r>
              <a:rPr sz="1700" spc="50" dirty="0">
                <a:solidFill>
                  <a:srgbClr val="57585B"/>
                </a:solidFill>
                <a:latin typeface="Open Sans"/>
                <a:cs typeface="Open Sans"/>
              </a:rPr>
              <a:t> </a:t>
            </a:r>
            <a:r>
              <a:rPr sz="1700" dirty="0">
                <a:solidFill>
                  <a:srgbClr val="57585B"/>
                </a:solidFill>
                <a:latin typeface="Open Sans"/>
                <a:cs typeface="Open Sans"/>
              </a:rPr>
              <a:t>access</a:t>
            </a:r>
            <a:r>
              <a:rPr sz="1700" spc="50" dirty="0">
                <a:solidFill>
                  <a:srgbClr val="57585B"/>
                </a:solidFill>
                <a:latin typeface="Open Sans"/>
                <a:cs typeface="Open Sans"/>
              </a:rPr>
              <a:t> </a:t>
            </a:r>
            <a:r>
              <a:rPr sz="1700" dirty="0">
                <a:solidFill>
                  <a:srgbClr val="57585B"/>
                </a:solidFill>
                <a:latin typeface="Open Sans"/>
                <a:cs typeface="Open Sans"/>
              </a:rPr>
              <a:t>to</a:t>
            </a:r>
            <a:r>
              <a:rPr sz="1700" spc="50"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spc="-10" dirty="0">
                <a:solidFill>
                  <a:srgbClr val="57585B"/>
                </a:solidFill>
                <a:latin typeface="Open Sans"/>
                <a:cs typeface="Open Sans"/>
              </a:rPr>
              <a:t>monetary </a:t>
            </a:r>
            <a:r>
              <a:rPr sz="1700" dirty="0">
                <a:solidFill>
                  <a:srgbClr val="57585B"/>
                </a:solidFill>
                <a:latin typeface="Open Sans"/>
                <a:cs typeface="Open Sans"/>
              </a:rPr>
              <a:t>system.</a:t>
            </a:r>
            <a:r>
              <a:rPr sz="1700" spc="55" dirty="0">
                <a:solidFill>
                  <a:srgbClr val="57585B"/>
                </a:solidFill>
                <a:latin typeface="Open Sans"/>
                <a:cs typeface="Open Sans"/>
              </a:rPr>
              <a:t> </a:t>
            </a:r>
            <a:r>
              <a:rPr sz="1700" dirty="0">
                <a:solidFill>
                  <a:srgbClr val="57585B"/>
                </a:solidFill>
                <a:latin typeface="Open Sans"/>
                <a:cs typeface="Open Sans"/>
              </a:rPr>
              <a:t>Just</a:t>
            </a:r>
            <a:r>
              <a:rPr sz="1700" spc="60" dirty="0">
                <a:solidFill>
                  <a:srgbClr val="57585B"/>
                </a:solidFill>
                <a:latin typeface="Open Sans"/>
                <a:cs typeface="Open Sans"/>
              </a:rPr>
              <a:t> </a:t>
            </a:r>
            <a:r>
              <a:rPr sz="1700" dirty="0">
                <a:solidFill>
                  <a:srgbClr val="57585B"/>
                </a:solidFill>
                <a:latin typeface="Open Sans"/>
                <a:cs typeface="Open Sans"/>
              </a:rPr>
              <a:t>like</a:t>
            </a:r>
            <a:r>
              <a:rPr sz="1700" spc="60" dirty="0">
                <a:solidFill>
                  <a:srgbClr val="57585B"/>
                </a:solidFill>
                <a:latin typeface="Open Sans"/>
                <a:cs typeface="Open Sans"/>
              </a:rPr>
              <a:t> </a:t>
            </a:r>
            <a:r>
              <a:rPr sz="1700" dirty="0">
                <a:solidFill>
                  <a:srgbClr val="57585B"/>
                </a:solidFill>
                <a:latin typeface="Open Sans"/>
                <a:cs typeface="Open Sans"/>
              </a:rPr>
              <a:t>everyone</a:t>
            </a:r>
            <a:r>
              <a:rPr sz="1700" spc="60" dirty="0">
                <a:solidFill>
                  <a:srgbClr val="57585B"/>
                </a:solidFill>
                <a:latin typeface="Open Sans"/>
                <a:cs typeface="Open Sans"/>
              </a:rPr>
              <a:t> </a:t>
            </a:r>
            <a:r>
              <a:rPr sz="1700" dirty="0">
                <a:solidFill>
                  <a:srgbClr val="57585B"/>
                </a:solidFill>
                <a:latin typeface="Open Sans"/>
                <a:cs typeface="Open Sans"/>
              </a:rPr>
              <a:t>who</a:t>
            </a:r>
            <a:r>
              <a:rPr sz="1700" spc="60" dirty="0">
                <a:solidFill>
                  <a:srgbClr val="57585B"/>
                </a:solidFill>
                <a:latin typeface="Open Sans"/>
                <a:cs typeface="Open Sans"/>
              </a:rPr>
              <a:t> </a:t>
            </a:r>
            <a:r>
              <a:rPr sz="1700" dirty="0">
                <a:solidFill>
                  <a:srgbClr val="57585B"/>
                </a:solidFill>
                <a:latin typeface="Open Sans"/>
                <a:cs typeface="Open Sans"/>
              </a:rPr>
              <a:t>has</a:t>
            </a:r>
            <a:r>
              <a:rPr sz="1700" spc="60" dirty="0">
                <a:solidFill>
                  <a:srgbClr val="57585B"/>
                </a:solidFill>
                <a:latin typeface="Open Sans"/>
                <a:cs typeface="Open Sans"/>
              </a:rPr>
              <a:t> </a:t>
            </a:r>
            <a:r>
              <a:rPr sz="1700" dirty="0">
                <a:solidFill>
                  <a:srgbClr val="57585B"/>
                </a:solidFill>
                <a:latin typeface="Open Sans"/>
                <a:cs typeface="Open Sans"/>
              </a:rPr>
              <a:t>a</a:t>
            </a:r>
            <a:r>
              <a:rPr sz="1700" spc="60" dirty="0">
                <a:solidFill>
                  <a:srgbClr val="57585B"/>
                </a:solidFill>
                <a:latin typeface="Open Sans"/>
                <a:cs typeface="Open Sans"/>
              </a:rPr>
              <a:t> </a:t>
            </a:r>
            <a:r>
              <a:rPr sz="1700" dirty="0">
                <a:solidFill>
                  <a:srgbClr val="57585B"/>
                </a:solidFill>
                <a:latin typeface="Open Sans"/>
                <a:cs typeface="Open Sans"/>
              </a:rPr>
              <a:t>phone</a:t>
            </a:r>
            <a:r>
              <a:rPr sz="1700" spc="60" dirty="0">
                <a:solidFill>
                  <a:srgbClr val="57585B"/>
                </a:solidFill>
                <a:latin typeface="Open Sans"/>
                <a:cs typeface="Open Sans"/>
              </a:rPr>
              <a:t> </a:t>
            </a:r>
            <a:r>
              <a:rPr sz="1700" dirty="0">
                <a:solidFill>
                  <a:srgbClr val="57585B"/>
                </a:solidFill>
                <a:latin typeface="Open Sans"/>
                <a:cs typeface="Open Sans"/>
              </a:rPr>
              <a:t>and</a:t>
            </a:r>
            <a:r>
              <a:rPr sz="1700" spc="60" dirty="0">
                <a:solidFill>
                  <a:srgbClr val="57585B"/>
                </a:solidFill>
                <a:latin typeface="Open Sans"/>
                <a:cs typeface="Open Sans"/>
              </a:rPr>
              <a:t> </a:t>
            </a:r>
            <a:r>
              <a:rPr sz="1700" dirty="0">
                <a:solidFill>
                  <a:srgbClr val="57585B"/>
                </a:solidFill>
                <a:latin typeface="Open Sans"/>
                <a:cs typeface="Open Sans"/>
              </a:rPr>
              <a:t>an</a:t>
            </a:r>
            <a:r>
              <a:rPr sz="1700" spc="55" dirty="0">
                <a:solidFill>
                  <a:srgbClr val="57585B"/>
                </a:solidFill>
                <a:latin typeface="Open Sans"/>
                <a:cs typeface="Open Sans"/>
              </a:rPr>
              <a:t> </a:t>
            </a:r>
            <a:r>
              <a:rPr sz="1700" dirty="0">
                <a:solidFill>
                  <a:srgbClr val="57585B"/>
                </a:solidFill>
                <a:latin typeface="Open Sans"/>
                <a:cs typeface="Open Sans"/>
              </a:rPr>
              <a:t>internet</a:t>
            </a:r>
            <a:r>
              <a:rPr sz="1700" spc="60" dirty="0">
                <a:solidFill>
                  <a:srgbClr val="57585B"/>
                </a:solidFill>
                <a:latin typeface="Open Sans"/>
                <a:cs typeface="Open Sans"/>
              </a:rPr>
              <a:t> </a:t>
            </a:r>
            <a:r>
              <a:rPr sz="1700" dirty="0">
                <a:solidFill>
                  <a:srgbClr val="57585B"/>
                </a:solidFill>
                <a:latin typeface="Open Sans"/>
                <a:cs typeface="Open Sans"/>
              </a:rPr>
              <a:t>connection</a:t>
            </a:r>
            <a:r>
              <a:rPr sz="1700" spc="60" dirty="0">
                <a:solidFill>
                  <a:srgbClr val="57585B"/>
                </a:solidFill>
                <a:latin typeface="Open Sans"/>
                <a:cs typeface="Open Sans"/>
              </a:rPr>
              <a:t> </a:t>
            </a:r>
            <a:r>
              <a:rPr sz="1700" dirty="0">
                <a:solidFill>
                  <a:srgbClr val="57585B"/>
                </a:solidFill>
                <a:latin typeface="Open Sans"/>
                <a:cs typeface="Open Sans"/>
              </a:rPr>
              <a:t>can</a:t>
            </a:r>
            <a:r>
              <a:rPr sz="1700" spc="60" dirty="0">
                <a:solidFill>
                  <a:srgbClr val="57585B"/>
                </a:solidFill>
                <a:latin typeface="Open Sans"/>
                <a:cs typeface="Open Sans"/>
              </a:rPr>
              <a:t> </a:t>
            </a:r>
            <a:r>
              <a:rPr sz="1700" dirty="0">
                <a:solidFill>
                  <a:srgbClr val="57585B"/>
                </a:solidFill>
                <a:latin typeface="Open Sans"/>
                <a:cs typeface="Open Sans"/>
              </a:rPr>
              <a:t>use</a:t>
            </a:r>
            <a:r>
              <a:rPr sz="1700" spc="60" dirty="0">
                <a:solidFill>
                  <a:srgbClr val="57585B"/>
                </a:solidFill>
                <a:latin typeface="Open Sans"/>
                <a:cs typeface="Open Sans"/>
              </a:rPr>
              <a:t> </a:t>
            </a:r>
            <a:r>
              <a:rPr sz="1700" spc="-50" dirty="0">
                <a:solidFill>
                  <a:srgbClr val="57585B"/>
                </a:solidFill>
                <a:latin typeface="Open Sans"/>
                <a:cs typeface="Open Sans"/>
              </a:rPr>
              <a:t>a </a:t>
            </a:r>
            <a:r>
              <a:rPr sz="1700" dirty="0">
                <a:solidFill>
                  <a:srgbClr val="57585B"/>
                </a:solidFill>
                <a:latin typeface="Open Sans"/>
                <a:cs typeface="Open Sans"/>
              </a:rPr>
              <a:t>search</a:t>
            </a:r>
            <a:r>
              <a:rPr sz="1700" spc="60" dirty="0">
                <a:solidFill>
                  <a:srgbClr val="57585B"/>
                </a:solidFill>
                <a:latin typeface="Open Sans"/>
                <a:cs typeface="Open Sans"/>
              </a:rPr>
              <a:t> </a:t>
            </a:r>
            <a:r>
              <a:rPr sz="1700" dirty="0">
                <a:solidFill>
                  <a:srgbClr val="57585B"/>
                </a:solidFill>
                <a:latin typeface="Open Sans"/>
                <a:cs typeface="Open Sans"/>
              </a:rPr>
              <a:t>engine,</a:t>
            </a:r>
            <a:r>
              <a:rPr sz="1700" spc="60" dirty="0">
                <a:solidFill>
                  <a:srgbClr val="57585B"/>
                </a:solidFill>
                <a:latin typeface="Open Sans"/>
                <a:cs typeface="Open Sans"/>
              </a:rPr>
              <a:t> </a:t>
            </a:r>
            <a:r>
              <a:rPr sz="1700" dirty="0">
                <a:solidFill>
                  <a:srgbClr val="57585B"/>
                </a:solidFill>
                <a:latin typeface="Open Sans"/>
                <a:cs typeface="Open Sans"/>
              </a:rPr>
              <a:t>Bitcoin</a:t>
            </a:r>
            <a:r>
              <a:rPr sz="1700" spc="60" dirty="0">
                <a:solidFill>
                  <a:srgbClr val="57585B"/>
                </a:solidFill>
                <a:latin typeface="Open Sans"/>
                <a:cs typeface="Open Sans"/>
              </a:rPr>
              <a:t> </a:t>
            </a:r>
            <a:r>
              <a:rPr sz="1700" dirty="0">
                <a:solidFill>
                  <a:srgbClr val="57585B"/>
                </a:solidFill>
                <a:latin typeface="Open Sans"/>
                <a:cs typeface="Open Sans"/>
              </a:rPr>
              <a:t>makes</a:t>
            </a:r>
            <a:r>
              <a:rPr sz="1700" spc="60" dirty="0">
                <a:solidFill>
                  <a:srgbClr val="57585B"/>
                </a:solidFill>
                <a:latin typeface="Open Sans"/>
                <a:cs typeface="Open Sans"/>
              </a:rPr>
              <a:t> </a:t>
            </a:r>
            <a:r>
              <a:rPr sz="1700" dirty="0">
                <a:solidFill>
                  <a:srgbClr val="57585B"/>
                </a:solidFill>
                <a:latin typeface="Open Sans"/>
                <a:cs typeface="Open Sans"/>
              </a:rPr>
              <a:t>it</a:t>
            </a:r>
            <a:r>
              <a:rPr sz="1700" spc="60" dirty="0">
                <a:solidFill>
                  <a:srgbClr val="57585B"/>
                </a:solidFill>
                <a:latin typeface="Open Sans"/>
                <a:cs typeface="Open Sans"/>
              </a:rPr>
              <a:t> </a:t>
            </a:r>
            <a:r>
              <a:rPr sz="1700" dirty="0">
                <a:solidFill>
                  <a:srgbClr val="57585B"/>
                </a:solidFill>
                <a:latin typeface="Open Sans"/>
                <a:cs typeface="Open Sans"/>
              </a:rPr>
              <a:t>possible</a:t>
            </a:r>
            <a:r>
              <a:rPr sz="1700" spc="60" dirty="0">
                <a:solidFill>
                  <a:srgbClr val="57585B"/>
                </a:solidFill>
                <a:latin typeface="Open Sans"/>
                <a:cs typeface="Open Sans"/>
              </a:rPr>
              <a:t> </a:t>
            </a:r>
            <a:r>
              <a:rPr sz="1700" dirty="0">
                <a:solidFill>
                  <a:srgbClr val="57585B"/>
                </a:solidFill>
                <a:latin typeface="Open Sans"/>
                <a:cs typeface="Open Sans"/>
              </a:rPr>
              <a:t>for</a:t>
            </a:r>
            <a:r>
              <a:rPr sz="1700" spc="60" dirty="0">
                <a:solidFill>
                  <a:srgbClr val="57585B"/>
                </a:solidFill>
                <a:latin typeface="Open Sans"/>
                <a:cs typeface="Open Sans"/>
              </a:rPr>
              <a:t> </a:t>
            </a:r>
            <a:r>
              <a:rPr sz="1700" dirty="0">
                <a:solidFill>
                  <a:srgbClr val="57585B"/>
                </a:solidFill>
                <a:latin typeface="Open Sans"/>
                <a:cs typeface="Open Sans"/>
              </a:rPr>
              <a:t>everyone</a:t>
            </a:r>
            <a:r>
              <a:rPr sz="1700" spc="60" dirty="0">
                <a:solidFill>
                  <a:srgbClr val="57585B"/>
                </a:solidFill>
                <a:latin typeface="Open Sans"/>
                <a:cs typeface="Open Sans"/>
              </a:rPr>
              <a:t> </a:t>
            </a:r>
            <a:r>
              <a:rPr sz="1700" dirty="0">
                <a:solidFill>
                  <a:srgbClr val="57585B"/>
                </a:solidFill>
                <a:latin typeface="Open Sans"/>
                <a:cs typeface="Open Sans"/>
              </a:rPr>
              <a:t>with</a:t>
            </a:r>
            <a:r>
              <a:rPr sz="1700" spc="60" dirty="0">
                <a:solidFill>
                  <a:srgbClr val="57585B"/>
                </a:solidFill>
                <a:latin typeface="Open Sans"/>
                <a:cs typeface="Open Sans"/>
              </a:rPr>
              <a:t> </a:t>
            </a:r>
            <a:r>
              <a:rPr sz="1700" dirty="0">
                <a:solidFill>
                  <a:srgbClr val="57585B"/>
                </a:solidFill>
                <a:latin typeface="Open Sans"/>
                <a:cs typeface="Open Sans"/>
              </a:rPr>
              <a:t>a</a:t>
            </a:r>
            <a:r>
              <a:rPr sz="1700" spc="65" dirty="0">
                <a:solidFill>
                  <a:srgbClr val="57585B"/>
                </a:solidFill>
                <a:latin typeface="Open Sans"/>
                <a:cs typeface="Open Sans"/>
              </a:rPr>
              <a:t> </a:t>
            </a:r>
            <a:r>
              <a:rPr sz="1700" dirty="0">
                <a:solidFill>
                  <a:srgbClr val="57585B"/>
                </a:solidFill>
                <a:latin typeface="Open Sans"/>
                <a:cs typeface="Open Sans"/>
              </a:rPr>
              <a:t>phone</a:t>
            </a:r>
            <a:r>
              <a:rPr sz="1700" spc="60" dirty="0">
                <a:solidFill>
                  <a:srgbClr val="57585B"/>
                </a:solidFill>
                <a:latin typeface="Open Sans"/>
                <a:cs typeface="Open Sans"/>
              </a:rPr>
              <a:t> </a:t>
            </a:r>
            <a:r>
              <a:rPr sz="1700" dirty="0">
                <a:solidFill>
                  <a:srgbClr val="57585B"/>
                </a:solidFill>
                <a:latin typeface="Open Sans"/>
                <a:cs typeface="Open Sans"/>
              </a:rPr>
              <a:t>and</a:t>
            </a:r>
            <a:r>
              <a:rPr sz="1700" spc="60" dirty="0">
                <a:solidFill>
                  <a:srgbClr val="57585B"/>
                </a:solidFill>
                <a:latin typeface="Open Sans"/>
                <a:cs typeface="Open Sans"/>
              </a:rPr>
              <a:t> </a:t>
            </a:r>
            <a:r>
              <a:rPr sz="1700" spc="-10" dirty="0">
                <a:solidFill>
                  <a:srgbClr val="57585B"/>
                </a:solidFill>
                <a:latin typeface="Open Sans"/>
                <a:cs typeface="Open Sans"/>
              </a:rPr>
              <a:t>internet </a:t>
            </a:r>
            <a:r>
              <a:rPr sz="1700" dirty="0">
                <a:solidFill>
                  <a:srgbClr val="57585B"/>
                </a:solidFill>
                <a:latin typeface="Open Sans"/>
                <a:cs typeface="Open Sans"/>
              </a:rPr>
              <a:t>connection</a:t>
            </a:r>
            <a:r>
              <a:rPr sz="1700" spc="60" dirty="0">
                <a:solidFill>
                  <a:srgbClr val="57585B"/>
                </a:solidFill>
                <a:latin typeface="Open Sans"/>
                <a:cs typeface="Open Sans"/>
              </a:rPr>
              <a:t> </a:t>
            </a:r>
            <a:r>
              <a:rPr sz="1700" dirty="0">
                <a:solidFill>
                  <a:srgbClr val="57585B"/>
                </a:solidFill>
                <a:latin typeface="Open Sans"/>
                <a:cs typeface="Open Sans"/>
              </a:rPr>
              <a:t>to</a:t>
            </a:r>
            <a:r>
              <a:rPr sz="1700" spc="65" dirty="0">
                <a:solidFill>
                  <a:srgbClr val="57585B"/>
                </a:solidFill>
                <a:latin typeface="Open Sans"/>
                <a:cs typeface="Open Sans"/>
              </a:rPr>
              <a:t> </a:t>
            </a:r>
            <a:r>
              <a:rPr sz="1700" dirty="0">
                <a:solidFill>
                  <a:srgbClr val="57585B"/>
                </a:solidFill>
                <a:latin typeface="Open Sans"/>
                <a:cs typeface="Open Sans"/>
              </a:rPr>
              <a:t>access</a:t>
            </a:r>
            <a:r>
              <a:rPr sz="1700" spc="65" dirty="0">
                <a:solidFill>
                  <a:srgbClr val="57585B"/>
                </a:solidFill>
                <a:latin typeface="Open Sans"/>
                <a:cs typeface="Open Sans"/>
              </a:rPr>
              <a:t> </a:t>
            </a:r>
            <a:r>
              <a:rPr sz="1700" dirty="0">
                <a:solidFill>
                  <a:srgbClr val="57585B"/>
                </a:solidFill>
                <a:latin typeface="Open Sans"/>
                <a:cs typeface="Open Sans"/>
              </a:rPr>
              <a:t>a</a:t>
            </a:r>
            <a:r>
              <a:rPr sz="1700" spc="65" dirty="0">
                <a:solidFill>
                  <a:srgbClr val="57585B"/>
                </a:solidFill>
                <a:latin typeface="Open Sans"/>
                <a:cs typeface="Open Sans"/>
              </a:rPr>
              <a:t> </a:t>
            </a:r>
            <a:r>
              <a:rPr sz="1700" dirty="0">
                <a:solidFill>
                  <a:srgbClr val="57585B"/>
                </a:solidFill>
                <a:latin typeface="Open Sans"/>
                <a:cs typeface="Open Sans"/>
              </a:rPr>
              <a:t>new,</a:t>
            </a:r>
            <a:r>
              <a:rPr sz="1700" spc="60" dirty="0">
                <a:solidFill>
                  <a:srgbClr val="57585B"/>
                </a:solidFill>
                <a:latin typeface="Open Sans"/>
                <a:cs typeface="Open Sans"/>
              </a:rPr>
              <a:t> </a:t>
            </a:r>
            <a:r>
              <a:rPr sz="1700" dirty="0">
                <a:solidFill>
                  <a:srgbClr val="57585B"/>
                </a:solidFill>
                <a:latin typeface="Open Sans"/>
                <a:cs typeface="Open Sans"/>
              </a:rPr>
              <a:t>global</a:t>
            </a:r>
            <a:r>
              <a:rPr sz="1700" spc="65" dirty="0">
                <a:solidFill>
                  <a:srgbClr val="57585B"/>
                </a:solidFill>
                <a:latin typeface="Open Sans"/>
                <a:cs typeface="Open Sans"/>
              </a:rPr>
              <a:t> </a:t>
            </a:r>
            <a:r>
              <a:rPr sz="1700" dirty="0">
                <a:solidFill>
                  <a:srgbClr val="57585B"/>
                </a:solidFill>
                <a:latin typeface="Open Sans"/>
                <a:cs typeface="Open Sans"/>
              </a:rPr>
              <a:t>monetary</a:t>
            </a:r>
            <a:r>
              <a:rPr sz="1700" spc="65" dirty="0">
                <a:solidFill>
                  <a:srgbClr val="57585B"/>
                </a:solidFill>
                <a:latin typeface="Open Sans"/>
                <a:cs typeface="Open Sans"/>
              </a:rPr>
              <a:t> </a:t>
            </a:r>
            <a:r>
              <a:rPr sz="1700" spc="-10" dirty="0">
                <a:solidFill>
                  <a:srgbClr val="57585B"/>
                </a:solidFill>
                <a:latin typeface="Open Sans"/>
                <a:cs typeface="Open Sans"/>
              </a:rPr>
              <a:t>system.</a:t>
            </a:r>
            <a:endParaRPr sz="1700">
              <a:latin typeface="Open Sans"/>
              <a:cs typeface="Open Sans"/>
            </a:endParaRPr>
          </a:p>
        </p:txBody>
      </p:sp>
      <p:sp>
        <p:nvSpPr>
          <p:cNvPr id="8" name="object 8"/>
          <p:cNvSpPr txBox="1"/>
          <p:nvPr/>
        </p:nvSpPr>
        <p:spPr>
          <a:xfrm>
            <a:off x="16354006" y="7388911"/>
            <a:ext cx="2604770" cy="2664460"/>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Bitcoin</a:t>
            </a:r>
            <a:r>
              <a:rPr sz="1700" spc="65" dirty="0">
                <a:solidFill>
                  <a:srgbClr val="57585B"/>
                </a:solidFill>
                <a:latin typeface="Open Sans"/>
                <a:cs typeface="Open Sans"/>
              </a:rPr>
              <a:t> </a:t>
            </a:r>
            <a:r>
              <a:rPr sz="1700" dirty="0">
                <a:solidFill>
                  <a:srgbClr val="57585B"/>
                </a:solidFill>
                <a:latin typeface="Open Sans"/>
                <a:cs typeface="Open Sans"/>
              </a:rPr>
              <a:t>is</a:t>
            </a:r>
            <a:r>
              <a:rPr sz="1700" spc="70" dirty="0">
                <a:solidFill>
                  <a:srgbClr val="57585B"/>
                </a:solidFill>
                <a:latin typeface="Open Sans"/>
                <a:cs typeface="Open Sans"/>
              </a:rPr>
              <a:t> </a:t>
            </a:r>
            <a:r>
              <a:rPr sz="1700" spc="-10" dirty="0">
                <a:solidFill>
                  <a:srgbClr val="57585B"/>
                </a:solidFill>
                <a:latin typeface="Open Sans"/>
                <a:cs typeface="Open Sans"/>
              </a:rPr>
              <a:t>completely </a:t>
            </a:r>
            <a:r>
              <a:rPr sz="1700" dirty="0">
                <a:solidFill>
                  <a:srgbClr val="57585B"/>
                </a:solidFill>
                <a:latin typeface="Open Sans"/>
                <a:cs typeface="Open Sans"/>
              </a:rPr>
              <a:t>digital</a:t>
            </a:r>
            <a:r>
              <a:rPr sz="1700" spc="70" dirty="0">
                <a:solidFill>
                  <a:srgbClr val="57585B"/>
                </a:solidFill>
                <a:latin typeface="Open Sans"/>
                <a:cs typeface="Open Sans"/>
              </a:rPr>
              <a:t> </a:t>
            </a:r>
            <a:r>
              <a:rPr sz="1700" dirty="0">
                <a:solidFill>
                  <a:srgbClr val="57585B"/>
                </a:solidFill>
                <a:latin typeface="Open Sans"/>
                <a:cs typeface="Open Sans"/>
              </a:rPr>
              <a:t>and</a:t>
            </a:r>
            <a:r>
              <a:rPr sz="1700" spc="70" dirty="0">
                <a:solidFill>
                  <a:srgbClr val="57585B"/>
                </a:solidFill>
                <a:latin typeface="Open Sans"/>
                <a:cs typeface="Open Sans"/>
              </a:rPr>
              <a:t> </a:t>
            </a:r>
            <a:r>
              <a:rPr sz="1700" dirty="0">
                <a:solidFill>
                  <a:srgbClr val="57585B"/>
                </a:solidFill>
                <a:latin typeface="Open Sans"/>
                <a:cs typeface="Open Sans"/>
              </a:rPr>
              <a:t>borderless.</a:t>
            </a:r>
            <a:r>
              <a:rPr sz="1700" spc="70" dirty="0">
                <a:solidFill>
                  <a:srgbClr val="57585B"/>
                </a:solidFill>
                <a:latin typeface="Open Sans"/>
                <a:cs typeface="Open Sans"/>
              </a:rPr>
              <a:t> </a:t>
            </a:r>
            <a:r>
              <a:rPr sz="1700" spc="-25" dirty="0">
                <a:solidFill>
                  <a:srgbClr val="57585B"/>
                </a:solidFill>
                <a:latin typeface="Open Sans"/>
                <a:cs typeface="Open Sans"/>
              </a:rPr>
              <a:t>It </a:t>
            </a:r>
            <a:r>
              <a:rPr sz="1700" dirty="0">
                <a:solidFill>
                  <a:srgbClr val="57585B"/>
                </a:solidFill>
                <a:latin typeface="Open Sans"/>
                <a:cs typeface="Open Sans"/>
              </a:rPr>
              <a:t>doesn’t</a:t>
            </a:r>
            <a:r>
              <a:rPr sz="1700" spc="75" dirty="0">
                <a:solidFill>
                  <a:srgbClr val="57585B"/>
                </a:solidFill>
                <a:latin typeface="Open Sans"/>
                <a:cs typeface="Open Sans"/>
              </a:rPr>
              <a:t> </a:t>
            </a:r>
            <a:r>
              <a:rPr sz="1700" dirty="0">
                <a:solidFill>
                  <a:srgbClr val="57585B"/>
                </a:solidFill>
                <a:latin typeface="Open Sans"/>
                <a:cs typeface="Open Sans"/>
              </a:rPr>
              <a:t>matter</a:t>
            </a:r>
            <a:r>
              <a:rPr sz="1700" spc="75" dirty="0">
                <a:solidFill>
                  <a:srgbClr val="57585B"/>
                </a:solidFill>
                <a:latin typeface="Open Sans"/>
                <a:cs typeface="Open Sans"/>
              </a:rPr>
              <a:t> </a:t>
            </a:r>
            <a:r>
              <a:rPr sz="1700" spc="-10" dirty="0">
                <a:solidFill>
                  <a:srgbClr val="57585B"/>
                </a:solidFill>
                <a:latin typeface="Open Sans"/>
                <a:cs typeface="Open Sans"/>
              </a:rPr>
              <a:t>where</a:t>
            </a:r>
            <a:r>
              <a:rPr sz="1700" spc="500" dirty="0">
                <a:solidFill>
                  <a:srgbClr val="57585B"/>
                </a:solidFill>
                <a:latin typeface="Open Sans"/>
                <a:cs typeface="Open Sans"/>
              </a:rPr>
              <a:t> </a:t>
            </a:r>
            <a:r>
              <a:rPr sz="1700" dirty="0">
                <a:solidFill>
                  <a:srgbClr val="57585B"/>
                </a:solidFill>
                <a:latin typeface="Open Sans"/>
                <a:cs typeface="Open Sans"/>
              </a:rPr>
              <a:t>you</a:t>
            </a:r>
            <a:r>
              <a:rPr sz="1700" spc="35" dirty="0">
                <a:solidFill>
                  <a:srgbClr val="57585B"/>
                </a:solidFill>
                <a:latin typeface="Open Sans"/>
                <a:cs typeface="Open Sans"/>
              </a:rPr>
              <a:t> </a:t>
            </a:r>
            <a:r>
              <a:rPr sz="1700" dirty="0">
                <a:solidFill>
                  <a:srgbClr val="57585B"/>
                </a:solidFill>
                <a:latin typeface="Open Sans"/>
                <a:cs typeface="Open Sans"/>
              </a:rPr>
              <a:t>are</a:t>
            </a:r>
            <a:r>
              <a:rPr sz="1700" spc="40" dirty="0">
                <a:solidFill>
                  <a:srgbClr val="57585B"/>
                </a:solidFill>
                <a:latin typeface="Open Sans"/>
                <a:cs typeface="Open Sans"/>
              </a:rPr>
              <a:t> </a:t>
            </a:r>
            <a:r>
              <a:rPr sz="1700" dirty="0">
                <a:solidFill>
                  <a:srgbClr val="57585B"/>
                </a:solidFill>
                <a:latin typeface="Open Sans"/>
                <a:cs typeface="Open Sans"/>
              </a:rPr>
              <a:t>located</a:t>
            </a:r>
            <a:r>
              <a:rPr sz="1700" spc="40" dirty="0">
                <a:solidFill>
                  <a:srgbClr val="57585B"/>
                </a:solidFill>
                <a:latin typeface="Open Sans"/>
                <a:cs typeface="Open Sans"/>
              </a:rPr>
              <a:t> </a:t>
            </a:r>
            <a:r>
              <a:rPr sz="1700" spc="-10" dirty="0">
                <a:solidFill>
                  <a:srgbClr val="57585B"/>
                </a:solidFill>
                <a:latin typeface="Open Sans"/>
                <a:cs typeface="Open Sans"/>
              </a:rPr>
              <a:t>because </a:t>
            </a:r>
            <a:r>
              <a:rPr sz="1700" dirty="0">
                <a:solidFill>
                  <a:srgbClr val="57585B"/>
                </a:solidFill>
                <a:latin typeface="Open Sans"/>
                <a:cs typeface="Open Sans"/>
              </a:rPr>
              <a:t>it</a:t>
            </a:r>
            <a:r>
              <a:rPr sz="1700" spc="40" dirty="0">
                <a:solidFill>
                  <a:srgbClr val="57585B"/>
                </a:solidFill>
                <a:latin typeface="Open Sans"/>
                <a:cs typeface="Open Sans"/>
              </a:rPr>
              <a:t> </a:t>
            </a:r>
            <a:r>
              <a:rPr sz="1700" dirty="0">
                <a:solidFill>
                  <a:srgbClr val="57585B"/>
                </a:solidFill>
                <a:latin typeface="Open Sans"/>
                <a:cs typeface="Open Sans"/>
              </a:rPr>
              <a:t>lives</a:t>
            </a:r>
            <a:r>
              <a:rPr sz="1700" spc="45" dirty="0">
                <a:solidFill>
                  <a:srgbClr val="57585B"/>
                </a:solidFill>
                <a:latin typeface="Open Sans"/>
                <a:cs typeface="Open Sans"/>
              </a:rPr>
              <a:t> </a:t>
            </a:r>
            <a:r>
              <a:rPr sz="1700" dirty="0">
                <a:solidFill>
                  <a:srgbClr val="57585B"/>
                </a:solidFill>
                <a:latin typeface="Open Sans"/>
                <a:cs typeface="Open Sans"/>
              </a:rPr>
              <a:t>on</a:t>
            </a:r>
            <a:r>
              <a:rPr sz="1700" spc="45" dirty="0">
                <a:solidFill>
                  <a:srgbClr val="57585B"/>
                </a:solidFill>
                <a:latin typeface="Open Sans"/>
                <a:cs typeface="Open Sans"/>
              </a:rPr>
              <a:t> </a:t>
            </a:r>
            <a:r>
              <a:rPr sz="1700" dirty="0">
                <a:solidFill>
                  <a:srgbClr val="57585B"/>
                </a:solidFill>
                <a:latin typeface="Open Sans"/>
                <a:cs typeface="Open Sans"/>
              </a:rPr>
              <a:t>computers</a:t>
            </a:r>
            <a:r>
              <a:rPr sz="1700" spc="45"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smartphones</a:t>
            </a:r>
            <a:r>
              <a:rPr sz="1700" spc="40" dirty="0">
                <a:solidFill>
                  <a:srgbClr val="57585B"/>
                </a:solidFill>
                <a:latin typeface="Open Sans"/>
                <a:cs typeface="Open Sans"/>
              </a:rPr>
              <a:t> </a:t>
            </a:r>
            <a:r>
              <a:rPr sz="1700" dirty="0">
                <a:solidFill>
                  <a:srgbClr val="57585B"/>
                </a:solidFill>
                <a:latin typeface="Open Sans"/>
                <a:cs typeface="Open Sans"/>
              </a:rPr>
              <a:t>from</a:t>
            </a:r>
            <a:r>
              <a:rPr sz="1700" spc="45" dirty="0">
                <a:solidFill>
                  <a:srgbClr val="57585B"/>
                </a:solidFill>
                <a:latin typeface="Open Sans"/>
                <a:cs typeface="Open Sans"/>
              </a:rPr>
              <a:t> </a:t>
            </a:r>
            <a:r>
              <a:rPr sz="1700" spc="-25" dirty="0">
                <a:solidFill>
                  <a:srgbClr val="57585B"/>
                </a:solidFill>
                <a:latin typeface="Open Sans"/>
                <a:cs typeface="Open Sans"/>
              </a:rPr>
              <a:t>all </a:t>
            </a:r>
            <a:r>
              <a:rPr sz="1700" dirty="0">
                <a:solidFill>
                  <a:srgbClr val="57585B"/>
                </a:solidFill>
                <a:latin typeface="Open Sans"/>
                <a:cs typeface="Open Sans"/>
              </a:rPr>
              <a:t>over</a:t>
            </a:r>
            <a:r>
              <a:rPr sz="1700" spc="30" dirty="0">
                <a:solidFill>
                  <a:srgbClr val="57585B"/>
                </a:solidFill>
                <a:latin typeface="Open Sans"/>
                <a:cs typeface="Open Sans"/>
              </a:rPr>
              <a:t> </a:t>
            </a:r>
            <a:r>
              <a:rPr sz="1700" dirty="0">
                <a:solidFill>
                  <a:srgbClr val="57585B"/>
                </a:solidFill>
                <a:latin typeface="Open Sans"/>
                <a:cs typeface="Open Sans"/>
              </a:rPr>
              <a:t>the</a:t>
            </a:r>
            <a:r>
              <a:rPr sz="1700" spc="30" dirty="0">
                <a:solidFill>
                  <a:srgbClr val="57585B"/>
                </a:solidFill>
                <a:latin typeface="Open Sans"/>
                <a:cs typeface="Open Sans"/>
              </a:rPr>
              <a:t> </a:t>
            </a:r>
            <a:r>
              <a:rPr sz="1700" dirty="0">
                <a:solidFill>
                  <a:srgbClr val="57585B"/>
                </a:solidFill>
                <a:latin typeface="Open Sans"/>
                <a:cs typeface="Open Sans"/>
              </a:rPr>
              <a:t>world.</a:t>
            </a:r>
            <a:r>
              <a:rPr sz="1700" spc="30" dirty="0">
                <a:solidFill>
                  <a:srgbClr val="57585B"/>
                </a:solidFill>
                <a:latin typeface="Open Sans"/>
                <a:cs typeface="Open Sans"/>
              </a:rPr>
              <a:t> </a:t>
            </a:r>
            <a:r>
              <a:rPr sz="1700" dirty="0">
                <a:solidFill>
                  <a:srgbClr val="57585B"/>
                </a:solidFill>
                <a:latin typeface="Open Sans"/>
                <a:cs typeface="Open Sans"/>
              </a:rPr>
              <a:t>Lots</a:t>
            </a:r>
            <a:r>
              <a:rPr sz="1700" spc="30" dirty="0">
                <a:solidFill>
                  <a:srgbClr val="57585B"/>
                </a:solidFill>
                <a:latin typeface="Open Sans"/>
                <a:cs typeface="Open Sans"/>
              </a:rPr>
              <a:t> </a:t>
            </a:r>
            <a:r>
              <a:rPr sz="1700" spc="-25" dirty="0">
                <a:solidFill>
                  <a:srgbClr val="57585B"/>
                </a:solidFill>
                <a:latin typeface="Open Sans"/>
                <a:cs typeface="Open Sans"/>
              </a:rPr>
              <a:t>of </a:t>
            </a:r>
            <a:r>
              <a:rPr sz="1700" dirty="0">
                <a:solidFill>
                  <a:srgbClr val="57585B"/>
                </a:solidFill>
                <a:latin typeface="Open Sans"/>
                <a:cs typeface="Open Sans"/>
              </a:rPr>
              <a:t>users</a:t>
            </a:r>
            <a:r>
              <a:rPr sz="1700" spc="70" dirty="0">
                <a:solidFill>
                  <a:srgbClr val="57585B"/>
                </a:solidFill>
                <a:latin typeface="Open Sans"/>
                <a:cs typeface="Open Sans"/>
              </a:rPr>
              <a:t> </a:t>
            </a:r>
            <a:r>
              <a:rPr sz="1700" dirty="0">
                <a:solidFill>
                  <a:srgbClr val="57585B"/>
                </a:solidFill>
                <a:latin typeface="Open Sans"/>
                <a:cs typeface="Open Sans"/>
              </a:rPr>
              <a:t>worldwide</a:t>
            </a:r>
            <a:r>
              <a:rPr sz="1700" spc="75" dirty="0">
                <a:solidFill>
                  <a:srgbClr val="57585B"/>
                </a:solidFill>
                <a:latin typeface="Open Sans"/>
                <a:cs typeface="Open Sans"/>
              </a:rPr>
              <a:t> </a:t>
            </a:r>
            <a:r>
              <a:rPr sz="1700" dirty="0">
                <a:solidFill>
                  <a:srgbClr val="57585B"/>
                </a:solidFill>
                <a:latin typeface="Open Sans"/>
                <a:cs typeface="Open Sans"/>
              </a:rPr>
              <a:t>run</a:t>
            </a:r>
            <a:r>
              <a:rPr sz="1700" spc="70"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Bitcoin</a:t>
            </a:r>
            <a:r>
              <a:rPr sz="1700" spc="70" dirty="0">
                <a:solidFill>
                  <a:srgbClr val="57585B"/>
                </a:solidFill>
                <a:latin typeface="Open Sans"/>
                <a:cs typeface="Open Sans"/>
              </a:rPr>
              <a:t> </a:t>
            </a:r>
            <a:r>
              <a:rPr sz="1700" dirty="0">
                <a:solidFill>
                  <a:srgbClr val="57585B"/>
                </a:solidFill>
                <a:latin typeface="Open Sans"/>
                <a:cs typeface="Open Sans"/>
              </a:rPr>
              <a:t>software</a:t>
            </a:r>
            <a:r>
              <a:rPr sz="1700" spc="75" dirty="0">
                <a:solidFill>
                  <a:srgbClr val="57585B"/>
                </a:solidFill>
                <a:latin typeface="Open Sans"/>
                <a:cs typeface="Open Sans"/>
              </a:rPr>
              <a:t> </a:t>
            </a:r>
            <a:r>
              <a:rPr sz="1700" dirty="0">
                <a:solidFill>
                  <a:srgbClr val="57585B"/>
                </a:solidFill>
                <a:latin typeface="Open Sans"/>
                <a:cs typeface="Open Sans"/>
              </a:rPr>
              <a:t>and</a:t>
            </a:r>
            <a:r>
              <a:rPr sz="1700" spc="70" dirty="0">
                <a:solidFill>
                  <a:srgbClr val="57585B"/>
                </a:solidFill>
                <a:latin typeface="Open Sans"/>
                <a:cs typeface="Open Sans"/>
              </a:rPr>
              <a:t> </a:t>
            </a:r>
            <a:r>
              <a:rPr sz="1700" spc="-50" dirty="0">
                <a:solidFill>
                  <a:srgbClr val="57585B"/>
                </a:solidFill>
                <a:latin typeface="Open Sans"/>
                <a:cs typeface="Open Sans"/>
              </a:rPr>
              <a:t>a </a:t>
            </a:r>
            <a:r>
              <a:rPr sz="1700" dirty="0">
                <a:solidFill>
                  <a:srgbClr val="57585B"/>
                </a:solidFill>
                <a:latin typeface="Open Sans"/>
                <a:cs typeface="Open Sans"/>
              </a:rPr>
              <a:t>copy</a:t>
            </a:r>
            <a:r>
              <a:rPr sz="1700" spc="35" dirty="0">
                <a:solidFill>
                  <a:srgbClr val="57585B"/>
                </a:solidFill>
                <a:latin typeface="Open Sans"/>
                <a:cs typeface="Open Sans"/>
              </a:rPr>
              <a:t> </a:t>
            </a:r>
            <a:r>
              <a:rPr sz="1700" dirty="0">
                <a:solidFill>
                  <a:srgbClr val="57585B"/>
                </a:solidFill>
                <a:latin typeface="Open Sans"/>
                <a:cs typeface="Open Sans"/>
              </a:rPr>
              <a:t>of</a:t>
            </a:r>
            <a:r>
              <a:rPr sz="1700" spc="35" dirty="0">
                <a:solidFill>
                  <a:srgbClr val="57585B"/>
                </a:solidFill>
                <a:latin typeface="Open Sans"/>
                <a:cs typeface="Open Sans"/>
              </a:rPr>
              <a:t> </a:t>
            </a:r>
            <a:r>
              <a:rPr sz="1700" dirty="0">
                <a:solidFill>
                  <a:srgbClr val="57585B"/>
                </a:solidFill>
                <a:latin typeface="Open Sans"/>
                <a:cs typeface="Open Sans"/>
              </a:rPr>
              <a:t>its</a:t>
            </a:r>
            <a:r>
              <a:rPr sz="1700" spc="40" dirty="0">
                <a:solidFill>
                  <a:srgbClr val="57585B"/>
                </a:solidFill>
                <a:latin typeface="Open Sans"/>
                <a:cs typeface="Open Sans"/>
              </a:rPr>
              <a:t> </a:t>
            </a:r>
            <a:r>
              <a:rPr sz="1700" spc="-10" dirty="0">
                <a:solidFill>
                  <a:srgbClr val="57585B"/>
                </a:solidFill>
                <a:latin typeface="Open Sans"/>
                <a:cs typeface="Open Sans"/>
              </a:rPr>
              <a:t>ledger.</a:t>
            </a:r>
            <a:endParaRPr sz="1700">
              <a:latin typeface="Open Sans"/>
              <a:cs typeface="Open Sans"/>
            </a:endParaRPr>
          </a:p>
        </p:txBody>
      </p:sp>
      <p:sp>
        <p:nvSpPr>
          <p:cNvPr id="9" name="object 9"/>
          <p:cNvSpPr/>
          <p:nvPr/>
        </p:nvSpPr>
        <p:spPr>
          <a:xfrm>
            <a:off x="1130859" y="4175386"/>
            <a:ext cx="8656955" cy="3802379"/>
          </a:xfrm>
          <a:custGeom>
            <a:avLst/>
            <a:gdLst/>
            <a:ahLst/>
            <a:cxnLst/>
            <a:rect l="l" t="t" r="r" b="b"/>
            <a:pathLst>
              <a:path w="8656955" h="3802379">
                <a:moveTo>
                  <a:pt x="8441481" y="3802240"/>
                </a:moveTo>
                <a:lnTo>
                  <a:pt x="214893" y="3802240"/>
                </a:lnTo>
                <a:lnTo>
                  <a:pt x="165619" y="3796564"/>
                </a:lnTo>
                <a:lnTo>
                  <a:pt x="120386" y="3780396"/>
                </a:lnTo>
                <a:lnTo>
                  <a:pt x="80486" y="3755027"/>
                </a:lnTo>
                <a:lnTo>
                  <a:pt x="47208" y="3721747"/>
                </a:lnTo>
                <a:lnTo>
                  <a:pt x="21841" y="3681844"/>
                </a:lnTo>
                <a:lnTo>
                  <a:pt x="5675" y="3636611"/>
                </a:lnTo>
                <a:lnTo>
                  <a:pt x="0" y="3587335"/>
                </a:lnTo>
                <a:lnTo>
                  <a:pt x="0" y="214893"/>
                </a:lnTo>
                <a:lnTo>
                  <a:pt x="5675" y="165619"/>
                </a:lnTo>
                <a:lnTo>
                  <a:pt x="21841" y="120386"/>
                </a:lnTo>
                <a:lnTo>
                  <a:pt x="47208" y="80486"/>
                </a:lnTo>
                <a:lnTo>
                  <a:pt x="80486" y="47208"/>
                </a:lnTo>
                <a:lnTo>
                  <a:pt x="120386" y="21841"/>
                </a:lnTo>
                <a:lnTo>
                  <a:pt x="165619" y="5675"/>
                </a:lnTo>
                <a:lnTo>
                  <a:pt x="214893" y="0"/>
                </a:lnTo>
                <a:lnTo>
                  <a:pt x="8441481" y="0"/>
                </a:lnTo>
                <a:lnTo>
                  <a:pt x="8490756" y="5675"/>
                </a:lnTo>
                <a:lnTo>
                  <a:pt x="8535990" y="21841"/>
                </a:lnTo>
                <a:lnTo>
                  <a:pt x="8575892" y="47208"/>
                </a:lnTo>
                <a:lnTo>
                  <a:pt x="8609173" y="80486"/>
                </a:lnTo>
                <a:lnTo>
                  <a:pt x="8634542" y="120386"/>
                </a:lnTo>
                <a:lnTo>
                  <a:pt x="8650709" y="165619"/>
                </a:lnTo>
                <a:lnTo>
                  <a:pt x="8656385" y="214893"/>
                </a:lnTo>
                <a:lnTo>
                  <a:pt x="8656385" y="3587335"/>
                </a:lnTo>
                <a:lnTo>
                  <a:pt x="8650709" y="3636611"/>
                </a:lnTo>
                <a:lnTo>
                  <a:pt x="8634542" y="3681844"/>
                </a:lnTo>
                <a:lnTo>
                  <a:pt x="8609173" y="3721747"/>
                </a:lnTo>
                <a:lnTo>
                  <a:pt x="8575892" y="3755027"/>
                </a:lnTo>
                <a:lnTo>
                  <a:pt x="8535990" y="3780396"/>
                </a:lnTo>
                <a:lnTo>
                  <a:pt x="8490756" y="3796564"/>
                </a:lnTo>
                <a:lnTo>
                  <a:pt x="8441481" y="3802240"/>
                </a:lnTo>
                <a:close/>
              </a:path>
            </a:pathLst>
          </a:custGeom>
          <a:ln w="20083">
            <a:solidFill>
              <a:srgbClr val="603990"/>
            </a:solidFill>
          </a:ln>
        </p:spPr>
        <p:txBody>
          <a:bodyPr wrap="square" lIns="0" tIns="0" rIns="0" bIns="0" rtlCol="0"/>
          <a:lstStyle/>
          <a:p>
            <a:endParaRPr/>
          </a:p>
        </p:txBody>
      </p:sp>
      <p:sp>
        <p:nvSpPr>
          <p:cNvPr id="10" name="object 10"/>
          <p:cNvSpPr txBox="1"/>
          <p:nvPr/>
        </p:nvSpPr>
        <p:spPr>
          <a:xfrm>
            <a:off x="5137615" y="4541189"/>
            <a:ext cx="4231005" cy="1081405"/>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In</a:t>
            </a:r>
            <a:r>
              <a:rPr sz="1700" spc="50" dirty="0">
                <a:solidFill>
                  <a:srgbClr val="57585B"/>
                </a:solidFill>
                <a:latin typeface="Open Sans"/>
                <a:cs typeface="Open Sans"/>
              </a:rPr>
              <a:t> </a:t>
            </a:r>
            <a:r>
              <a:rPr sz="1700" dirty="0">
                <a:solidFill>
                  <a:srgbClr val="57585B"/>
                </a:solidFill>
                <a:latin typeface="Open Sans"/>
                <a:cs typeface="Open Sans"/>
              </a:rPr>
              <a:t>simple</a:t>
            </a:r>
            <a:r>
              <a:rPr sz="1700" spc="50" dirty="0">
                <a:solidFill>
                  <a:srgbClr val="57585B"/>
                </a:solidFill>
                <a:latin typeface="Open Sans"/>
                <a:cs typeface="Open Sans"/>
              </a:rPr>
              <a:t> </a:t>
            </a:r>
            <a:r>
              <a:rPr sz="1700" dirty="0">
                <a:solidFill>
                  <a:srgbClr val="57585B"/>
                </a:solidFill>
                <a:latin typeface="Open Sans"/>
                <a:cs typeface="Open Sans"/>
              </a:rPr>
              <a:t>terms,</a:t>
            </a:r>
            <a:r>
              <a:rPr sz="1700" spc="55" dirty="0">
                <a:solidFill>
                  <a:srgbClr val="57585B"/>
                </a:solidFill>
                <a:latin typeface="Open Sans"/>
                <a:cs typeface="Open Sans"/>
              </a:rPr>
              <a:t> </a:t>
            </a:r>
            <a:r>
              <a:rPr sz="1700" dirty="0">
                <a:solidFill>
                  <a:srgbClr val="57585B"/>
                </a:solidFill>
                <a:latin typeface="Open Sans"/>
                <a:cs typeface="Open Sans"/>
              </a:rPr>
              <a:t>Bitcoin</a:t>
            </a:r>
            <a:r>
              <a:rPr sz="1700" spc="50" dirty="0">
                <a:solidFill>
                  <a:srgbClr val="57585B"/>
                </a:solidFill>
                <a:latin typeface="Open Sans"/>
                <a:cs typeface="Open Sans"/>
              </a:rPr>
              <a:t> </a:t>
            </a:r>
            <a:r>
              <a:rPr sz="1700" dirty="0">
                <a:solidFill>
                  <a:srgbClr val="57585B"/>
                </a:solidFill>
                <a:latin typeface="Open Sans"/>
                <a:cs typeface="Open Sans"/>
              </a:rPr>
              <a:t>is</a:t>
            </a:r>
            <a:r>
              <a:rPr sz="1700" spc="55" dirty="0">
                <a:solidFill>
                  <a:srgbClr val="57585B"/>
                </a:solidFill>
                <a:latin typeface="Open Sans"/>
                <a:cs typeface="Open Sans"/>
              </a:rPr>
              <a:t> </a:t>
            </a:r>
            <a:r>
              <a:rPr sz="1700" dirty="0">
                <a:solidFill>
                  <a:srgbClr val="57585B"/>
                </a:solidFill>
                <a:latin typeface="Open Sans"/>
                <a:cs typeface="Open Sans"/>
              </a:rPr>
              <a:t>money.</a:t>
            </a:r>
            <a:r>
              <a:rPr sz="1700" spc="50" dirty="0">
                <a:solidFill>
                  <a:srgbClr val="57585B"/>
                </a:solidFill>
                <a:latin typeface="Open Sans"/>
                <a:cs typeface="Open Sans"/>
              </a:rPr>
              <a:t> </a:t>
            </a:r>
            <a:r>
              <a:rPr sz="1700" spc="-10" dirty="0">
                <a:solidFill>
                  <a:srgbClr val="57585B"/>
                </a:solidFill>
                <a:latin typeface="Open Sans"/>
                <a:cs typeface="Open Sans"/>
              </a:rPr>
              <a:t>Bitcoin </a:t>
            </a:r>
            <a:r>
              <a:rPr sz="1700" dirty="0">
                <a:solidFill>
                  <a:srgbClr val="57585B"/>
                </a:solidFill>
                <a:latin typeface="Open Sans"/>
                <a:cs typeface="Open Sans"/>
              </a:rPr>
              <a:t>is</a:t>
            </a:r>
            <a:r>
              <a:rPr sz="1700" spc="50" dirty="0">
                <a:solidFill>
                  <a:srgbClr val="57585B"/>
                </a:solidFill>
                <a:latin typeface="Open Sans"/>
                <a:cs typeface="Open Sans"/>
              </a:rPr>
              <a:t> </a:t>
            </a:r>
            <a:r>
              <a:rPr sz="1700" dirty="0">
                <a:solidFill>
                  <a:srgbClr val="57585B"/>
                </a:solidFill>
                <a:latin typeface="Open Sans"/>
                <a:cs typeface="Open Sans"/>
              </a:rPr>
              <a:t>not</a:t>
            </a:r>
            <a:r>
              <a:rPr sz="1700" spc="55" dirty="0">
                <a:solidFill>
                  <a:srgbClr val="57585B"/>
                </a:solidFill>
                <a:latin typeface="Open Sans"/>
                <a:cs typeface="Open Sans"/>
              </a:rPr>
              <a:t> </a:t>
            </a:r>
            <a:r>
              <a:rPr sz="1700" dirty="0">
                <a:solidFill>
                  <a:srgbClr val="57585B"/>
                </a:solidFill>
                <a:latin typeface="Open Sans"/>
                <a:cs typeface="Open Sans"/>
              </a:rPr>
              <a:t>an</a:t>
            </a:r>
            <a:r>
              <a:rPr sz="1700" spc="55" dirty="0">
                <a:solidFill>
                  <a:srgbClr val="57585B"/>
                </a:solidFill>
                <a:latin typeface="Open Sans"/>
                <a:cs typeface="Open Sans"/>
              </a:rPr>
              <a:t> </a:t>
            </a:r>
            <a:r>
              <a:rPr sz="1700" dirty="0">
                <a:solidFill>
                  <a:srgbClr val="57585B"/>
                </a:solidFill>
                <a:latin typeface="Open Sans"/>
                <a:cs typeface="Open Sans"/>
              </a:rPr>
              <a:t>investment</a:t>
            </a:r>
            <a:r>
              <a:rPr sz="1700" spc="55" dirty="0">
                <a:solidFill>
                  <a:srgbClr val="57585B"/>
                </a:solidFill>
                <a:latin typeface="Open Sans"/>
                <a:cs typeface="Open Sans"/>
              </a:rPr>
              <a:t> </a:t>
            </a:r>
            <a:r>
              <a:rPr sz="1700" dirty="0">
                <a:solidFill>
                  <a:srgbClr val="57585B"/>
                </a:solidFill>
                <a:latin typeface="Open Sans"/>
                <a:cs typeface="Open Sans"/>
              </a:rPr>
              <a:t>but</a:t>
            </a:r>
            <a:r>
              <a:rPr sz="1700" spc="55" dirty="0">
                <a:solidFill>
                  <a:srgbClr val="57585B"/>
                </a:solidFill>
                <a:latin typeface="Open Sans"/>
                <a:cs typeface="Open Sans"/>
              </a:rPr>
              <a:t> </a:t>
            </a:r>
            <a:r>
              <a:rPr sz="1700" dirty="0">
                <a:solidFill>
                  <a:srgbClr val="57585B"/>
                </a:solidFill>
                <a:latin typeface="Open Sans"/>
                <a:cs typeface="Open Sans"/>
              </a:rPr>
              <a:t>rather</a:t>
            </a:r>
            <a:r>
              <a:rPr sz="1700" spc="55" dirty="0">
                <a:solidFill>
                  <a:srgbClr val="57585B"/>
                </a:solidFill>
                <a:latin typeface="Open Sans"/>
                <a:cs typeface="Open Sans"/>
              </a:rPr>
              <a:t> </a:t>
            </a:r>
            <a:r>
              <a:rPr sz="1700" dirty="0">
                <a:solidFill>
                  <a:srgbClr val="57585B"/>
                </a:solidFill>
                <a:latin typeface="Open Sans"/>
                <a:cs typeface="Open Sans"/>
              </a:rPr>
              <a:t>a</a:t>
            </a:r>
            <a:r>
              <a:rPr sz="1700" spc="55" dirty="0">
                <a:solidFill>
                  <a:srgbClr val="57585B"/>
                </a:solidFill>
                <a:latin typeface="Open Sans"/>
                <a:cs typeface="Open Sans"/>
              </a:rPr>
              <a:t> </a:t>
            </a:r>
            <a:r>
              <a:rPr sz="1700" spc="-10" dirty="0">
                <a:solidFill>
                  <a:srgbClr val="57585B"/>
                </a:solidFill>
                <a:latin typeface="Open Sans"/>
                <a:cs typeface="Open Sans"/>
              </a:rPr>
              <a:t>safe, </a:t>
            </a:r>
            <a:r>
              <a:rPr sz="1700" dirty="0">
                <a:solidFill>
                  <a:srgbClr val="57585B"/>
                </a:solidFill>
                <a:latin typeface="Open Sans"/>
                <a:cs typeface="Open Sans"/>
              </a:rPr>
              <a:t>empowering</a:t>
            </a:r>
            <a:r>
              <a:rPr sz="1700" spc="55" dirty="0">
                <a:solidFill>
                  <a:srgbClr val="57585B"/>
                </a:solidFill>
                <a:latin typeface="Open Sans"/>
                <a:cs typeface="Open Sans"/>
              </a:rPr>
              <a:t> </a:t>
            </a:r>
            <a:r>
              <a:rPr sz="1700" dirty="0">
                <a:solidFill>
                  <a:srgbClr val="57585B"/>
                </a:solidFill>
                <a:latin typeface="Open Sans"/>
                <a:cs typeface="Open Sans"/>
              </a:rPr>
              <a:t>way</a:t>
            </a:r>
            <a:r>
              <a:rPr sz="1700" spc="60" dirty="0">
                <a:solidFill>
                  <a:srgbClr val="57585B"/>
                </a:solidFill>
                <a:latin typeface="Open Sans"/>
                <a:cs typeface="Open Sans"/>
              </a:rPr>
              <a:t> </a:t>
            </a:r>
            <a:r>
              <a:rPr sz="1700" dirty="0">
                <a:solidFill>
                  <a:srgbClr val="57585B"/>
                </a:solidFill>
                <a:latin typeface="Open Sans"/>
                <a:cs typeface="Open Sans"/>
              </a:rPr>
              <a:t>of</a:t>
            </a:r>
            <a:r>
              <a:rPr sz="1700" spc="55" dirty="0">
                <a:solidFill>
                  <a:srgbClr val="57585B"/>
                </a:solidFill>
                <a:latin typeface="Open Sans"/>
                <a:cs typeface="Open Sans"/>
              </a:rPr>
              <a:t> </a:t>
            </a:r>
            <a:r>
              <a:rPr sz="1700" dirty="0">
                <a:solidFill>
                  <a:srgbClr val="57585B"/>
                </a:solidFill>
                <a:latin typeface="Open Sans"/>
                <a:cs typeface="Open Sans"/>
              </a:rPr>
              <a:t>saving</a:t>
            </a:r>
            <a:r>
              <a:rPr sz="1700" spc="60" dirty="0">
                <a:solidFill>
                  <a:srgbClr val="57585B"/>
                </a:solidFill>
                <a:latin typeface="Open Sans"/>
                <a:cs typeface="Open Sans"/>
              </a:rPr>
              <a:t> </a:t>
            </a:r>
            <a:r>
              <a:rPr sz="1700" spc="-20" dirty="0">
                <a:solidFill>
                  <a:srgbClr val="57585B"/>
                </a:solidFill>
                <a:latin typeface="Open Sans"/>
                <a:cs typeface="Open Sans"/>
              </a:rPr>
              <a:t>your</a:t>
            </a:r>
            <a:endParaRPr sz="1700">
              <a:latin typeface="Open Sans"/>
              <a:cs typeface="Open Sans"/>
            </a:endParaRPr>
          </a:p>
          <a:p>
            <a:pPr marL="12700">
              <a:lnSpc>
                <a:spcPct val="100000"/>
              </a:lnSpc>
              <a:spcBef>
                <a:spcPts val="35"/>
              </a:spcBef>
            </a:pPr>
            <a:r>
              <a:rPr sz="1700" dirty="0">
                <a:solidFill>
                  <a:srgbClr val="57585B"/>
                </a:solidFill>
                <a:latin typeface="Open Sans"/>
                <a:cs typeface="Open Sans"/>
              </a:rPr>
              <a:t>hard-earned</a:t>
            </a:r>
            <a:r>
              <a:rPr sz="1700" spc="100" dirty="0">
                <a:solidFill>
                  <a:srgbClr val="57585B"/>
                </a:solidFill>
                <a:latin typeface="Open Sans"/>
                <a:cs typeface="Open Sans"/>
              </a:rPr>
              <a:t> </a:t>
            </a:r>
            <a:r>
              <a:rPr sz="1700" spc="-10" dirty="0">
                <a:solidFill>
                  <a:srgbClr val="57585B"/>
                </a:solidFill>
                <a:latin typeface="Open Sans"/>
                <a:cs typeface="Open Sans"/>
              </a:rPr>
              <a:t>money.</a:t>
            </a:r>
            <a:endParaRPr sz="1700">
              <a:latin typeface="Open Sans"/>
              <a:cs typeface="Open Sans"/>
            </a:endParaRPr>
          </a:p>
        </p:txBody>
      </p:sp>
      <p:sp>
        <p:nvSpPr>
          <p:cNvPr id="11" name="object 11"/>
          <p:cNvSpPr txBox="1"/>
          <p:nvPr/>
        </p:nvSpPr>
        <p:spPr>
          <a:xfrm>
            <a:off x="5137615" y="5896583"/>
            <a:ext cx="4337050" cy="1609090"/>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Having</a:t>
            </a:r>
            <a:r>
              <a:rPr sz="1700" spc="55" dirty="0">
                <a:solidFill>
                  <a:srgbClr val="57585B"/>
                </a:solidFill>
                <a:latin typeface="Open Sans"/>
                <a:cs typeface="Open Sans"/>
              </a:rPr>
              <a:t> </a:t>
            </a:r>
            <a:r>
              <a:rPr sz="1700" dirty="0">
                <a:solidFill>
                  <a:srgbClr val="57585B"/>
                </a:solidFill>
                <a:latin typeface="Open Sans"/>
                <a:cs typeface="Open Sans"/>
              </a:rPr>
              <a:t>bitcoins</a:t>
            </a:r>
            <a:r>
              <a:rPr sz="1700" spc="55" dirty="0">
                <a:solidFill>
                  <a:srgbClr val="57585B"/>
                </a:solidFill>
                <a:latin typeface="Open Sans"/>
                <a:cs typeface="Open Sans"/>
              </a:rPr>
              <a:t> </a:t>
            </a:r>
            <a:r>
              <a:rPr sz="1700" dirty="0">
                <a:solidFill>
                  <a:srgbClr val="57585B"/>
                </a:solidFill>
                <a:latin typeface="Open Sans"/>
                <a:cs typeface="Open Sans"/>
              </a:rPr>
              <a:t>won’t</a:t>
            </a:r>
            <a:r>
              <a:rPr sz="1700" spc="55" dirty="0">
                <a:solidFill>
                  <a:srgbClr val="57585B"/>
                </a:solidFill>
                <a:latin typeface="Open Sans"/>
                <a:cs typeface="Open Sans"/>
              </a:rPr>
              <a:t> </a:t>
            </a:r>
            <a:r>
              <a:rPr sz="1700" dirty="0">
                <a:solidFill>
                  <a:srgbClr val="57585B"/>
                </a:solidFill>
                <a:latin typeface="Open Sans"/>
                <a:cs typeface="Open Sans"/>
              </a:rPr>
              <a:t>make</a:t>
            </a:r>
            <a:r>
              <a:rPr sz="1700" spc="60" dirty="0">
                <a:solidFill>
                  <a:srgbClr val="57585B"/>
                </a:solidFill>
                <a:latin typeface="Open Sans"/>
                <a:cs typeface="Open Sans"/>
              </a:rPr>
              <a:t> </a:t>
            </a:r>
            <a:r>
              <a:rPr sz="1700" dirty="0">
                <a:solidFill>
                  <a:srgbClr val="57585B"/>
                </a:solidFill>
                <a:latin typeface="Open Sans"/>
                <a:cs typeface="Open Sans"/>
              </a:rPr>
              <a:t>you</a:t>
            </a:r>
            <a:r>
              <a:rPr sz="1700" spc="55" dirty="0">
                <a:solidFill>
                  <a:srgbClr val="57585B"/>
                </a:solidFill>
                <a:latin typeface="Open Sans"/>
                <a:cs typeface="Open Sans"/>
              </a:rPr>
              <a:t> </a:t>
            </a:r>
            <a:r>
              <a:rPr sz="1700" spc="-20" dirty="0">
                <a:solidFill>
                  <a:srgbClr val="57585B"/>
                </a:solidFill>
                <a:latin typeface="Open Sans"/>
                <a:cs typeface="Open Sans"/>
              </a:rPr>
              <a:t>rich </a:t>
            </a:r>
            <a:r>
              <a:rPr sz="1700" dirty="0">
                <a:solidFill>
                  <a:srgbClr val="57585B"/>
                </a:solidFill>
                <a:latin typeface="Open Sans"/>
                <a:cs typeface="Open Sans"/>
              </a:rPr>
              <a:t>because</a:t>
            </a:r>
            <a:r>
              <a:rPr sz="1700" spc="35" dirty="0">
                <a:solidFill>
                  <a:srgbClr val="57585B"/>
                </a:solidFill>
                <a:latin typeface="Open Sans"/>
                <a:cs typeface="Open Sans"/>
              </a:rPr>
              <a:t> </a:t>
            </a:r>
            <a:r>
              <a:rPr sz="1700" dirty="0">
                <a:solidFill>
                  <a:srgbClr val="57585B"/>
                </a:solidFill>
                <a:latin typeface="Open Sans"/>
                <a:cs typeface="Open Sans"/>
              </a:rPr>
              <a:t>it</a:t>
            </a:r>
            <a:r>
              <a:rPr sz="1700" spc="40" dirty="0">
                <a:solidFill>
                  <a:srgbClr val="57585B"/>
                </a:solidFill>
                <a:latin typeface="Open Sans"/>
                <a:cs typeface="Open Sans"/>
              </a:rPr>
              <a:t> </a:t>
            </a:r>
            <a:r>
              <a:rPr sz="1700" dirty="0">
                <a:solidFill>
                  <a:srgbClr val="57585B"/>
                </a:solidFill>
                <a:latin typeface="Open Sans"/>
                <a:cs typeface="Open Sans"/>
              </a:rPr>
              <a:t>won’t</a:t>
            </a:r>
            <a:r>
              <a:rPr sz="1700" spc="40" dirty="0">
                <a:solidFill>
                  <a:srgbClr val="57585B"/>
                </a:solidFill>
                <a:latin typeface="Open Sans"/>
                <a:cs typeface="Open Sans"/>
              </a:rPr>
              <a:t> </a:t>
            </a:r>
            <a:r>
              <a:rPr sz="1700" dirty="0">
                <a:solidFill>
                  <a:srgbClr val="57585B"/>
                </a:solidFill>
                <a:latin typeface="Open Sans"/>
                <a:cs typeface="Open Sans"/>
              </a:rPr>
              <a:t>give</a:t>
            </a:r>
            <a:r>
              <a:rPr sz="1700" spc="40" dirty="0">
                <a:solidFill>
                  <a:srgbClr val="57585B"/>
                </a:solidFill>
                <a:latin typeface="Open Sans"/>
                <a:cs typeface="Open Sans"/>
              </a:rPr>
              <a:t> </a:t>
            </a:r>
            <a:r>
              <a:rPr sz="1700" dirty="0">
                <a:solidFill>
                  <a:srgbClr val="57585B"/>
                </a:solidFill>
                <a:latin typeface="Open Sans"/>
                <a:cs typeface="Open Sans"/>
              </a:rPr>
              <a:t>you</a:t>
            </a:r>
            <a:r>
              <a:rPr sz="1700" spc="40"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return</a:t>
            </a:r>
            <a:r>
              <a:rPr sz="1700" spc="40" dirty="0">
                <a:solidFill>
                  <a:srgbClr val="57585B"/>
                </a:solidFill>
                <a:latin typeface="Open Sans"/>
                <a:cs typeface="Open Sans"/>
              </a:rPr>
              <a:t> </a:t>
            </a:r>
            <a:r>
              <a:rPr sz="1700" dirty="0">
                <a:solidFill>
                  <a:srgbClr val="57585B"/>
                </a:solidFill>
                <a:latin typeface="Open Sans"/>
                <a:cs typeface="Open Sans"/>
              </a:rPr>
              <a:t>of</a:t>
            </a:r>
            <a:r>
              <a:rPr sz="1700" spc="40" dirty="0">
                <a:solidFill>
                  <a:srgbClr val="57585B"/>
                </a:solidFill>
                <a:latin typeface="Open Sans"/>
                <a:cs typeface="Open Sans"/>
              </a:rPr>
              <a:t> </a:t>
            </a:r>
            <a:r>
              <a:rPr sz="1700" spc="-20" dirty="0">
                <a:solidFill>
                  <a:srgbClr val="57585B"/>
                </a:solidFill>
                <a:latin typeface="Open Sans"/>
                <a:cs typeface="Open Sans"/>
              </a:rPr>
              <a:t>more </a:t>
            </a:r>
            <a:r>
              <a:rPr sz="1700" dirty="0">
                <a:solidFill>
                  <a:srgbClr val="57585B"/>
                </a:solidFill>
                <a:latin typeface="Open Sans"/>
                <a:cs typeface="Open Sans"/>
              </a:rPr>
              <a:t>bitcoins.</a:t>
            </a:r>
            <a:r>
              <a:rPr sz="1700" spc="55" dirty="0">
                <a:solidFill>
                  <a:srgbClr val="57585B"/>
                </a:solidFill>
                <a:latin typeface="Open Sans"/>
                <a:cs typeface="Open Sans"/>
              </a:rPr>
              <a:t> </a:t>
            </a:r>
            <a:r>
              <a:rPr sz="1700" dirty="0">
                <a:solidFill>
                  <a:srgbClr val="57585B"/>
                </a:solidFill>
                <a:latin typeface="Open Sans"/>
                <a:cs typeface="Open Sans"/>
              </a:rPr>
              <a:t>Its</a:t>
            </a:r>
            <a:r>
              <a:rPr sz="1700" spc="60" dirty="0">
                <a:solidFill>
                  <a:srgbClr val="57585B"/>
                </a:solidFill>
                <a:latin typeface="Open Sans"/>
                <a:cs typeface="Open Sans"/>
              </a:rPr>
              <a:t> </a:t>
            </a:r>
            <a:r>
              <a:rPr sz="1700" dirty="0">
                <a:solidFill>
                  <a:srgbClr val="57585B"/>
                </a:solidFill>
                <a:latin typeface="Open Sans"/>
                <a:cs typeface="Open Sans"/>
              </a:rPr>
              <a:t>value,</a:t>
            </a:r>
            <a:r>
              <a:rPr sz="1700" spc="55" dirty="0">
                <a:solidFill>
                  <a:srgbClr val="57585B"/>
                </a:solidFill>
                <a:latin typeface="Open Sans"/>
                <a:cs typeface="Open Sans"/>
              </a:rPr>
              <a:t> </a:t>
            </a:r>
            <a:r>
              <a:rPr sz="1700" dirty="0">
                <a:solidFill>
                  <a:srgbClr val="57585B"/>
                </a:solidFill>
                <a:latin typeface="Open Sans"/>
                <a:cs typeface="Open Sans"/>
              </a:rPr>
              <a:t>measured</a:t>
            </a:r>
            <a:r>
              <a:rPr sz="1700" spc="60" dirty="0">
                <a:solidFill>
                  <a:srgbClr val="57585B"/>
                </a:solidFill>
                <a:latin typeface="Open Sans"/>
                <a:cs typeface="Open Sans"/>
              </a:rPr>
              <a:t> </a:t>
            </a:r>
            <a:r>
              <a:rPr sz="1700" dirty="0">
                <a:solidFill>
                  <a:srgbClr val="57585B"/>
                </a:solidFill>
                <a:latin typeface="Open Sans"/>
                <a:cs typeface="Open Sans"/>
              </a:rPr>
              <a:t>against</a:t>
            </a:r>
            <a:r>
              <a:rPr sz="1700" spc="55" dirty="0">
                <a:solidFill>
                  <a:srgbClr val="57585B"/>
                </a:solidFill>
                <a:latin typeface="Open Sans"/>
                <a:cs typeface="Open Sans"/>
              </a:rPr>
              <a:t> </a:t>
            </a:r>
            <a:r>
              <a:rPr sz="1700" dirty="0">
                <a:solidFill>
                  <a:srgbClr val="57585B"/>
                </a:solidFill>
                <a:latin typeface="Open Sans"/>
                <a:cs typeface="Open Sans"/>
              </a:rPr>
              <a:t>a</a:t>
            </a:r>
            <a:r>
              <a:rPr sz="1700" spc="60" dirty="0">
                <a:solidFill>
                  <a:srgbClr val="57585B"/>
                </a:solidFill>
                <a:latin typeface="Open Sans"/>
                <a:cs typeface="Open Sans"/>
              </a:rPr>
              <a:t> </a:t>
            </a:r>
            <a:r>
              <a:rPr sz="1700" spc="-25" dirty="0">
                <a:solidFill>
                  <a:srgbClr val="57585B"/>
                </a:solidFill>
                <a:latin typeface="Open Sans"/>
                <a:cs typeface="Open Sans"/>
              </a:rPr>
              <a:t>ﬁat </a:t>
            </a:r>
            <a:r>
              <a:rPr sz="1700" dirty="0">
                <a:solidFill>
                  <a:srgbClr val="57585B"/>
                </a:solidFill>
                <a:latin typeface="Open Sans"/>
                <a:cs typeface="Open Sans"/>
              </a:rPr>
              <a:t>currency,</a:t>
            </a:r>
            <a:r>
              <a:rPr sz="1700" spc="40" dirty="0">
                <a:solidFill>
                  <a:srgbClr val="57585B"/>
                </a:solidFill>
                <a:latin typeface="Open Sans"/>
                <a:cs typeface="Open Sans"/>
              </a:rPr>
              <a:t> </a:t>
            </a:r>
            <a:r>
              <a:rPr sz="1700" dirty="0">
                <a:solidFill>
                  <a:srgbClr val="57585B"/>
                </a:solidFill>
                <a:latin typeface="Open Sans"/>
                <a:cs typeface="Open Sans"/>
              </a:rPr>
              <a:t>does</a:t>
            </a:r>
            <a:r>
              <a:rPr sz="1700" spc="45" dirty="0">
                <a:solidFill>
                  <a:srgbClr val="57585B"/>
                </a:solidFill>
                <a:latin typeface="Open Sans"/>
                <a:cs typeface="Open Sans"/>
              </a:rPr>
              <a:t> </a:t>
            </a:r>
            <a:r>
              <a:rPr sz="1700" dirty="0">
                <a:solidFill>
                  <a:srgbClr val="57585B"/>
                </a:solidFill>
                <a:latin typeface="Open Sans"/>
                <a:cs typeface="Open Sans"/>
              </a:rPr>
              <a:t>go</a:t>
            </a:r>
            <a:r>
              <a:rPr sz="1700" spc="45" dirty="0">
                <a:solidFill>
                  <a:srgbClr val="57585B"/>
                </a:solidFill>
                <a:latin typeface="Open Sans"/>
                <a:cs typeface="Open Sans"/>
              </a:rPr>
              <a:t> </a:t>
            </a:r>
            <a:r>
              <a:rPr sz="1700" dirty="0">
                <a:solidFill>
                  <a:srgbClr val="57585B"/>
                </a:solidFill>
                <a:latin typeface="Open Sans"/>
                <a:cs typeface="Open Sans"/>
              </a:rPr>
              <a:t>up,</a:t>
            </a:r>
            <a:r>
              <a:rPr sz="1700" spc="40" dirty="0">
                <a:solidFill>
                  <a:srgbClr val="57585B"/>
                </a:solidFill>
                <a:latin typeface="Open Sans"/>
                <a:cs typeface="Open Sans"/>
              </a:rPr>
              <a:t> </a:t>
            </a:r>
            <a:r>
              <a:rPr sz="1700" dirty="0">
                <a:solidFill>
                  <a:srgbClr val="57585B"/>
                </a:solidFill>
                <a:latin typeface="Open Sans"/>
                <a:cs typeface="Open Sans"/>
              </a:rPr>
              <a:t>but</a:t>
            </a:r>
            <a:r>
              <a:rPr sz="1700" spc="45" dirty="0">
                <a:solidFill>
                  <a:srgbClr val="57585B"/>
                </a:solidFill>
                <a:latin typeface="Open Sans"/>
                <a:cs typeface="Open Sans"/>
              </a:rPr>
              <a:t> </a:t>
            </a:r>
            <a:r>
              <a:rPr sz="1700" dirty="0">
                <a:solidFill>
                  <a:srgbClr val="57585B"/>
                </a:solidFill>
                <a:latin typeface="Open Sans"/>
                <a:cs typeface="Open Sans"/>
              </a:rPr>
              <a:t>this</a:t>
            </a:r>
            <a:r>
              <a:rPr sz="1700" spc="45" dirty="0">
                <a:solidFill>
                  <a:srgbClr val="57585B"/>
                </a:solidFill>
                <a:latin typeface="Open Sans"/>
                <a:cs typeface="Open Sans"/>
              </a:rPr>
              <a:t> </a:t>
            </a:r>
            <a:r>
              <a:rPr sz="1700" dirty="0">
                <a:solidFill>
                  <a:srgbClr val="57585B"/>
                </a:solidFill>
                <a:latin typeface="Open Sans"/>
                <a:cs typeface="Open Sans"/>
              </a:rPr>
              <a:t>is</a:t>
            </a:r>
            <a:r>
              <a:rPr sz="1700" spc="40" dirty="0">
                <a:solidFill>
                  <a:srgbClr val="57585B"/>
                </a:solidFill>
                <a:latin typeface="Open Sans"/>
                <a:cs typeface="Open Sans"/>
              </a:rPr>
              <a:t> </a:t>
            </a:r>
            <a:r>
              <a:rPr sz="1700" spc="-20" dirty="0">
                <a:solidFill>
                  <a:srgbClr val="57585B"/>
                </a:solidFill>
                <a:latin typeface="Open Sans"/>
                <a:cs typeface="Open Sans"/>
              </a:rPr>
              <a:t>only </a:t>
            </a:r>
            <a:r>
              <a:rPr sz="1700" dirty="0">
                <a:solidFill>
                  <a:srgbClr val="57585B"/>
                </a:solidFill>
                <a:latin typeface="Open Sans"/>
                <a:cs typeface="Open Sans"/>
              </a:rPr>
              <a:t>because</a:t>
            </a:r>
            <a:r>
              <a:rPr sz="1700" spc="60" dirty="0">
                <a:solidFill>
                  <a:srgbClr val="57585B"/>
                </a:solidFill>
                <a:latin typeface="Open Sans"/>
                <a:cs typeface="Open Sans"/>
              </a:rPr>
              <a:t> </a:t>
            </a:r>
            <a:r>
              <a:rPr sz="1700" dirty="0">
                <a:solidFill>
                  <a:srgbClr val="57585B"/>
                </a:solidFill>
                <a:latin typeface="Open Sans"/>
                <a:cs typeface="Open Sans"/>
              </a:rPr>
              <a:t>of</a:t>
            </a:r>
            <a:r>
              <a:rPr sz="1700" spc="65" dirty="0">
                <a:solidFill>
                  <a:srgbClr val="57585B"/>
                </a:solidFill>
                <a:latin typeface="Open Sans"/>
                <a:cs typeface="Open Sans"/>
              </a:rPr>
              <a:t> </a:t>
            </a:r>
            <a:r>
              <a:rPr sz="1700" dirty="0">
                <a:solidFill>
                  <a:srgbClr val="57585B"/>
                </a:solidFill>
                <a:latin typeface="Open Sans"/>
                <a:cs typeface="Open Sans"/>
              </a:rPr>
              <a:t>its</a:t>
            </a:r>
            <a:r>
              <a:rPr sz="1700" spc="65" dirty="0">
                <a:solidFill>
                  <a:srgbClr val="57585B"/>
                </a:solidFill>
                <a:latin typeface="Open Sans"/>
                <a:cs typeface="Open Sans"/>
              </a:rPr>
              <a:t> </a:t>
            </a:r>
            <a:r>
              <a:rPr sz="1700" dirty="0">
                <a:solidFill>
                  <a:srgbClr val="57585B"/>
                </a:solidFill>
                <a:latin typeface="Open Sans"/>
                <a:cs typeface="Open Sans"/>
              </a:rPr>
              <a:t>growing</a:t>
            </a:r>
            <a:r>
              <a:rPr sz="1700" spc="65" dirty="0">
                <a:solidFill>
                  <a:srgbClr val="57585B"/>
                </a:solidFill>
                <a:latin typeface="Open Sans"/>
                <a:cs typeface="Open Sans"/>
              </a:rPr>
              <a:t> </a:t>
            </a:r>
            <a:r>
              <a:rPr sz="1700" dirty="0">
                <a:solidFill>
                  <a:srgbClr val="57585B"/>
                </a:solidFill>
                <a:latin typeface="Open Sans"/>
                <a:cs typeface="Open Sans"/>
              </a:rPr>
              <a:t>adoption</a:t>
            </a:r>
            <a:r>
              <a:rPr sz="1700" spc="65" dirty="0">
                <a:solidFill>
                  <a:srgbClr val="57585B"/>
                </a:solidFill>
                <a:latin typeface="Open Sans"/>
                <a:cs typeface="Open Sans"/>
              </a:rPr>
              <a:t> </a:t>
            </a:r>
            <a:r>
              <a:rPr sz="1700" dirty="0">
                <a:solidFill>
                  <a:srgbClr val="57585B"/>
                </a:solidFill>
                <a:latin typeface="Open Sans"/>
                <a:cs typeface="Open Sans"/>
              </a:rPr>
              <a:t>and</a:t>
            </a:r>
            <a:r>
              <a:rPr sz="1700" spc="65"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devaluation</a:t>
            </a:r>
            <a:r>
              <a:rPr sz="1700" spc="85" dirty="0">
                <a:solidFill>
                  <a:srgbClr val="57585B"/>
                </a:solidFill>
                <a:latin typeface="Open Sans"/>
                <a:cs typeface="Open Sans"/>
              </a:rPr>
              <a:t> </a:t>
            </a:r>
            <a:r>
              <a:rPr sz="1700" dirty="0">
                <a:solidFill>
                  <a:srgbClr val="57585B"/>
                </a:solidFill>
                <a:latin typeface="Open Sans"/>
                <a:cs typeface="Open Sans"/>
              </a:rPr>
              <a:t>of</a:t>
            </a:r>
            <a:r>
              <a:rPr sz="1700" spc="85" dirty="0">
                <a:solidFill>
                  <a:srgbClr val="57585B"/>
                </a:solidFill>
                <a:latin typeface="Open Sans"/>
                <a:cs typeface="Open Sans"/>
              </a:rPr>
              <a:t> </a:t>
            </a:r>
            <a:r>
              <a:rPr sz="1700" dirty="0">
                <a:solidFill>
                  <a:srgbClr val="57585B"/>
                </a:solidFill>
                <a:latin typeface="Open Sans"/>
                <a:cs typeface="Open Sans"/>
              </a:rPr>
              <a:t>ﬁat</a:t>
            </a:r>
            <a:r>
              <a:rPr sz="1700" spc="85" dirty="0">
                <a:solidFill>
                  <a:srgbClr val="57585B"/>
                </a:solidFill>
                <a:latin typeface="Open Sans"/>
                <a:cs typeface="Open Sans"/>
              </a:rPr>
              <a:t> </a:t>
            </a:r>
            <a:r>
              <a:rPr sz="1700" spc="-10" dirty="0">
                <a:solidFill>
                  <a:srgbClr val="57585B"/>
                </a:solidFill>
                <a:latin typeface="Open Sans"/>
                <a:cs typeface="Open Sans"/>
              </a:rPr>
              <a:t>currencies.</a:t>
            </a:r>
            <a:endParaRPr sz="1700">
              <a:latin typeface="Open Sans"/>
              <a:cs typeface="Open Sans"/>
            </a:endParaRPr>
          </a:p>
        </p:txBody>
      </p:sp>
      <p:sp>
        <p:nvSpPr>
          <p:cNvPr id="12" name="object 12"/>
          <p:cNvSpPr txBox="1"/>
          <p:nvPr/>
        </p:nvSpPr>
        <p:spPr>
          <a:xfrm>
            <a:off x="1118155" y="2498129"/>
            <a:ext cx="7160895" cy="1273810"/>
          </a:xfrm>
          <a:prstGeom prst="rect">
            <a:avLst/>
          </a:prstGeom>
        </p:spPr>
        <p:txBody>
          <a:bodyPr vert="horz" wrap="square" lIns="0" tIns="13970" rIns="0" bIns="0" rtlCol="0">
            <a:spAutoFit/>
          </a:bodyPr>
          <a:lstStyle/>
          <a:p>
            <a:pPr marL="12700" lvl="1">
              <a:lnSpc>
                <a:spcPct val="100000"/>
              </a:lnSpc>
              <a:spcBef>
                <a:spcPts val="110"/>
              </a:spcBef>
              <a:tabLst>
                <a:tab pos="736600" algn="l"/>
              </a:tabLst>
            </a:pPr>
            <a:r>
              <a:rPr lang="en-US" sz="3450" b="1" i="1" dirty="0">
                <a:solidFill>
                  <a:srgbClr val="241B54"/>
                </a:solidFill>
                <a:latin typeface="Open Sans"/>
                <a:cs typeface="Open Sans"/>
              </a:rPr>
              <a:t>6.2 </a:t>
            </a:r>
            <a:r>
              <a:rPr sz="3450" b="1" i="1" dirty="0">
                <a:solidFill>
                  <a:srgbClr val="241B54"/>
                </a:solidFill>
                <a:latin typeface="Open Sans"/>
                <a:cs typeface="Open Sans"/>
              </a:rPr>
              <a:t>Bitcoin</a:t>
            </a:r>
            <a:r>
              <a:rPr sz="3450" b="1" i="1" spc="-10" dirty="0">
                <a:solidFill>
                  <a:srgbClr val="241B54"/>
                </a:solidFill>
                <a:latin typeface="Open Sans"/>
                <a:cs typeface="Open Sans"/>
              </a:rPr>
              <a:t> </a:t>
            </a:r>
            <a:r>
              <a:rPr sz="3450" b="1" i="1" dirty="0">
                <a:solidFill>
                  <a:srgbClr val="241B54"/>
                </a:solidFill>
                <a:latin typeface="Open Sans"/>
                <a:cs typeface="Open Sans"/>
              </a:rPr>
              <a:t>as</a:t>
            </a:r>
            <a:r>
              <a:rPr sz="3450" b="1" i="1" spc="-5" dirty="0">
                <a:solidFill>
                  <a:srgbClr val="241B54"/>
                </a:solidFill>
                <a:latin typeface="Open Sans"/>
                <a:cs typeface="Open Sans"/>
              </a:rPr>
              <a:t> </a:t>
            </a:r>
            <a:r>
              <a:rPr sz="3450" b="1" i="1" dirty="0">
                <a:solidFill>
                  <a:srgbClr val="241B54"/>
                </a:solidFill>
                <a:latin typeface="Open Sans"/>
                <a:cs typeface="Open Sans"/>
              </a:rPr>
              <a:t>Sound</a:t>
            </a:r>
            <a:r>
              <a:rPr sz="3450" b="1" i="1" spc="-5" dirty="0">
                <a:solidFill>
                  <a:srgbClr val="241B54"/>
                </a:solidFill>
                <a:latin typeface="Open Sans"/>
                <a:cs typeface="Open Sans"/>
              </a:rPr>
              <a:t> </a:t>
            </a:r>
            <a:r>
              <a:rPr sz="3450" b="1" i="1" dirty="0">
                <a:solidFill>
                  <a:srgbClr val="241B54"/>
                </a:solidFill>
                <a:latin typeface="Open Sans"/>
                <a:cs typeface="Open Sans"/>
              </a:rPr>
              <a:t>Digital</a:t>
            </a:r>
            <a:r>
              <a:rPr sz="3450" b="1" i="1" spc="-5" dirty="0">
                <a:solidFill>
                  <a:srgbClr val="241B54"/>
                </a:solidFill>
                <a:latin typeface="Open Sans"/>
                <a:cs typeface="Open Sans"/>
              </a:rPr>
              <a:t> </a:t>
            </a:r>
            <a:r>
              <a:rPr sz="3450" b="1" i="1" spc="-10" dirty="0">
                <a:solidFill>
                  <a:srgbClr val="241B54"/>
                </a:solidFill>
                <a:latin typeface="Open Sans"/>
                <a:cs typeface="Open Sans"/>
              </a:rPr>
              <a:t>Money</a:t>
            </a:r>
            <a:endParaRPr sz="3450" dirty="0">
              <a:latin typeface="Open Sans"/>
              <a:cs typeface="Open Sans"/>
            </a:endParaRPr>
          </a:p>
          <a:p>
            <a:pPr marL="12700" lvl="2">
              <a:lnSpc>
                <a:spcPct val="100000"/>
              </a:lnSpc>
              <a:spcBef>
                <a:spcPts val="2615"/>
              </a:spcBef>
              <a:tabLst>
                <a:tab pos="838200" algn="l"/>
              </a:tabLst>
            </a:pPr>
            <a:r>
              <a:rPr lang="en-US" sz="2550" b="1" spc="-10" dirty="0">
                <a:solidFill>
                  <a:srgbClr val="241B54"/>
                </a:solidFill>
                <a:latin typeface="Open Sans"/>
                <a:cs typeface="Open Sans"/>
              </a:rPr>
              <a:t>6.2.1 </a:t>
            </a:r>
            <a:r>
              <a:rPr sz="2550" b="1" spc="-10" dirty="0">
                <a:solidFill>
                  <a:srgbClr val="241B54"/>
                </a:solidFill>
                <a:latin typeface="Open Sans"/>
                <a:cs typeface="Open Sans"/>
              </a:rPr>
              <a:t>Introduction</a:t>
            </a:r>
            <a:endParaRPr sz="2550" dirty="0">
              <a:latin typeface="Open Sans"/>
              <a:cs typeface="Open Sans"/>
            </a:endParaRPr>
          </a:p>
        </p:txBody>
      </p:sp>
      <p:pic>
        <p:nvPicPr>
          <p:cNvPr id="13" name="object 13"/>
          <p:cNvPicPr/>
          <p:nvPr/>
        </p:nvPicPr>
        <p:blipFill>
          <a:blip r:embed="rId5" cstate="print"/>
          <a:stretch>
            <a:fillRect/>
          </a:stretch>
        </p:blipFill>
        <p:spPr>
          <a:xfrm>
            <a:off x="1479871" y="5583573"/>
            <a:ext cx="3230387" cy="2028904"/>
          </a:xfrm>
          <a:prstGeom prst="rect">
            <a:avLst/>
          </a:prstGeom>
        </p:spPr>
      </p:pic>
      <p:sp>
        <p:nvSpPr>
          <p:cNvPr id="14" name="object 14"/>
          <p:cNvSpPr txBox="1"/>
          <p:nvPr/>
        </p:nvSpPr>
        <p:spPr>
          <a:xfrm>
            <a:off x="1512010" y="4428949"/>
            <a:ext cx="2156460" cy="1240790"/>
          </a:xfrm>
          <a:prstGeom prst="rect">
            <a:avLst/>
          </a:prstGeom>
        </p:spPr>
        <p:txBody>
          <a:bodyPr vert="horz" wrap="square" lIns="0" tIns="15240" rIns="0" bIns="0" rtlCol="0">
            <a:spAutoFit/>
          </a:bodyPr>
          <a:lstStyle/>
          <a:p>
            <a:pPr marL="12700">
              <a:lnSpc>
                <a:spcPct val="100000"/>
              </a:lnSpc>
              <a:spcBef>
                <a:spcPts val="120"/>
              </a:spcBef>
            </a:pPr>
            <a:r>
              <a:rPr sz="2450" b="1" spc="55" dirty="0">
                <a:solidFill>
                  <a:srgbClr val="241B54"/>
                </a:solidFill>
                <a:latin typeface="Open Sans"/>
                <a:cs typeface="Open Sans"/>
              </a:rPr>
              <a:t>Activity:</a:t>
            </a:r>
            <a:endParaRPr sz="2450" dirty="0">
              <a:latin typeface="Open Sans"/>
              <a:cs typeface="Open Sans"/>
            </a:endParaRPr>
          </a:p>
          <a:p>
            <a:pPr marL="12700" marR="5080">
              <a:lnSpc>
                <a:spcPct val="101800"/>
              </a:lnSpc>
              <a:spcBef>
                <a:spcPts val="2445"/>
              </a:spcBef>
            </a:pPr>
            <a:r>
              <a:rPr sz="1700" dirty="0">
                <a:solidFill>
                  <a:srgbClr val="57585B"/>
                </a:solidFill>
                <a:latin typeface="Open Sans"/>
                <a:cs typeface="Open Sans"/>
              </a:rPr>
              <a:t>Watch</a:t>
            </a:r>
            <a:r>
              <a:rPr sz="1700" spc="45" dirty="0">
                <a:solidFill>
                  <a:srgbClr val="57585B"/>
                </a:solidFill>
                <a:latin typeface="Open Sans"/>
                <a:cs typeface="Open Sans"/>
              </a:rPr>
              <a:t> </a:t>
            </a:r>
            <a:r>
              <a:rPr sz="1700" dirty="0">
                <a:solidFill>
                  <a:srgbClr val="57585B"/>
                </a:solidFill>
                <a:latin typeface="Open Sans"/>
                <a:cs typeface="Open Sans"/>
              </a:rPr>
              <a:t>1.5</a:t>
            </a:r>
            <a:r>
              <a:rPr sz="1700" spc="50" dirty="0">
                <a:solidFill>
                  <a:srgbClr val="57585B"/>
                </a:solidFill>
                <a:latin typeface="Open Sans"/>
                <a:cs typeface="Open Sans"/>
              </a:rPr>
              <a:t> </a:t>
            </a:r>
            <a:r>
              <a:rPr sz="1700" dirty="0">
                <a:solidFill>
                  <a:srgbClr val="57585B"/>
                </a:solidFill>
                <a:latin typeface="Open Sans"/>
                <a:cs typeface="Open Sans"/>
              </a:rPr>
              <a:t>min</a:t>
            </a:r>
            <a:r>
              <a:rPr sz="1700" spc="50" dirty="0">
                <a:solidFill>
                  <a:srgbClr val="57585B"/>
                </a:solidFill>
                <a:latin typeface="Open Sans"/>
                <a:cs typeface="Open Sans"/>
              </a:rPr>
              <a:t> </a:t>
            </a:r>
            <a:r>
              <a:rPr sz="1700" spc="-10" dirty="0">
                <a:solidFill>
                  <a:srgbClr val="57585B"/>
                </a:solidFill>
                <a:latin typeface="Open Sans"/>
                <a:cs typeface="Open Sans"/>
              </a:rPr>
              <a:t>video, </a:t>
            </a:r>
            <a:r>
              <a:rPr sz="1700" dirty="0">
                <a:solidFill>
                  <a:srgbClr val="57585B"/>
                </a:solidFill>
                <a:latin typeface="Open Sans"/>
                <a:cs typeface="Open Sans"/>
              </a:rPr>
              <a:t>“What</a:t>
            </a:r>
            <a:r>
              <a:rPr sz="1700" spc="35" dirty="0">
                <a:solidFill>
                  <a:srgbClr val="57585B"/>
                </a:solidFill>
                <a:latin typeface="Open Sans"/>
                <a:cs typeface="Open Sans"/>
              </a:rPr>
              <a:t> </a:t>
            </a:r>
            <a:r>
              <a:rPr lang="en-US" sz="1700" spc="35" dirty="0">
                <a:solidFill>
                  <a:srgbClr val="57585B"/>
                </a:solidFill>
                <a:latin typeface="Open Sans"/>
                <a:cs typeface="Open Sans"/>
              </a:rPr>
              <a:t>I</a:t>
            </a:r>
            <a:r>
              <a:rPr sz="1700" dirty="0">
                <a:solidFill>
                  <a:srgbClr val="57585B"/>
                </a:solidFill>
                <a:latin typeface="Open Sans"/>
                <a:cs typeface="Open Sans"/>
              </a:rPr>
              <a:t>s</a:t>
            </a:r>
            <a:r>
              <a:rPr sz="1700" spc="40" dirty="0">
                <a:solidFill>
                  <a:srgbClr val="57585B"/>
                </a:solidFill>
                <a:latin typeface="Open Sans"/>
                <a:cs typeface="Open Sans"/>
              </a:rPr>
              <a:t> </a:t>
            </a:r>
            <a:r>
              <a:rPr sz="1700" spc="-10" dirty="0">
                <a:solidFill>
                  <a:srgbClr val="57585B"/>
                </a:solidFill>
                <a:latin typeface="Open Sans"/>
                <a:cs typeface="Open Sans"/>
              </a:rPr>
              <a:t>Bitcoin?</a:t>
            </a:r>
            <a:endParaRPr sz="1700" dirty="0">
              <a:latin typeface="Open Sans"/>
              <a:cs typeface="Open Sans"/>
            </a:endParaRPr>
          </a:p>
        </p:txBody>
      </p:sp>
      <p:sp>
        <p:nvSpPr>
          <p:cNvPr id="15" name="object 15"/>
          <p:cNvSpPr txBox="1"/>
          <p:nvPr/>
        </p:nvSpPr>
        <p:spPr>
          <a:xfrm>
            <a:off x="1777452" y="8642492"/>
            <a:ext cx="902969" cy="601980"/>
          </a:xfrm>
          <a:prstGeom prst="rect">
            <a:avLst/>
          </a:prstGeom>
        </p:spPr>
        <p:txBody>
          <a:bodyPr vert="horz" wrap="square" lIns="0" tIns="34290" rIns="0" bIns="0" rtlCol="0">
            <a:spAutoFit/>
          </a:bodyPr>
          <a:lstStyle/>
          <a:p>
            <a:pPr marL="26034">
              <a:lnSpc>
                <a:spcPct val="100000"/>
              </a:lnSpc>
              <a:spcBef>
                <a:spcPts val="270"/>
              </a:spcBef>
            </a:pPr>
            <a:r>
              <a:rPr sz="1900" b="1" spc="45" dirty="0">
                <a:solidFill>
                  <a:srgbClr val="241B54"/>
                </a:solidFill>
                <a:latin typeface="Open Sans"/>
                <a:cs typeface="Open Sans"/>
              </a:rPr>
              <a:t>Bitcoin</a:t>
            </a:r>
            <a:endParaRPr sz="1900">
              <a:latin typeface="Open Sans"/>
              <a:cs typeface="Open Sans"/>
            </a:endParaRPr>
          </a:p>
          <a:p>
            <a:pPr marL="12700">
              <a:lnSpc>
                <a:spcPct val="100000"/>
              </a:lnSpc>
              <a:spcBef>
                <a:spcPts val="105"/>
              </a:spcBef>
            </a:pPr>
            <a:r>
              <a:rPr sz="1650" spc="-10" dirty="0">
                <a:solidFill>
                  <a:srgbClr val="57585B"/>
                </a:solidFill>
                <a:latin typeface="Open Sans"/>
                <a:cs typeface="Open Sans"/>
              </a:rPr>
              <a:t>Asset</a:t>
            </a:r>
            <a:endParaRPr sz="1650">
              <a:latin typeface="Open Sans"/>
              <a:cs typeface="Open Sans"/>
            </a:endParaRPr>
          </a:p>
        </p:txBody>
      </p:sp>
      <p:pic>
        <p:nvPicPr>
          <p:cNvPr id="16" name="object 16"/>
          <p:cNvPicPr/>
          <p:nvPr/>
        </p:nvPicPr>
        <p:blipFill>
          <a:blip r:embed="rId6" cstate="print"/>
          <a:stretch>
            <a:fillRect/>
          </a:stretch>
        </p:blipFill>
        <p:spPr>
          <a:xfrm>
            <a:off x="3122239" y="8193457"/>
            <a:ext cx="4637189" cy="2613208"/>
          </a:xfrm>
          <a:prstGeom prst="rect">
            <a:avLst/>
          </a:prstGeom>
        </p:spPr>
      </p:pic>
      <p:sp>
        <p:nvSpPr>
          <p:cNvPr id="17" name="object 17"/>
          <p:cNvSpPr txBox="1"/>
          <p:nvPr/>
        </p:nvSpPr>
        <p:spPr>
          <a:xfrm>
            <a:off x="3586912" y="9821095"/>
            <a:ext cx="730250" cy="275590"/>
          </a:xfrm>
          <a:prstGeom prst="rect">
            <a:avLst/>
          </a:prstGeom>
        </p:spPr>
        <p:txBody>
          <a:bodyPr vert="horz" wrap="square" lIns="0" tIns="11430" rIns="0" bIns="0" rtlCol="0">
            <a:spAutoFit/>
          </a:bodyPr>
          <a:lstStyle/>
          <a:p>
            <a:pPr marL="12700">
              <a:lnSpc>
                <a:spcPct val="100000"/>
              </a:lnSpc>
              <a:spcBef>
                <a:spcPts val="90"/>
              </a:spcBef>
            </a:pPr>
            <a:r>
              <a:rPr sz="1650" b="1" spc="-10" dirty="0">
                <a:solidFill>
                  <a:srgbClr val="FFFFFF"/>
                </a:solidFill>
                <a:latin typeface="Open Sans"/>
                <a:cs typeface="Open Sans"/>
              </a:rPr>
              <a:t>Money</a:t>
            </a:r>
            <a:endParaRPr sz="1650">
              <a:latin typeface="Open Sans"/>
              <a:cs typeface="Open Sans"/>
            </a:endParaRPr>
          </a:p>
        </p:txBody>
      </p:sp>
      <p:sp>
        <p:nvSpPr>
          <p:cNvPr id="18" name="object 18"/>
          <p:cNvSpPr txBox="1"/>
          <p:nvPr/>
        </p:nvSpPr>
        <p:spPr>
          <a:xfrm>
            <a:off x="4929526" y="9821095"/>
            <a:ext cx="1043940" cy="275590"/>
          </a:xfrm>
          <a:prstGeom prst="rect">
            <a:avLst/>
          </a:prstGeom>
        </p:spPr>
        <p:txBody>
          <a:bodyPr vert="horz" wrap="square" lIns="0" tIns="11430" rIns="0" bIns="0" rtlCol="0">
            <a:spAutoFit/>
          </a:bodyPr>
          <a:lstStyle/>
          <a:p>
            <a:pPr marL="12700">
              <a:lnSpc>
                <a:spcPct val="100000"/>
              </a:lnSpc>
              <a:spcBef>
                <a:spcPts val="90"/>
              </a:spcBef>
            </a:pPr>
            <a:r>
              <a:rPr sz="1650" b="1" spc="-10" dirty="0">
                <a:solidFill>
                  <a:srgbClr val="FFFFFF"/>
                </a:solidFill>
                <a:latin typeface="Open Sans"/>
                <a:cs typeface="Open Sans"/>
              </a:rPr>
              <a:t>Networks</a:t>
            </a:r>
            <a:endParaRPr sz="1650">
              <a:latin typeface="Open Sans"/>
              <a:cs typeface="Open Sans"/>
            </a:endParaRPr>
          </a:p>
        </p:txBody>
      </p:sp>
      <p:sp>
        <p:nvSpPr>
          <p:cNvPr id="19" name="object 19"/>
          <p:cNvSpPr txBox="1"/>
          <p:nvPr/>
        </p:nvSpPr>
        <p:spPr>
          <a:xfrm>
            <a:off x="5630536" y="8866612"/>
            <a:ext cx="1162050" cy="275590"/>
          </a:xfrm>
          <a:prstGeom prst="rect">
            <a:avLst/>
          </a:prstGeom>
        </p:spPr>
        <p:txBody>
          <a:bodyPr vert="horz" wrap="square" lIns="0" tIns="11430" rIns="0" bIns="0" rtlCol="0">
            <a:spAutoFit/>
          </a:bodyPr>
          <a:lstStyle/>
          <a:p>
            <a:pPr marL="12700">
              <a:lnSpc>
                <a:spcPct val="100000"/>
              </a:lnSpc>
              <a:spcBef>
                <a:spcPts val="90"/>
              </a:spcBef>
            </a:pPr>
            <a:r>
              <a:rPr sz="1650" b="1" spc="-10" dirty="0">
                <a:solidFill>
                  <a:srgbClr val="FFFFFF"/>
                </a:solidFill>
                <a:latin typeface="Open Sans"/>
                <a:cs typeface="Open Sans"/>
              </a:rPr>
              <a:t>Innovation</a:t>
            </a:r>
            <a:endParaRPr sz="1650">
              <a:latin typeface="Open Sans"/>
              <a:cs typeface="Open Sans"/>
            </a:endParaRPr>
          </a:p>
        </p:txBody>
      </p:sp>
      <p:sp>
        <p:nvSpPr>
          <p:cNvPr id="20" name="object 20"/>
          <p:cNvSpPr txBox="1"/>
          <p:nvPr/>
        </p:nvSpPr>
        <p:spPr>
          <a:xfrm>
            <a:off x="6400127" y="9821095"/>
            <a:ext cx="1059815" cy="275590"/>
          </a:xfrm>
          <a:prstGeom prst="rect">
            <a:avLst/>
          </a:prstGeom>
        </p:spPr>
        <p:txBody>
          <a:bodyPr vert="horz" wrap="square" lIns="0" tIns="11430" rIns="0" bIns="0" rtlCol="0">
            <a:spAutoFit/>
          </a:bodyPr>
          <a:lstStyle/>
          <a:p>
            <a:pPr marL="12700">
              <a:lnSpc>
                <a:spcPct val="100000"/>
              </a:lnSpc>
              <a:spcBef>
                <a:spcPts val="90"/>
              </a:spcBef>
            </a:pPr>
            <a:r>
              <a:rPr sz="1650" b="1" spc="-10" dirty="0">
                <a:solidFill>
                  <a:srgbClr val="FFFFFF"/>
                </a:solidFill>
                <a:latin typeface="Open Sans"/>
                <a:cs typeface="Open Sans"/>
              </a:rPr>
              <a:t>Hardware</a:t>
            </a:r>
            <a:endParaRPr sz="1650">
              <a:latin typeface="Open Sans"/>
              <a:cs typeface="Open Sans"/>
            </a:endParaRPr>
          </a:p>
        </p:txBody>
      </p:sp>
      <p:sp>
        <p:nvSpPr>
          <p:cNvPr id="21" name="object 21"/>
          <p:cNvSpPr txBox="1"/>
          <p:nvPr/>
        </p:nvSpPr>
        <p:spPr>
          <a:xfrm>
            <a:off x="4120955" y="8866612"/>
            <a:ext cx="1098550" cy="275590"/>
          </a:xfrm>
          <a:prstGeom prst="rect">
            <a:avLst/>
          </a:prstGeom>
        </p:spPr>
        <p:txBody>
          <a:bodyPr vert="horz" wrap="square" lIns="0" tIns="11430" rIns="0" bIns="0" rtlCol="0">
            <a:spAutoFit/>
          </a:bodyPr>
          <a:lstStyle/>
          <a:p>
            <a:pPr marL="12700">
              <a:lnSpc>
                <a:spcPct val="100000"/>
              </a:lnSpc>
              <a:spcBef>
                <a:spcPts val="90"/>
              </a:spcBef>
            </a:pPr>
            <a:r>
              <a:rPr sz="1650" b="1" spc="-10" dirty="0">
                <a:solidFill>
                  <a:srgbClr val="FFFFFF"/>
                </a:solidFill>
                <a:latin typeface="Open Sans"/>
                <a:cs typeface="Open Sans"/>
              </a:rPr>
              <a:t>Incentives</a:t>
            </a:r>
            <a:endParaRPr sz="1650">
              <a:latin typeface="Open Sans"/>
              <a:cs typeface="Open Sans"/>
            </a:endParaRPr>
          </a:p>
        </p:txBody>
      </p:sp>
      <p:grpSp>
        <p:nvGrpSpPr>
          <p:cNvPr id="22" name="object 22"/>
          <p:cNvGrpSpPr/>
          <p:nvPr/>
        </p:nvGrpSpPr>
        <p:grpSpPr>
          <a:xfrm>
            <a:off x="1781383" y="9450401"/>
            <a:ext cx="7355840" cy="367030"/>
            <a:chOff x="1781383" y="9450401"/>
            <a:chExt cx="7355840" cy="367030"/>
          </a:xfrm>
        </p:grpSpPr>
        <p:sp>
          <p:nvSpPr>
            <p:cNvPr id="23" name="object 23"/>
            <p:cNvSpPr/>
            <p:nvPr/>
          </p:nvSpPr>
          <p:spPr>
            <a:xfrm>
              <a:off x="1790121" y="9459139"/>
              <a:ext cx="2916555" cy="317500"/>
            </a:xfrm>
            <a:custGeom>
              <a:avLst/>
              <a:gdLst/>
              <a:ahLst/>
              <a:cxnLst/>
              <a:rect l="l" t="t" r="r" b="b"/>
              <a:pathLst>
                <a:path w="2916554" h="317500">
                  <a:moveTo>
                    <a:pt x="0" y="0"/>
                  </a:moveTo>
                  <a:lnTo>
                    <a:pt x="2599303" y="0"/>
                  </a:lnTo>
                  <a:lnTo>
                    <a:pt x="2916371" y="317068"/>
                  </a:lnTo>
                </a:path>
              </a:pathLst>
            </a:custGeom>
            <a:ln w="17475">
              <a:solidFill>
                <a:srgbClr val="FBAF1F"/>
              </a:solidFill>
            </a:ln>
          </p:spPr>
          <p:txBody>
            <a:bodyPr wrap="square" lIns="0" tIns="0" rIns="0" bIns="0" rtlCol="0"/>
            <a:lstStyle/>
            <a:p>
              <a:endParaRPr/>
            </a:p>
          </p:txBody>
        </p:sp>
        <p:sp>
          <p:nvSpPr>
            <p:cNvPr id="24" name="object 24"/>
            <p:cNvSpPr/>
            <p:nvPr/>
          </p:nvSpPr>
          <p:spPr>
            <a:xfrm>
              <a:off x="6193266" y="9459139"/>
              <a:ext cx="2934970" cy="317500"/>
            </a:xfrm>
            <a:custGeom>
              <a:avLst/>
              <a:gdLst/>
              <a:ahLst/>
              <a:cxnLst/>
              <a:rect l="l" t="t" r="r" b="b"/>
              <a:pathLst>
                <a:path w="2934970" h="317500">
                  <a:moveTo>
                    <a:pt x="2934706" y="0"/>
                  </a:moveTo>
                  <a:lnTo>
                    <a:pt x="317068" y="0"/>
                  </a:lnTo>
                  <a:lnTo>
                    <a:pt x="0" y="317068"/>
                  </a:lnTo>
                </a:path>
              </a:pathLst>
            </a:custGeom>
            <a:ln w="17475">
              <a:solidFill>
                <a:srgbClr val="FBAF1F"/>
              </a:solidFill>
            </a:ln>
          </p:spPr>
          <p:txBody>
            <a:bodyPr wrap="square" lIns="0" tIns="0" rIns="0" bIns="0" rtlCol="0"/>
            <a:lstStyle/>
            <a:p>
              <a:endParaRPr/>
            </a:p>
          </p:txBody>
        </p:sp>
        <p:pic>
          <p:nvPicPr>
            <p:cNvPr id="25" name="object 25"/>
            <p:cNvPicPr/>
            <p:nvPr/>
          </p:nvPicPr>
          <p:blipFill>
            <a:blip r:embed="rId7" cstate="print"/>
            <a:stretch>
              <a:fillRect/>
            </a:stretch>
          </p:blipFill>
          <p:spPr>
            <a:xfrm>
              <a:off x="6153047" y="9734982"/>
              <a:ext cx="82447" cy="82447"/>
            </a:xfrm>
            <a:prstGeom prst="rect">
              <a:avLst/>
            </a:prstGeom>
          </p:spPr>
        </p:pic>
        <p:pic>
          <p:nvPicPr>
            <p:cNvPr id="26" name="object 26"/>
            <p:cNvPicPr/>
            <p:nvPr/>
          </p:nvPicPr>
          <p:blipFill>
            <a:blip r:embed="rId7" cstate="print"/>
            <a:stretch>
              <a:fillRect/>
            </a:stretch>
          </p:blipFill>
          <p:spPr>
            <a:xfrm>
              <a:off x="4665271" y="9734982"/>
              <a:ext cx="82447" cy="82447"/>
            </a:xfrm>
            <a:prstGeom prst="rect">
              <a:avLst/>
            </a:prstGeom>
          </p:spPr>
        </p:pic>
      </p:grpSp>
      <p:sp>
        <p:nvSpPr>
          <p:cNvPr id="27" name="object 27"/>
          <p:cNvSpPr txBox="1"/>
          <p:nvPr/>
        </p:nvSpPr>
        <p:spPr>
          <a:xfrm>
            <a:off x="8251375" y="8642492"/>
            <a:ext cx="889000" cy="601980"/>
          </a:xfrm>
          <a:prstGeom prst="rect">
            <a:avLst/>
          </a:prstGeom>
        </p:spPr>
        <p:txBody>
          <a:bodyPr vert="horz" wrap="square" lIns="0" tIns="34290" rIns="0" bIns="0" rtlCol="0">
            <a:spAutoFit/>
          </a:bodyPr>
          <a:lstStyle/>
          <a:p>
            <a:pPr marL="12700">
              <a:lnSpc>
                <a:spcPct val="100000"/>
              </a:lnSpc>
              <a:spcBef>
                <a:spcPts val="270"/>
              </a:spcBef>
            </a:pPr>
            <a:r>
              <a:rPr sz="1900" b="1" spc="45" dirty="0">
                <a:solidFill>
                  <a:srgbClr val="241B54"/>
                </a:solidFill>
                <a:latin typeface="Open Sans"/>
                <a:cs typeface="Open Sans"/>
              </a:rPr>
              <a:t>Bitcoin</a:t>
            </a:r>
            <a:endParaRPr sz="1900">
              <a:latin typeface="Open Sans"/>
              <a:cs typeface="Open Sans"/>
            </a:endParaRPr>
          </a:p>
          <a:p>
            <a:pPr marL="32384">
              <a:lnSpc>
                <a:spcPct val="100000"/>
              </a:lnSpc>
              <a:spcBef>
                <a:spcPts val="105"/>
              </a:spcBef>
            </a:pPr>
            <a:r>
              <a:rPr sz="1650" spc="-10" dirty="0">
                <a:solidFill>
                  <a:srgbClr val="57585B"/>
                </a:solidFill>
                <a:latin typeface="Open Sans"/>
                <a:cs typeface="Open Sans"/>
              </a:rPr>
              <a:t>Network</a:t>
            </a:r>
            <a:endParaRPr sz="1650">
              <a:latin typeface="Open Sans"/>
              <a:cs typeface="Open Sans"/>
            </a:endParaRPr>
          </a:p>
        </p:txBody>
      </p:sp>
      <p:sp>
        <p:nvSpPr>
          <p:cNvPr id="28" name="object 28"/>
          <p:cNvSpPr txBox="1"/>
          <p:nvPr/>
        </p:nvSpPr>
        <p:spPr>
          <a:xfrm>
            <a:off x="11809706" y="4698781"/>
            <a:ext cx="1049655" cy="768985"/>
          </a:xfrm>
          <a:prstGeom prst="rect">
            <a:avLst/>
          </a:prstGeom>
        </p:spPr>
        <p:txBody>
          <a:bodyPr vert="horz" wrap="square" lIns="0" tIns="12065" rIns="0" bIns="0" rtlCol="0">
            <a:spAutoFit/>
          </a:bodyPr>
          <a:lstStyle/>
          <a:p>
            <a:pPr marL="12700" marR="5080">
              <a:lnSpc>
                <a:spcPct val="101600"/>
              </a:lnSpc>
              <a:spcBef>
                <a:spcPts val="95"/>
              </a:spcBef>
            </a:pPr>
            <a:r>
              <a:rPr sz="1600" b="1" spc="-10" dirty="0">
                <a:solidFill>
                  <a:srgbClr val="523183"/>
                </a:solidFill>
                <a:latin typeface="Open Sans"/>
                <a:cs typeface="Open Sans"/>
              </a:rPr>
              <a:t>Faster, Cheaper Payments</a:t>
            </a:r>
            <a:endParaRPr sz="1600">
              <a:latin typeface="Open Sans"/>
              <a:cs typeface="Open Sans"/>
            </a:endParaRPr>
          </a:p>
        </p:txBody>
      </p:sp>
      <p:grpSp>
        <p:nvGrpSpPr>
          <p:cNvPr id="29" name="object 29"/>
          <p:cNvGrpSpPr/>
          <p:nvPr/>
        </p:nvGrpSpPr>
        <p:grpSpPr>
          <a:xfrm>
            <a:off x="10360480" y="4485989"/>
            <a:ext cx="1238885" cy="1238885"/>
            <a:chOff x="10360480" y="4485989"/>
            <a:chExt cx="1238885" cy="1238885"/>
          </a:xfrm>
        </p:grpSpPr>
        <p:pic>
          <p:nvPicPr>
            <p:cNvPr id="30" name="object 30"/>
            <p:cNvPicPr/>
            <p:nvPr/>
          </p:nvPicPr>
          <p:blipFill>
            <a:blip r:embed="rId8" cstate="print"/>
            <a:stretch>
              <a:fillRect/>
            </a:stretch>
          </p:blipFill>
          <p:spPr>
            <a:xfrm>
              <a:off x="10360480" y="4485989"/>
              <a:ext cx="1238328" cy="1238339"/>
            </a:xfrm>
            <a:prstGeom prst="rect">
              <a:avLst/>
            </a:prstGeom>
          </p:spPr>
        </p:pic>
        <p:sp>
          <p:nvSpPr>
            <p:cNvPr id="31" name="object 31"/>
            <p:cNvSpPr/>
            <p:nvPr/>
          </p:nvSpPr>
          <p:spPr>
            <a:xfrm>
              <a:off x="10618535" y="4744981"/>
              <a:ext cx="722630" cy="721360"/>
            </a:xfrm>
            <a:custGeom>
              <a:avLst/>
              <a:gdLst/>
              <a:ahLst/>
              <a:cxnLst/>
              <a:rect l="l" t="t" r="r" b="b"/>
              <a:pathLst>
                <a:path w="722629" h="721360">
                  <a:moveTo>
                    <a:pt x="292898" y="453390"/>
                  </a:moveTo>
                  <a:lnTo>
                    <a:pt x="268421" y="453390"/>
                  </a:lnTo>
                  <a:lnTo>
                    <a:pt x="266875" y="463550"/>
                  </a:lnTo>
                  <a:lnTo>
                    <a:pt x="265755" y="473710"/>
                  </a:lnTo>
                  <a:lnTo>
                    <a:pt x="265164" y="481330"/>
                  </a:lnTo>
                  <a:lnTo>
                    <a:pt x="265065" y="482600"/>
                  </a:lnTo>
                  <a:lnTo>
                    <a:pt x="264809" y="492760"/>
                  </a:lnTo>
                  <a:lnTo>
                    <a:pt x="269331" y="538480"/>
                  </a:lnTo>
                  <a:lnTo>
                    <a:pt x="269456" y="539750"/>
                  </a:lnTo>
                  <a:lnTo>
                    <a:pt x="282785" y="581660"/>
                  </a:lnTo>
                  <a:lnTo>
                    <a:pt x="303876" y="621030"/>
                  </a:lnTo>
                  <a:lnTo>
                    <a:pt x="331808" y="655320"/>
                  </a:lnTo>
                  <a:lnTo>
                    <a:pt x="365662" y="683260"/>
                  </a:lnTo>
                  <a:lnTo>
                    <a:pt x="404518" y="703580"/>
                  </a:lnTo>
                  <a:lnTo>
                    <a:pt x="447456" y="717550"/>
                  </a:lnTo>
                  <a:lnTo>
                    <a:pt x="493556" y="721360"/>
                  </a:lnTo>
                  <a:lnTo>
                    <a:pt x="539656" y="717550"/>
                  </a:lnTo>
                  <a:lnTo>
                    <a:pt x="582593" y="703580"/>
                  </a:lnTo>
                  <a:lnTo>
                    <a:pt x="592307" y="698500"/>
                  </a:lnTo>
                  <a:lnTo>
                    <a:pt x="493556" y="698500"/>
                  </a:lnTo>
                  <a:lnTo>
                    <a:pt x="446656" y="692150"/>
                  </a:lnTo>
                  <a:lnTo>
                    <a:pt x="403604" y="676910"/>
                  </a:lnTo>
                  <a:lnTo>
                    <a:pt x="365624" y="652780"/>
                  </a:lnTo>
                  <a:lnTo>
                    <a:pt x="333938" y="621030"/>
                  </a:lnTo>
                  <a:lnTo>
                    <a:pt x="309770" y="582930"/>
                  </a:lnTo>
                  <a:lnTo>
                    <a:pt x="294343" y="539750"/>
                  </a:lnTo>
                  <a:lnTo>
                    <a:pt x="288881" y="492760"/>
                  </a:lnTo>
                  <a:lnTo>
                    <a:pt x="289183" y="482600"/>
                  </a:lnTo>
                  <a:lnTo>
                    <a:pt x="289220" y="481330"/>
                  </a:lnTo>
                  <a:lnTo>
                    <a:pt x="290219" y="469900"/>
                  </a:lnTo>
                  <a:lnTo>
                    <a:pt x="291873" y="458470"/>
                  </a:lnTo>
                  <a:lnTo>
                    <a:pt x="292898" y="453390"/>
                  </a:lnTo>
                  <a:close/>
                </a:path>
                <a:path w="722629" h="721360">
                  <a:moveTo>
                    <a:pt x="594022" y="288290"/>
                  </a:moveTo>
                  <a:lnTo>
                    <a:pt x="493556" y="288290"/>
                  </a:lnTo>
                  <a:lnTo>
                    <a:pt x="540484" y="293370"/>
                  </a:lnTo>
                  <a:lnTo>
                    <a:pt x="583564" y="309880"/>
                  </a:lnTo>
                  <a:lnTo>
                    <a:pt x="621567" y="334010"/>
                  </a:lnTo>
                  <a:lnTo>
                    <a:pt x="653264" y="365760"/>
                  </a:lnTo>
                  <a:lnTo>
                    <a:pt x="677426" y="403860"/>
                  </a:lnTo>
                  <a:lnTo>
                    <a:pt x="692824" y="445770"/>
                  </a:lnTo>
                  <a:lnTo>
                    <a:pt x="698230" y="492760"/>
                  </a:lnTo>
                  <a:lnTo>
                    <a:pt x="692824" y="539750"/>
                  </a:lnTo>
                  <a:lnTo>
                    <a:pt x="677426" y="582930"/>
                  </a:lnTo>
                  <a:lnTo>
                    <a:pt x="653264" y="621030"/>
                  </a:lnTo>
                  <a:lnTo>
                    <a:pt x="621567" y="652780"/>
                  </a:lnTo>
                  <a:lnTo>
                    <a:pt x="583564" y="676910"/>
                  </a:lnTo>
                  <a:lnTo>
                    <a:pt x="540484" y="692150"/>
                  </a:lnTo>
                  <a:lnTo>
                    <a:pt x="493556" y="698500"/>
                  </a:lnTo>
                  <a:lnTo>
                    <a:pt x="592307" y="698500"/>
                  </a:lnTo>
                  <a:lnTo>
                    <a:pt x="655303" y="655320"/>
                  </a:lnTo>
                  <a:lnTo>
                    <a:pt x="683236" y="621030"/>
                  </a:lnTo>
                  <a:lnTo>
                    <a:pt x="704326" y="581660"/>
                  </a:lnTo>
                  <a:lnTo>
                    <a:pt x="717655" y="539750"/>
                  </a:lnTo>
                  <a:lnTo>
                    <a:pt x="722303" y="492760"/>
                  </a:lnTo>
                  <a:lnTo>
                    <a:pt x="717655" y="447040"/>
                  </a:lnTo>
                  <a:lnTo>
                    <a:pt x="704326" y="403860"/>
                  </a:lnTo>
                  <a:lnTo>
                    <a:pt x="683236" y="365760"/>
                  </a:lnTo>
                  <a:lnTo>
                    <a:pt x="655303" y="331470"/>
                  </a:lnTo>
                  <a:lnTo>
                    <a:pt x="621449" y="303530"/>
                  </a:lnTo>
                  <a:lnTo>
                    <a:pt x="594022" y="288290"/>
                  </a:lnTo>
                  <a:close/>
                </a:path>
                <a:path w="722629" h="721360">
                  <a:moveTo>
                    <a:pt x="365745" y="429260"/>
                  </a:moveTo>
                  <a:lnTo>
                    <a:pt x="337644" y="429260"/>
                  </a:lnTo>
                  <a:lnTo>
                    <a:pt x="326183" y="473710"/>
                  </a:lnTo>
                  <a:lnTo>
                    <a:pt x="326592" y="514350"/>
                  </a:lnTo>
                  <a:lnTo>
                    <a:pt x="326617" y="516890"/>
                  </a:lnTo>
                  <a:lnTo>
                    <a:pt x="338068" y="558800"/>
                  </a:lnTo>
                  <a:lnTo>
                    <a:pt x="359659" y="595630"/>
                  </a:lnTo>
                  <a:lnTo>
                    <a:pt x="390511" y="627380"/>
                  </a:lnTo>
                  <a:lnTo>
                    <a:pt x="429746" y="650240"/>
                  </a:lnTo>
                  <a:lnTo>
                    <a:pt x="473561" y="661670"/>
                  </a:lnTo>
                  <a:lnTo>
                    <a:pt x="517335" y="660400"/>
                  </a:lnTo>
                  <a:lnTo>
                    <a:pt x="558970" y="648970"/>
                  </a:lnTo>
                  <a:lnTo>
                    <a:pt x="578768" y="637540"/>
                  </a:lnTo>
                  <a:lnTo>
                    <a:pt x="493556" y="637540"/>
                  </a:lnTo>
                  <a:lnTo>
                    <a:pt x="447893" y="629920"/>
                  </a:lnTo>
                  <a:lnTo>
                    <a:pt x="408235" y="609600"/>
                  </a:lnTo>
                  <a:lnTo>
                    <a:pt x="376962" y="579120"/>
                  </a:lnTo>
                  <a:lnTo>
                    <a:pt x="356454" y="538480"/>
                  </a:lnTo>
                  <a:lnTo>
                    <a:pt x="349089" y="492760"/>
                  </a:lnTo>
                  <a:lnTo>
                    <a:pt x="356480" y="447040"/>
                  </a:lnTo>
                  <a:lnTo>
                    <a:pt x="365745" y="429260"/>
                  </a:lnTo>
                  <a:close/>
                </a:path>
                <a:path w="722629" h="721360">
                  <a:moveTo>
                    <a:pt x="578713" y="349250"/>
                  </a:moveTo>
                  <a:lnTo>
                    <a:pt x="493556" y="349250"/>
                  </a:lnTo>
                  <a:lnTo>
                    <a:pt x="539220" y="355600"/>
                  </a:lnTo>
                  <a:lnTo>
                    <a:pt x="578880" y="377190"/>
                  </a:lnTo>
                  <a:lnTo>
                    <a:pt x="610156" y="407670"/>
                  </a:lnTo>
                  <a:lnTo>
                    <a:pt x="630667" y="447040"/>
                  </a:lnTo>
                  <a:lnTo>
                    <a:pt x="638033" y="492760"/>
                  </a:lnTo>
                  <a:lnTo>
                    <a:pt x="630667" y="538480"/>
                  </a:lnTo>
                  <a:lnTo>
                    <a:pt x="610156" y="579120"/>
                  </a:lnTo>
                  <a:lnTo>
                    <a:pt x="578880" y="609600"/>
                  </a:lnTo>
                  <a:lnTo>
                    <a:pt x="539220" y="629920"/>
                  </a:lnTo>
                  <a:lnTo>
                    <a:pt x="493556" y="637540"/>
                  </a:lnTo>
                  <a:lnTo>
                    <a:pt x="578768" y="637540"/>
                  </a:lnTo>
                  <a:lnTo>
                    <a:pt x="596366" y="627380"/>
                  </a:lnTo>
                  <a:lnTo>
                    <a:pt x="627423" y="596900"/>
                  </a:lnTo>
                  <a:lnTo>
                    <a:pt x="650043" y="557530"/>
                  </a:lnTo>
                  <a:lnTo>
                    <a:pt x="661504" y="514350"/>
                  </a:lnTo>
                  <a:lnTo>
                    <a:pt x="661293" y="492760"/>
                  </a:lnTo>
                  <a:lnTo>
                    <a:pt x="661182" y="481330"/>
                  </a:lnTo>
                  <a:lnTo>
                    <a:pt x="661070" y="469900"/>
                  </a:lnTo>
                  <a:lnTo>
                    <a:pt x="649619" y="427990"/>
                  </a:lnTo>
                  <a:lnTo>
                    <a:pt x="628029" y="391160"/>
                  </a:lnTo>
                  <a:lnTo>
                    <a:pt x="597177" y="359410"/>
                  </a:lnTo>
                  <a:lnTo>
                    <a:pt x="578713" y="349250"/>
                  </a:lnTo>
                  <a:close/>
                </a:path>
                <a:path w="722629" h="721360">
                  <a:moveTo>
                    <a:pt x="221960" y="0"/>
                  </a:moveTo>
                  <a:lnTo>
                    <a:pt x="177391" y="5080"/>
                  </a:lnTo>
                  <a:lnTo>
                    <a:pt x="135497" y="20320"/>
                  </a:lnTo>
                  <a:lnTo>
                    <a:pt x="97341" y="41910"/>
                  </a:lnTo>
                  <a:lnTo>
                    <a:pt x="63989" y="69850"/>
                  </a:lnTo>
                  <a:lnTo>
                    <a:pt x="36506" y="104140"/>
                  </a:lnTo>
                  <a:lnTo>
                    <a:pt x="15956" y="144780"/>
                  </a:lnTo>
                  <a:lnTo>
                    <a:pt x="3403" y="189230"/>
                  </a:lnTo>
                  <a:lnTo>
                    <a:pt x="94" y="233680"/>
                  </a:lnTo>
                  <a:lnTo>
                    <a:pt x="0" y="234950"/>
                  </a:lnTo>
                  <a:lnTo>
                    <a:pt x="5689" y="279400"/>
                  </a:lnTo>
                  <a:lnTo>
                    <a:pt x="19724" y="321310"/>
                  </a:lnTo>
                  <a:lnTo>
                    <a:pt x="41359" y="359410"/>
                  </a:lnTo>
                  <a:lnTo>
                    <a:pt x="69847" y="393700"/>
                  </a:lnTo>
                  <a:lnTo>
                    <a:pt x="104442" y="420370"/>
                  </a:lnTo>
                  <a:lnTo>
                    <a:pt x="144398" y="440690"/>
                  </a:lnTo>
                  <a:lnTo>
                    <a:pt x="188968" y="453390"/>
                  </a:lnTo>
                  <a:lnTo>
                    <a:pt x="218709" y="457200"/>
                  </a:lnTo>
                  <a:lnTo>
                    <a:pt x="238673" y="457200"/>
                  </a:lnTo>
                  <a:lnTo>
                    <a:pt x="268421" y="453390"/>
                  </a:lnTo>
                  <a:lnTo>
                    <a:pt x="292898" y="453390"/>
                  </a:lnTo>
                  <a:lnTo>
                    <a:pt x="294180" y="447040"/>
                  </a:lnTo>
                  <a:lnTo>
                    <a:pt x="316375" y="439420"/>
                  </a:lnTo>
                  <a:lnTo>
                    <a:pt x="327136" y="434340"/>
                  </a:lnTo>
                  <a:lnTo>
                    <a:pt x="329763" y="433070"/>
                  </a:lnTo>
                  <a:lnTo>
                    <a:pt x="216705" y="433070"/>
                  </a:lnTo>
                  <a:lnTo>
                    <a:pt x="210748" y="431800"/>
                  </a:lnTo>
                  <a:lnTo>
                    <a:pt x="209793" y="427990"/>
                  </a:lnTo>
                  <a:lnTo>
                    <a:pt x="184989" y="427990"/>
                  </a:lnTo>
                  <a:lnTo>
                    <a:pt x="177701" y="426720"/>
                  </a:lnTo>
                  <a:lnTo>
                    <a:pt x="163440" y="421640"/>
                  </a:lnTo>
                  <a:lnTo>
                    <a:pt x="159998" y="410210"/>
                  </a:lnTo>
                  <a:lnTo>
                    <a:pt x="134540" y="410210"/>
                  </a:lnTo>
                  <a:lnTo>
                    <a:pt x="97013" y="384810"/>
                  </a:lnTo>
                  <a:lnTo>
                    <a:pt x="66366" y="353060"/>
                  </a:lnTo>
                  <a:lnTo>
                    <a:pt x="43432" y="314960"/>
                  </a:lnTo>
                  <a:lnTo>
                    <a:pt x="29040" y="273050"/>
                  </a:lnTo>
                  <a:lnTo>
                    <a:pt x="24020" y="228600"/>
                  </a:lnTo>
                  <a:lnTo>
                    <a:pt x="24020" y="222250"/>
                  </a:lnTo>
                  <a:lnTo>
                    <a:pt x="24858" y="210820"/>
                  </a:lnTo>
                  <a:lnTo>
                    <a:pt x="66045" y="210820"/>
                  </a:lnTo>
                  <a:lnTo>
                    <a:pt x="58449" y="198120"/>
                  </a:lnTo>
                  <a:lnTo>
                    <a:pt x="56815" y="195580"/>
                  </a:lnTo>
                  <a:lnTo>
                    <a:pt x="54124" y="193040"/>
                  </a:lnTo>
                  <a:lnTo>
                    <a:pt x="28230" y="186690"/>
                  </a:lnTo>
                  <a:lnTo>
                    <a:pt x="46458" y="135890"/>
                  </a:lnTo>
                  <a:lnTo>
                    <a:pt x="77054" y="91440"/>
                  </a:lnTo>
                  <a:lnTo>
                    <a:pt x="118093" y="55880"/>
                  </a:lnTo>
                  <a:lnTo>
                    <a:pt x="167649" y="33020"/>
                  </a:lnTo>
                  <a:lnTo>
                    <a:pt x="198745" y="33020"/>
                  </a:lnTo>
                  <a:lnTo>
                    <a:pt x="193659" y="26670"/>
                  </a:lnTo>
                  <a:lnTo>
                    <a:pt x="211101" y="24130"/>
                  </a:lnTo>
                  <a:lnTo>
                    <a:pt x="327695" y="24130"/>
                  </a:lnTo>
                  <a:lnTo>
                    <a:pt x="312711" y="16510"/>
                  </a:lnTo>
                  <a:lnTo>
                    <a:pt x="268138" y="3810"/>
                  </a:lnTo>
                  <a:lnTo>
                    <a:pt x="221960" y="0"/>
                  </a:lnTo>
                  <a:close/>
                </a:path>
                <a:path w="722629" h="721360">
                  <a:moveTo>
                    <a:pt x="456635" y="228600"/>
                  </a:moveTo>
                  <a:lnTo>
                    <a:pt x="433359" y="228600"/>
                  </a:lnTo>
                  <a:lnTo>
                    <a:pt x="427901" y="275590"/>
                  </a:lnTo>
                  <a:lnTo>
                    <a:pt x="412476" y="318770"/>
                  </a:lnTo>
                  <a:lnTo>
                    <a:pt x="388310" y="356870"/>
                  </a:lnTo>
                  <a:lnTo>
                    <a:pt x="356624" y="388620"/>
                  </a:lnTo>
                  <a:lnTo>
                    <a:pt x="318642" y="412750"/>
                  </a:lnTo>
                  <a:lnTo>
                    <a:pt x="275588" y="427990"/>
                  </a:lnTo>
                  <a:lnTo>
                    <a:pt x="228684" y="433070"/>
                  </a:lnTo>
                  <a:lnTo>
                    <a:pt x="329763" y="433070"/>
                  </a:lnTo>
                  <a:lnTo>
                    <a:pt x="337644" y="429260"/>
                  </a:lnTo>
                  <a:lnTo>
                    <a:pt x="365745" y="429260"/>
                  </a:lnTo>
                  <a:lnTo>
                    <a:pt x="376995" y="407670"/>
                  </a:lnTo>
                  <a:lnTo>
                    <a:pt x="408262" y="377190"/>
                  </a:lnTo>
                  <a:lnTo>
                    <a:pt x="447907" y="355600"/>
                  </a:lnTo>
                  <a:lnTo>
                    <a:pt x="493556" y="349250"/>
                  </a:lnTo>
                  <a:lnTo>
                    <a:pt x="578713" y="349250"/>
                  </a:lnTo>
                  <a:lnTo>
                    <a:pt x="557941" y="337820"/>
                  </a:lnTo>
                  <a:lnTo>
                    <a:pt x="429746" y="337820"/>
                  </a:lnTo>
                  <a:lnTo>
                    <a:pt x="435097" y="326390"/>
                  </a:lnTo>
                  <a:lnTo>
                    <a:pt x="439896" y="316230"/>
                  </a:lnTo>
                  <a:lnTo>
                    <a:pt x="444137" y="304800"/>
                  </a:lnTo>
                  <a:lnTo>
                    <a:pt x="447808" y="293370"/>
                  </a:lnTo>
                  <a:lnTo>
                    <a:pt x="459116" y="292100"/>
                  </a:lnTo>
                  <a:lnTo>
                    <a:pt x="470529" y="289560"/>
                  </a:lnTo>
                  <a:lnTo>
                    <a:pt x="482018" y="288290"/>
                  </a:lnTo>
                  <a:lnTo>
                    <a:pt x="594022" y="288290"/>
                  </a:lnTo>
                  <a:lnTo>
                    <a:pt x="582593" y="281940"/>
                  </a:lnTo>
                  <a:lnTo>
                    <a:pt x="539656" y="269240"/>
                  </a:lnTo>
                  <a:lnTo>
                    <a:pt x="528131" y="267970"/>
                  </a:lnTo>
                  <a:lnTo>
                    <a:pt x="453704" y="267970"/>
                  </a:lnTo>
                  <a:lnTo>
                    <a:pt x="456446" y="231140"/>
                  </a:lnTo>
                  <a:lnTo>
                    <a:pt x="456540" y="229870"/>
                  </a:lnTo>
                  <a:lnTo>
                    <a:pt x="456635" y="228600"/>
                  </a:lnTo>
                  <a:close/>
                </a:path>
                <a:path w="722629" h="721360">
                  <a:moveTo>
                    <a:pt x="93547" y="130810"/>
                  </a:moveTo>
                  <a:lnTo>
                    <a:pt x="86762" y="134620"/>
                  </a:lnTo>
                  <a:lnTo>
                    <a:pt x="84699" y="140970"/>
                  </a:lnTo>
                  <a:lnTo>
                    <a:pt x="72783" y="176530"/>
                  </a:lnTo>
                  <a:lnTo>
                    <a:pt x="71799" y="179070"/>
                  </a:lnTo>
                  <a:lnTo>
                    <a:pt x="72061" y="182880"/>
                  </a:lnTo>
                  <a:lnTo>
                    <a:pt x="73506" y="185420"/>
                  </a:lnTo>
                  <a:lnTo>
                    <a:pt x="97578" y="233680"/>
                  </a:lnTo>
                  <a:lnTo>
                    <a:pt x="99337" y="237490"/>
                  </a:lnTo>
                  <a:lnTo>
                    <a:pt x="102583" y="240030"/>
                  </a:lnTo>
                  <a:lnTo>
                    <a:pt x="106374" y="240030"/>
                  </a:lnTo>
                  <a:lnTo>
                    <a:pt x="176801" y="251460"/>
                  </a:lnTo>
                  <a:lnTo>
                    <a:pt x="210392" y="269240"/>
                  </a:lnTo>
                  <a:lnTo>
                    <a:pt x="182361" y="306070"/>
                  </a:lnTo>
                  <a:lnTo>
                    <a:pt x="181659" y="307340"/>
                  </a:lnTo>
                  <a:lnTo>
                    <a:pt x="181251" y="309880"/>
                  </a:lnTo>
                  <a:lnTo>
                    <a:pt x="168854" y="358140"/>
                  </a:lnTo>
                  <a:lnTo>
                    <a:pt x="168372" y="359410"/>
                  </a:lnTo>
                  <a:lnTo>
                    <a:pt x="168372" y="361950"/>
                  </a:lnTo>
                  <a:lnTo>
                    <a:pt x="184989" y="427990"/>
                  </a:lnTo>
                  <a:lnTo>
                    <a:pt x="209793" y="427990"/>
                  </a:lnTo>
                  <a:lnTo>
                    <a:pt x="192937" y="360680"/>
                  </a:lnTo>
                  <a:lnTo>
                    <a:pt x="204004" y="317500"/>
                  </a:lnTo>
                  <a:lnTo>
                    <a:pt x="242296" y="266700"/>
                  </a:lnTo>
                  <a:lnTo>
                    <a:pt x="241197" y="259080"/>
                  </a:lnTo>
                  <a:lnTo>
                    <a:pt x="235312" y="254000"/>
                  </a:lnTo>
                  <a:lnTo>
                    <a:pt x="234726" y="254000"/>
                  </a:lnTo>
                  <a:lnTo>
                    <a:pt x="185953" y="229870"/>
                  </a:lnTo>
                  <a:lnTo>
                    <a:pt x="184853" y="228600"/>
                  </a:lnTo>
                  <a:lnTo>
                    <a:pt x="182455" y="228600"/>
                  </a:lnTo>
                  <a:lnTo>
                    <a:pt x="116363" y="217170"/>
                  </a:lnTo>
                  <a:lnTo>
                    <a:pt x="97222" y="179070"/>
                  </a:lnTo>
                  <a:lnTo>
                    <a:pt x="103840" y="160020"/>
                  </a:lnTo>
                  <a:lnTo>
                    <a:pt x="143805" y="160020"/>
                  </a:lnTo>
                  <a:lnTo>
                    <a:pt x="144216" y="158750"/>
                  </a:lnTo>
                  <a:lnTo>
                    <a:pt x="144415" y="157480"/>
                  </a:lnTo>
                  <a:lnTo>
                    <a:pt x="144415" y="139700"/>
                  </a:lnTo>
                  <a:lnTo>
                    <a:pt x="120331" y="139700"/>
                  </a:lnTo>
                  <a:lnTo>
                    <a:pt x="99871" y="133350"/>
                  </a:lnTo>
                  <a:lnTo>
                    <a:pt x="93547" y="130810"/>
                  </a:lnTo>
                  <a:close/>
                </a:path>
                <a:path w="722629" h="721360">
                  <a:moveTo>
                    <a:pt x="66045" y="210820"/>
                  </a:moveTo>
                  <a:lnTo>
                    <a:pt x="24858" y="210820"/>
                  </a:lnTo>
                  <a:lnTo>
                    <a:pt x="40397" y="214630"/>
                  </a:lnTo>
                  <a:lnTo>
                    <a:pt x="72176" y="267970"/>
                  </a:lnTo>
                  <a:lnTo>
                    <a:pt x="72197" y="316230"/>
                  </a:lnTo>
                  <a:lnTo>
                    <a:pt x="73453" y="318770"/>
                  </a:lnTo>
                  <a:lnTo>
                    <a:pt x="75673" y="321310"/>
                  </a:lnTo>
                  <a:lnTo>
                    <a:pt x="121661" y="367030"/>
                  </a:lnTo>
                  <a:lnTo>
                    <a:pt x="134540" y="410210"/>
                  </a:lnTo>
                  <a:lnTo>
                    <a:pt x="159998" y="410210"/>
                  </a:lnTo>
                  <a:lnTo>
                    <a:pt x="143933" y="356870"/>
                  </a:lnTo>
                  <a:lnTo>
                    <a:pt x="143315" y="355600"/>
                  </a:lnTo>
                  <a:lnTo>
                    <a:pt x="142289" y="354330"/>
                  </a:lnTo>
                  <a:lnTo>
                    <a:pt x="140928" y="351790"/>
                  </a:lnTo>
                  <a:lnTo>
                    <a:pt x="96259" y="307340"/>
                  </a:lnTo>
                  <a:lnTo>
                    <a:pt x="96259" y="262890"/>
                  </a:lnTo>
                  <a:lnTo>
                    <a:pt x="95673" y="260350"/>
                  </a:lnTo>
                  <a:lnTo>
                    <a:pt x="66045" y="210820"/>
                  </a:lnTo>
                  <a:close/>
                </a:path>
                <a:path w="722629" h="721360">
                  <a:moveTo>
                    <a:pt x="327695" y="24130"/>
                  </a:moveTo>
                  <a:lnTo>
                    <a:pt x="249183" y="24130"/>
                  </a:lnTo>
                  <a:lnTo>
                    <a:pt x="269424" y="27940"/>
                  </a:lnTo>
                  <a:lnTo>
                    <a:pt x="289253" y="33020"/>
                  </a:lnTo>
                  <a:lnTo>
                    <a:pt x="308514" y="39370"/>
                  </a:lnTo>
                  <a:lnTo>
                    <a:pt x="291059" y="64770"/>
                  </a:lnTo>
                  <a:lnTo>
                    <a:pt x="287698" y="69850"/>
                  </a:lnTo>
                  <a:lnTo>
                    <a:pt x="288264" y="76200"/>
                  </a:lnTo>
                  <a:lnTo>
                    <a:pt x="292379" y="80010"/>
                  </a:lnTo>
                  <a:lnTo>
                    <a:pt x="312964" y="100330"/>
                  </a:lnTo>
                  <a:lnTo>
                    <a:pt x="312964" y="123190"/>
                  </a:lnTo>
                  <a:lnTo>
                    <a:pt x="285038" y="132080"/>
                  </a:lnTo>
                  <a:lnTo>
                    <a:pt x="280159" y="134620"/>
                  </a:lnTo>
                  <a:lnTo>
                    <a:pt x="276882" y="138430"/>
                  </a:lnTo>
                  <a:lnTo>
                    <a:pt x="276861" y="194310"/>
                  </a:lnTo>
                  <a:lnTo>
                    <a:pt x="277311" y="195580"/>
                  </a:lnTo>
                  <a:lnTo>
                    <a:pt x="278170" y="198120"/>
                  </a:lnTo>
                  <a:lnTo>
                    <a:pt x="302253" y="246380"/>
                  </a:lnTo>
                  <a:lnTo>
                    <a:pt x="303363" y="247650"/>
                  </a:lnTo>
                  <a:lnTo>
                    <a:pt x="305226" y="250190"/>
                  </a:lnTo>
                  <a:lnTo>
                    <a:pt x="307551" y="251460"/>
                  </a:lnTo>
                  <a:lnTo>
                    <a:pt x="348115" y="271780"/>
                  </a:lnTo>
                  <a:lnTo>
                    <a:pt x="336534" y="364490"/>
                  </a:lnTo>
                  <a:lnTo>
                    <a:pt x="339194" y="369570"/>
                  </a:lnTo>
                  <a:lnTo>
                    <a:pt x="345435" y="372110"/>
                  </a:lnTo>
                  <a:lnTo>
                    <a:pt x="347246" y="373380"/>
                  </a:lnTo>
                  <a:lnTo>
                    <a:pt x="352283" y="373380"/>
                  </a:lnTo>
                  <a:lnTo>
                    <a:pt x="355350" y="372110"/>
                  </a:lnTo>
                  <a:lnTo>
                    <a:pt x="357633" y="369570"/>
                  </a:lnTo>
                  <a:lnTo>
                    <a:pt x="393747" y="332740"/>
                  </a:lnTo>
                  <a:lnTo>
                    <a:pt x="395318" y="331470"/>
                  </a:lnTo>
                  <a:lnTo>
                    <a:pt x="396396" y="330200"/>
                  </a:lnTo>
                  <a:lnTo>
                    <a:pt x="396878" y="327660"/>
                  </a:lnTo>
                  <a:lnTo>
                    <a:pt x="365340" y="327660"/>
                  </a:lnTo>
                  <a:lnTo>
                    <a:pt x="373685" y="260350"/>
                  </a:lnTo>
                  <a:lnTo>
                    <a:pt x="371078" y="256540"/>
                  </a:lnTo>
                  <a:lnTo>
                    <a:pt x="366544" y="254000"/>
                  </a:lnTo>
                  <a:lnTo>
                    <a:pt x="321990" y="231140"/>
                  </a:lnTo>
                  <a:lnTo>
                    <a:pt x="300923" y="189230"/>
                  </a:lnTo>
                  <a:lnTo>
                    <a:pt x="300923" y="152400"/>
                  </a:lnTo>
                  <a:lnTo>
                    <a:pt x="328859" y="143510"/>
                  </a:lnTo>
                  <a:lnTo>
                    <a:pt x="333728" y="142240"/>
                  </a:lnTo>
                  <a:lnTo>
                    <a:pt x="337005" y="137160"/>
                  </a:lnTo>
                  <a:lnTo>
                    <a:pt x="337016" y="92710"/>
                  </a:lnTo>
                  <a:lnTo>
                    <a:pt x="335770" y="90170"/>
                  </a:lnTo>
                  <a:lnTo>
                    <a:pt x="333550" y="87630"/>
                  </a:lnTo>
                  <a:lnTo>
                    <a:pt x="316577" y="71120"/>
                  </a:lnTo>
                  <a:lnTo>
                    <a:pt x="330178" y="50800"/>
                  </a:lnTo>
                  <a:lnTo>
                    <a:pt x="370790" y="50800"/>
                  </a:lnTo>
                  <a:lnTo>
                    <a:pt x="352669" y="36830"/>
                  </a:lnTo>
                  <a:lnTo>
                    <a:pt x="327695" y="24130"/>
                  </a:lnTo>
                  <a:close/>
                </a:path>
                <a:path w="722629" h="721360">
                  <a:moveTo>
                    <a:pt x="493844" y="325120"/>
                  </a:moveTo>
                  <a:lnTo>
                    <a:pt x="461327" y="327660"/>
                  </a:lnTo>
                  <a:lnTo>
                    <a:pt x="429746" y="337820"/>
                  </a:lnTo>
                  <a:lnTo>
                    <a:pt x="557941" y="337820"/>
                  </a:lnTo>
                  <a:lnTo>
                    <a:pt x="526361" y="327660"/>
                  </a:lnTo>
                  <a:lnTo>
                    <a:pt x="493844" y="325120"/>
                  </a:lnTo>
                  <a:close/>
                </a:path>
                <a:path w="722629" h="721360">
                  <a:moveTo>
                    <a:pt x="370790" y="50800"/>
                  </a:moveTo>
                  <a:lnTo>
                    <a:pt x="330178" y="50800"/>
                  </a:lnTo>
                  <a:lnTo>
                    <a:pt x="368085" y="78740"/>
                  </a:lnTo>
                  <a:lnTo>
                    <a:pt x="398264" y="114300"/>
                  </a:lnTo>
                  <a:lnTo>
                    <a:pt x="419685" y="154940"/>
                  </a:lnTo>
                  <a:lnTo>
                    <a:pt x="431317" y="200660"/>
                  </a:lnTo>
                  <a:lnTo>
                    <a:pt x="400365" y="219710"/>
                  </a:lnTo>
                  <a:lnTo>
                    <a:pt x="398365" y="222250"/>
                  </a:lnTo>
                  <a:lnTo>
                    <a:pt x="397601" y="226060"/>
                  </a:lnTo>
                  <a:lnTo>
                    <a:pt x="374366" y="318770"/>
                  </a:lnTo>
                  <a:lnTo>
                    <a:pt x="365340" y="327660"/>
                  </a:lnTo>
                  <a:lnTo>
                    <a:pt x="396878" y="327660"/>
                  </a:lnTo>
                  <a:lnTo>
                    <a:pt x="419757" y="236220"/>
                  </a:lnTo>
                  <a:lnTo>
                    <a:pt x="433359" y="228600"/>
                  </a:lnTo>
                  <a:lnTo>
                    <a:pt x="456635" y="228600"/>
                  </a:lnTo>
                  <a:lnTo>
                    <a:pt x="457108" y="222250"/>
                  </a:lnTo>
                  <a:lnTo>
                    <a:pt x="451420" y="177800"/>
                  </a:lnTo>
                  <a:lnTo>
                    <a:pt x="437386" y="135890"/>
                  </a:lnTo>
                  <a:lnTo>
                    <a:pt x="415752" y="97790"/>
                  </a:lnTo>
                  <a:lnTo>
                    <a:pt x="387264" y="63500"/>
                  </a:lnTo>
                  <a:lnTo>
                    <a:pt x="370790" y="50800"/>
                  </a:lnTo>
                  <a:close/>
                </a:path>
                <a:path w="722629" h="721360">
                  <a:moveTo>
                    <a:pt x="493556" y="264160"/>
                  </a:moveTo>
                  <a:lnTo>
                    <a:pt x="483543" y="264160"/>
                  </a:lnTo>
                  <a:lnTo>
                    <a:pt x="453704" y="267970"/>
                  </a:lnTo>
                  <a:lnTo>
                    <a:pt x="528131" y="267970"/>
                  </a:lnTo>
                  <a:lnTo>
                    <a:pt x="493556" y="264160"/>
                  </a:lnTo>
                  <a:close/>
                </a:path>
                <a:path w="722629" h="721360">
                  <a:moveTo>
                    <a:pt x="143805" y="160020"/>
                  </a:moveTo>
                  <a:lnTo>
                    <a:pt x="103840" y="160020"/>
                  </a:lnTo>
                  <a:lnTo>
                    <a:pt x="128645" y="167640"/>
                  </a:lnTo>
                  <a:lnTo>
                    <a:pt x="134959" y="170180"/>
                  </a:lnTo>
                  <a:lnTo>
                    <a:pt x="141755" y="166370"/>
                  </a:lnTo>
                  <a:lnTo>
                    <a:pt x="143805" y="160020"/>
                  </a:lnTo>
                  <a:close/>
                </a:path>
                <a:path w="722629" h="721360">
                  <a:moveTo>
                    <a:pt x="198745" y="33020"/>
                  </a:moveTo>
                  <a:lnTo>
                    <a:pt x="167649" y="33020"/>
                  </a:lnTo>
                  <a:lnTo>
                    <a:pt x="192570" y="63500"/>
                  </a:lnTo>
                  <a:lnTo>
                    <a:pt x="192570" y="97790"/>
                  </a:lnTo>
                  <a:lnTo>
                    <a:pt x="130446" y="107950"/>
                  </a:lnTo>
                  <a:lnTo>
                    <a:pt x="124604" y="109220"/>
                  </a:lnTo>
                  <a:lnTo>
                    <a:pt x="120321" y="114300"/>
                  </a:lnTo>
                  <a:lnTo>
                    <a:pt x="120331" y="139700"/>
                  </a:lnTo>
                  <a:lnTo>
                    <a:pt x="144415" y="139700"/>
                  </a:lnTo>
                  <a:lnTo>
                    <a:pt x="144415" y="130810"/>
                  </a:lnTo>
                  <a:lnTo>
                    <a:pt x="206538" y="119380"/>
                  </a:lnTo>
                  <a:lnTo>
                    <a:pt x="212381" y="119380"/>
                  </a:lnTo>
                  <a:lnTo>
                    <a:pt x="216664" y="114300"/>
                  </a:lnTo>
                  <a:lnTo>
                    <a:pt x="216632" y="57150"/>
                  </a:lnTo>
                  <a:lnTo>
                    <a:pt x="215700" y="54610"/>
                  </a:lnTo>
                  <a:lnTo>
                    <a:pt x="214004" y="52070"/>
                  </a:lnTo>
                  <a:lnTo>
                    <a:pt x="198745" y="33020"/>
                  </a:lnTo>
                  <a:close/>
                </a:path>
              </a:pathLst>
            </a:custGeom>
            <a:solidFill>
              <a:srgbClr val="523183"/>
            </a:solidFill>
          </p:spPr>
          <p:txBody>
            <a:bodyPr wrap="square" lIns="0" tIns="0" rIns="0" bIns="0" rtlCol="0"/>
            <a:lstStyle/>
            <a:p>
              <a:endParaRPr/>
            </a:p>
          </p:txBody>
        </p:sp>
        <p:pic>
          <p:nvPicPr>
            <p:cNvPr id="32" name="object 32"/>
            <p:cNvPicPr/>
            <p:nvPr/>
          </p:nvPicPr>
          <p:blipFill>
            <a:blip r:embed="rId9" cstate="print"/>
            <a:stretch>
              <a:fillRect/>
            </a:stretch>
          </p:blipFill>
          <p:spPr>
            <a:xfrm>
              <a:off x="10618476" y="5225553"/>
              <a:ext cx="241961" cy="241961"/>
            </a:xfrm>
            <a:prstGeom prst="rect">
              <a:avLst/>
            </a:prstGeom>
          </p:spPr>
        </p:pic>
        <p:pic>
          <p:nvPicPr>
            <p:cNvPr id="33" name="object 33"/>
            <p:cNvPicPr/>
            <p:nvPr/>
          </p:nvPicPr>
          <p:blipFill>
            <a:blip r:embed="rId10" cstate="print"/>
            <a:stretch>
              <a:fillRect/>
            </a:stretch>
          </p:blipFill>
          <p:spPr>
            <a:xfrm>
              <a:off x="11098883" y="4742805"/>
              <a:ext cx="241961" cy="241961"/>
            </a:xfrm>
            <a:prstGeom prst="rect">
              <a:avLst/>
            </a:prstGeom>
          </p:spPr>
        </p:pic>
        <p:pic>
          <p:nvPicPr>
            <p:cNvPr id="34" name="object 34"/>
            <p:cNvPicPr/>
            <p:nvPr/>
          </p:nvPicPr>
          <p:blipFill>
            <a:blip r:embed="rId11" cstate="print"/>
            <a:stretch>
              <a:fillRect/>
            </a:stretch>
          </p:blipFill>
          <p:spPr>
            <a:xfrm>
              <a:off x="11039853" y="5117195"/>
              <a:ext cx="144477" cy="240788"/>
            </a:xfrm>
            <a:prstGeom prst="rect">
              <a:avLst/>
            </a:prstGeom>
          </p:spPr>
        </p:pic>
      </p:grpSp>
      <p:sp>
        <p:nvSpPr>
          <p:cNvPr id="35" name="object 35"/>
          <p:cNvSpPr txBox="1"/>
          <p:nvPr/>
        </p:nvSpPr>
        <p:spPr>
          <a:xfrm>
            <a:off x="14882993" y="4822601"/>
            <a:ext cx="963294" cy="521334"/>
          </a:xfrm>
          <a:prstGeom prst="rect">
            <a:avLst/>
          </a:prstGeom>
        </p:spPr>
        <p:txBody>
          <a:bodyPr vert="horz" wrap="square" lIns="0" tIns="12065" rIns="0" bIns="0" rtlCol="0">
            <a:spAutoFit/>
          </a:bodyPr>
          <a:lstStyle/>
          <a:p>
            <a:pPr marL="12700" marR="5080">
              <a:lnSpc>
                <a:spcPct val="101600"/>
              </a:lnSpc>
              <a:spcBef>
                <a:spcPts val="95"/>
              </a:spcBef>
            </a:pPr>
            <a:r>
              <a:rPr sz="1600" b="1" spc="-10" dirty="0">
                <a:solidFill>
                  <a:srgbClr val="523183"/>
                </a:solidFill>
                <a:latin typeface="Open Sans"/>
                <a:cs typeface="Open Sans"/>
              </a:rPr>
              <a:t>Financial Inclusion</a:t>
            </a:r>
            <a:endParaRPr sz="1600">
              <a:latin typeface="Open Sans"/>
              <a:cs typeface="Open Sans"/>
            </a:endParaRPr>
          </a:p>
        </p:txBody>
      </p:sp>
      <p:grpSp>
        <p:nvGrpSpPr>
          <p:cNvPr id="36" name="object 36"/>
          <p:cNvGrpSpPr/>
          <p:nvPr/>
        </p:nvGrpSpPr>
        <p:grpSpPr>
          <a:xfrm>
            <a:off x="13433767" y="4485989"/>
            <a:ext cx="1238885" cy="1238885"/>
            <a:chOff x="13433767" y="4485989"/>
            <a:chExt cx="1238885" cy="1238885"/>
          </a:xfrm>
        </p:grpSpPr>
        <p:pic>
          <p:nvPicPr>
            <p:cNvPr id="37" name="object 37"/>
            <p:cNvPicPr/>
            <p:nvPr/>
          </p:nvPicPr>
          <p:blipFill>
            <a:blip r:embed="rId8" cstate="print"/>
            <a:stretch>
              <a:fillRect/>
            </a:stretch>
          </p:blipFill>
          <p:spPr>
            <a:xfrm>
              <a:off x="13433767" y="4485989"/>
              <a:ext cx="1238318" cy="1238339"/>
            </a:xfrm>
            <a:prstGeom prst="rect">
              <a:avLst/>
            </a:prstGeom>
          </p:spPr>
        </p:pic>
        <p:sp>
          <p:nvSpPr>
            <p:cNvPr id="38" name="object 38"/>
            <p:cNvSpPr/>
            <p:nvPr/>
          </p:nvSpPr>
          <p:spPr>
            <a:xfrm>
              <a:off x="13726134" y="4778381"/>
              <a:ext cx="654050" cy="654050"/>
            </a:xfrm>
            <a:custGeom>
              <a:avLst/>
              <a:gdLst/>
              <a:ahLst/>
              <a:cxnLst/>
              <a:rect l="l" t="t" r="r" b="b"/>
              <a:pathLst>
                <a:path w="654050" h="654050">
                  <a:moveTo>
                    <a:pt x="653567" y="166255"/>
                  </a:moveTo>
                  <a:lnTo>
                    <a:pt x="647623" y="122110"/>
                  </a:lnTo>
                  <a:lnTo>
                    <a:pt x="630834" y="82410"/>
                  </a:lnTo>
                  <a:lnTo>
                    <a:pt x="619175" y="67335"/>
                  </a:lnTo>
                  <a:lnTo>
                    <a:pt x="619175" y="166255"/>
                  </a:lnTo>
                  <a:lnTo>
                    <a:pt x="612432" y="207886"/>
                  </a:lnTo>
                  <a:lnTo>
                    <a:pt x="593699" y="244081"/>
                  </a:lnTo>
                  <a:lnTo>
                    <a:pt x="565137" y="272643"/>
                  </a:lnTo>
                  <a:lnTo>
                    <a:pt x="528942" y="291388"/>
                  </a:lnTo>
                  <a:lnTo>
                    <a:pt x="487311" y="298119"/>
                  </a:lnTo>
                  <a:lnTo>
                    <a:pt x="445681" y="291388"/>
                  </a:lnTo>
                  <a:lnTo>
                    <a:pt x="409486" y="272643"/>
                  </a:lnTo>
                  <a:lnTo>
                    <a:pt x="380923" y="244081"/>
                  </a:lnTo>
                  <a:lnTo>
                    <a:pt x="362191" y="207886"/>
                  </a:lnTo>
                  <a:lnTo>
                    <a:pt x="355485" y="166560"/>
                  </a:lnTo>
                  <a:lnTo>
                    <a:pt x="355460" y="166166"/>
                  </a:lnTo>
                  <a:lnTo>
                    <a:pt x="362191" y="124625"/>
                  </a:lnTo>
                  <a:lnTo>
                    <a:pt x="380923" y="88442"/>
                  </a:lnTo>
                  <a:lnTo>
                    <a:pt x="409486" y="59880"/>
                  </a:lnTo>
                  <a:lnTo>
                    <a:pt x="445681" y="41135"/>
                  </a:lnTo>
                  <a:lnTo>
                    <a:pt x="487311" y="34404"/>
                  </a:lnTo>
                  <a:lnTo>
                    <a:pt x="528942" y="41135"/>
                  </a:lnTo>
                  <a:lnTo>
                    <a:pt x="565137" y="59880"/>
                  </a:lnTo>
                  <a:lnTo>
                    <a:pt x="593699" y="88442"/>
                  </a:lnTo>
                  <a:lnTo>
                    <a:pt x="612432" y="124625"/>
                  </a:lnTo>
                  <a:lnTo>
                    <a:pt x="619175" y="166255"/>
                  </a:lnTo>
                  <a:lnTo>
                    <a:pt x="619175" y="67335"/>
                  </a:lnTo>
                  <a:lnTo>
                    <a:pt x="604812" y="48755"/>
                  </a:lnTo>
                  <a:lnTo>
                    <a:pt x="586244" y="34404"/>
                  </a:lnTo>
                  <a:lnTo>
                    <a:pt x="571157" y="22733"/>
                  </a:lnTo>
                  <a:lnTo>
                    <a:pt x="531456" y="5956"/>
                  </a:lnTo>
                  <a:lnTo>
                    <a:pt x="487311" y="0"/>
                  </a:lnTo>
                  <a:lnTo>
                    <a:pt x="443166" y="5956"/>
                  </a:lnTo>
                  <a:lnTo>
                    <a:pt x="403466" y="22733"/>
                  </a:lnTo>
                  <a:lnTo>
                    <a:pt x="369811" y="48755"/>
                  </a:lnTo>
                  <a:lnTo>
                    <a:pt x="343789" y="82410"/>
                  </a:lnTo>
                  <a:lnTo>
                    <a:pt x="326999" y="122110"/>
                  </a:lnTo>
                  <a:lnTo>
                    <a:pt x="322846" y="152946"/>
                  </a:lnTo>
                  <a:lnTo>
                    <a:pt x="291515" y="160477"/>
                  </a:lnTo>
                  <a:lnTo>
                    <a:pt x="252501" y="183705"/>
                  </a:lnTo>
                  <a:lnTo>
                    <a:pt x="248031" y="188569"/>
                  </a:lnTo>
                  <a:lnTo>
                    <a:pt x="181889" y="128739"/>
                  </a:lnTo>
                  <a:lnTo>
                    <a:pt x="188163" y="119443"/>
                  </a:lnTo>
                  <a:lnTo>
                    <a:pt x="194932" y="86004"/>
                  </a:lnTo>
                  <a:lnTo>
                    <a:pt x="188163" y="52552"/>
                  </a:lnTo>
                  <a:lnTo>
                    <a:pt x="175907" y="34404"/>
                  </a:lnTo>
                  <a:lnTo>
                    <a:pt x="169710" y="25222"/>
                  </a:lnTo>
                  <a:lnTo>
                    <a:pt x="160528" y="19024"/>
                  </a:lnTo>
                  <a:lnTo>
                    <a:pt x="160528" y="86004"/>
                  </a:lnTo>
                  <a:lnTo>
                    <a:pt x="156476" y="106057"/>
                  </a:lnTo>
                  <a:lnTo>
                    <a:pt x="145402" y="122466"/>
                  </a:lnTo>
                  <a:lnTo>
                    <a:pt x="128993" y="133527"/>
                  </a:lnTo>
                  <a:lnTo>
                    <a:pt x="108927" y="137591"/>
                  </a:lnTo>
                  <a:lnTo>
                    <a:pt x="88861" y="133527"/>
                  </a:lnTo>
                  <a:lnTo>
                    <a:pt x="72466" y="122466"/>
                  </a:lnTo>
                  <a:lnTo>
                    <a:pt x="61391" y="106057"/>
                  </a:lnTo>
                  <a:lnTo>
                    <a:pt x="57327" y="86004"/>
                  </a:lnTo>
                  <a:lnTo>
                    <a:pt x="61391" y="65925"/>
                  </a:lnTo>
                  <a:lnTo>
                    <a:pt x="72466" y="49530"/>
                  </a:lnTo>
                  <a:lnTo>
                    <a:pt x="88861" y="38455"/>
                  </a:lnTo>
                  <a:lnTo>
                    <a:pt x="108927" y="34404"/>
                  </a:lnTo>
                  <a:lnTo>
                    <a:pt x="128993" y="38455"/>
                  </a:lnTo>
                  <a:lnTo>
                    <a:pt x="145402" y="49530"/>
                  </a:lnTo>
                  <a:lnTo>
                    <a:pt x="156476" y="65925"/>
                  </a:lnTo>
                  <a:lnTo>
                    <a:pt x="160528" y="86004"/>
                  </a:lnTo>
                  <a:lnTo>
                    <a:pt x="160528" y="19024"/>
                  </a:lnTo>
                  <a:lnTo>
                    <a:pt x="142379" y="6769"/>
                  </a:lnTo>
                  <a:lnTo>
                    <a:pt x="108927" y="0"/>
                  </a:lnTo>
                  <a:lnTo>
                    <a:pt x="75488" y="6769"/>
                  </a:lnTo>
                  <a:lnTo>
                    <a:pt x="48145" y="25222"/>
                  </a:lnTo>
                  <a:lnTo>
                    <a:pt x="29705" y="52552"/>
                  </a:lnTo>
                  <a:lnTo>
                    <a:pt x="22936" y="86004"/>
                  </a:lnTo>
                  <a:lnTo>
                    <a:pt x="29705" y="119443"/>
                  </a:lnTo>
                  <a:lnTo>
                    <a:pt x="48145" y="146773"/>
                  </a:lnTo>
                  <a:lnTo>
                    <a:pt x="75488" y="165227"/>
                  </a:lnTo>
                  <a:lnTo>
                    <a:pt x="108927" y="171996"/>
                  </a:lnTo>
                  <a:lnTo>
                    <a:pt x="142379" y="165227"/>
                  </a:lnTo>
                  <a:lnTo>
                    <a:pt x="158724" y="154190"/>
                  </a:lnTo>
                  <a:lnTo>
                    <a:pt x="224726" y="213906"/>
                  </a:lnTo>
                  <a:lnTo>
                    <a:pt x="221957" y="216916"/>
                  </a:lnTo>
                  <a:lnTo>
                    <a:pt x="202044" y="257746"/>
                  </a:lnTo>
                  <a:lnTo>
                    <a:pt x="197573" y="286651"/>
                  </a:lnTo>
                  <a:lnTo>
                    <a:pt x="134112" y="286651"/>
                  </a:lnTo>
                  <a:lnTo>
                    <a:pt x="132638" y="279336"/>
                  </a:lnTo>
                  <a:lnTo>
                    <a:pt x="129832" y="275183"/>
                  </a:lnTo>
                  <a:lnTo>
                    <a:pt x="119100" y="259283"/>
                  </a:lnTo>
                  <a:lnTo>
                    <a:pt x="103200" y="248564"/>
                  </a:lnTo>
                  <a:lnTo>
                    <a:pt x="103200" y="303860"/>
                  </a:lnTo>
                  <a:lnTo>
                    <a:pt x="100952" y="314998"/>
                  </a:lnTo>
                  <a:lnTo>
                    <a:pt x="94792" y="324116"/>
                  </a:lnTo>
                  <a:lnTo>
                    <a:pt x="85686" y="330263"/>
                  </a:lnTo>
                  <a:lnTo>
                    <a:pt x="74536" y="332511"/>
                  </a:lnTo>
                  <a:lnTo>
                    <a:pt x="63385" y="330263"/>
                  </a:lnTo>
                  <a:lnTo>
                    <a:pt x="54267" y="324116"/>
                  </a:lnTo>
                  <a:lnTo>
                    <a:pt x="48120" y="314998"/>
                  </a:lnTo>
                  <a:lnTo>
                    <a:pt x="45859" y="303860"/>
                  </a:lnTo>
                  <a:lnTo>
                    <a:pt x="48120" y="292709"/>
                  </a:lnTo>
                  <a:lnTo>
                    <a:pt x="54267" y="283591"/>
                  </a:lnTo>
                  <a:lnTo>
                    <a:pt x="63385" y="277444"/>
                  </a:lnTo>
                  <a:lnTo>
                    <a:pt x="74536" y="275183"/>
                  </a:lnTo>
                  <a:lnTo>
                    <a:pt x="85686" y="277444"/>
                  </a:lnTo>
                  <a:lnTo>
                    <a:pt x="94792" y="283591"/>
                  </a:lnTo>
                  <a:lnTo>
                    <a:pt x="100952" y="292709"/>
                  </a:lnTo>
                  <a:lnTo>
                    <a:pt x="103200" y="303860"/>
                  </a:lnTo>
                  <a:lnTo>
                    <a:pt x="103200" y="248564"/>
                  </a:lnTo>
                  <a:lnTo>
                    <a:pt x="99047" y="245757"/>
                  </a:lnTo>
                  <a:lnTo>
                    <a:pt x="74536" y="240792"/>
                  </a:lnTo>
                  <a:lnTo>
                    <a:pt x="50012" y="245757"/>
                  </a:lnTo>
                  <a:lnTo>
                    <a:pt x="29959" y="259283"/>
                  </a:lnTo>
                  <a:lnTo>
                    <a:pt x="16433" y="279336"/>
                  </a:lnTo>
                  <a:lnTo>
                    <a:pt x="11468" y="303860"/>
                  </a:lnTo>
                  <a:lnTo>
                    <a:pt x="16433" y="328371"/>
                  </a:lnTo>
                  <a:lnTo>
                    <a:pt x="29959" y="348424"/>
                  </a:lnTo>
                  <a:lnTo>
                    <a:pt x="50012" y="361950"/>
                  </a:lnTo>
                  <a:lnTo>
                    <a:pt x="74536" y="366915"/>
                  </a:lnTo>
                  <a:lnTo>
                    <a:pt x="99047" y="361950"/>
                  </a:lnTo>
                  <a:lnTo>
                    <a:pt x="119100" y="348424"/>
                  </a:lnTo>
                  <a:lnTo>
                    <a:pt x="129844" y="332511"/>
                  </a:lnTo>
                  <a:lnTo>
                    <a:pt x="132638" y="328371"/>
                  </a:lnTo>
                  <a:lnTo>
                    <a:pt x="134112" y="321056"/>
                  </a:lnTo>
                  <a:lnTo>
                    <a:pt x="197700" y="321056"/>
                  </a:lnTo>
                  <a:lnTo>
                    <a:pt x="202831" y="352729"/>
                  </a:lnTo>
                  <a:lnTo>
                    <a:pt x="224828" y="395211"/>
                  </a:lnTo>
                  <a:lnTo>
                    <a:pt x="229425" y="399821"/>
                  </a:lnTo>
                  <a:lnTo>
                    <a:pt x="183464" y="445782"/>
                  </a:lnTo>
                  <a:lnTo>
                    <a:pt x="183464" y="544639"/>
                  </a:lnTo>
                  <a:lnTo>
                    <a:pt x="177596" y="573620"/>
                  </a:lnTo>
                  <a:lnTo>
                    <a:pt x="161607" y="597319"/>
                  </a:lnTo>
                  <a:lnTo>
                    <a:pt x="137922" y="613308"/>
                  </a:lnTo>
                  <a:lnTo>
                    <a:pt x="108927" y="619175"/>
                  </a:lnTo>
                  <a:lnTo>
                    <a:pt x="79946" y="613308"/>
                  </a:lnTo>
                  <a:lnTo>
                    <a:pt x="56248" y="597319"/>
                  </a:lnTo>
                  <a:lnTo>
                    <a:pt x="40271" y="573620"/>
                  </a:lnTo>
                  <a:lnTo>
                    <a:pt x="34404" y="544639"/>
                  </a:lnTo>
                  <a:lnTo>
                    <a:pt x="40271" y="515658"/>
                  </a:lnTo>
                  <a:lnTo>
                    <a:pt x="79946" y="475970"/>
                  </a:lnTo>
                  <a:lnTo>
                    <a:pt x="137922" y="475970"/>
                  </a:lnTo>
                  <a:lnTo>
                    <a:pt x="177596" y="515658"/>
                  </a:lnTo>
                  <a:lnTo>
                    <a:pt x="183464" y="544639"/>
                  </a:lnTo>
                  <a:lnTo>
                    <a:pt x="183464" y="445782"/>
                  </a:lnTo>
                  <a:lnTo>
                    <a:pt x="171386" y="457860"/>
                  </a:lnTo>
                  <a:lnTo>
                    <a:pt x="151295" y="444284"/>
                  </a:lnTo>
                  <a:lnTo>
                    <a:pt x="108927" y="435711"/>
                  </a:lnTo>
                  <a:lnTo>
                    <a:pt x="66573" y="444284"/>
                  </a:lnTo>
                  <a:lnTo>
                    <a:pt x="31940" y="467652"/>
                  </a:lnTo>
                  <a:lnTo>
                    <a:pt x="8572" y="502285"/>
                  </a:lnTo>
                  <a:lnTo>
                    <a:pt x="0" y="544639"/>
                  </a:lnTo>
                  <a:lnTo>
                    <a:pt x="8572" y="586994"/>
                  </a:lnTo>
                  <a:lnTo>
                    <a:pt x="31940" y="621626"/>
                  </a:lnTo>
                  <a:lnTo>
                    <a:pt x="66573" y="644994"/>
                  </a:lnTo>
                  <a:lnTo>
                    <a:pt x="108927" y="653567"/>
                  </a:lnTo>
                  <a:lnTo>
                    <a:pt x="151295" y="644994"/>
                  </a:lnTo>
                  <a:lnTo>
                    <a:pt x="185915" y="621626"/>
                  </a:lnTo>
                  <a:lnTo>
                    <a:pt x="187579" y="619175"/>
                  </a:lnTo>
                  <a:lnTo>
                    <a:pt x="209283" y="586994"/>
                  </a:lnTo>
                  <a:lnTo>
                    <a:pt x="217855" y="544639"/>
                  </a:lnTo>
                  <a:lnTo>
                    <a:pt x="209283" y="502285"/>
                  </a:lnTo>
                  <a:lnTo>
                    <a:pt x="195707" y="482180"/>
                  </a:lnTo>
                  <a:lnTo>
                    <a:pt x="253746" y="424141"/>
                  </a:lnTo>
                  <a:lnTo>
                    <a:pt x="258356" y="428739"/>
                  </a:lnTo>
                  <a:lnTo>
                    <a:pt x="300837" y="450735"/>
                  </a:lnTo>
                  <a:lnTo>
                    <a:pt x="319862" y="453821"/>
                  </a:lnTo>
                  <a:lnTo>
                    <a:pt x="317246" y="483997"/>
                  </a:lnTo>
                  <a:lnTo>
                    <a:pt x="304673" y="486537"/>
                  </a:lnTo>
                  <a:lnTo>
                    <a:pt x="284619" y="500062"/>
                  </a:lnTo>
                  <a:lnTo>
                    <a:pt x="271094" y="520115"/>
                  </a:lnTo>
                  <a:lnTo>
                    <a:pt x="266128" y="544639"/>
                  </a:lnTo>
                  <a:lnTo>
                    <a:pt x="271094" y="569163"/>
                  </a:lnTo>
                  <a:lnTo>
                    <a:pt x="284619" y="589203"/>
                  </a:lnTo>
                  <a:lnTo>
                    <a:pt x="304673" y="602729"/>
                  </a:lnTo>
                  <a:lnTo>
                    <a:pt x="329196" y="607695"/>
                  </a:lnTo>
                  <a:lnTo>
                    <a:pt x="353707" y="602729"/>
                  </a:lnTo>
                  <a:lnTo>
                    <a:pt x="373761" y="589203"/>
                  </a:lnTo>
                  <a:lnTo>
                    <a:pt x="384505" y="573303"/>
                  </a:lnTo>
                  <a:lnTo>
                    <a:pt x="387299" y="569163"/>
                  </a:lnTo>
                  <a:lnTo>
                    <a:pt x="392264" y="544639"/>
                  </a:lnTo>
                  <a:lnTo>
                    <a:pt x="387299" y="520115"/>
                  </a:lnTo>
                  <a:lnTo>
                    <a:pt x="384492" y="515975"/>
                  </a:lnTo>
                  <a:lnTo>
                    <a:pt x="373761" y="500062"/>
                  </a:lnTo>
                  <a:lnTo>
                    <a:pt x="357860" y="489343"/>
                  </a:lnTo>
                  <a:lnTo>
                    <a:pt x="357860" y="544639"/>
                  </a:lnTo>
                  <a:lnTo>
                    <a:pt x="355612" y="555790"/>
                  </a:lnTo>
                  <a:lnTo>
                    <a:pt x="349453" y="564896"/>
                  </a:lnTo>
                  <a:lnTo>
                    <a:pt x="340347" y="571042"/>
                  </a:lnTo>
                  <a:lnTo>
                    <a:pt x="329196" y="573303"/>
                  </a:lnTo>
                  <a:lnTo>
                    <a:pt x="318046" y="571042"/>
                  </a:lnTo>
                  <a:lnTo>
                    <a:pt x="308927" y="564896"/>
                  </a:lnTo>
                  <a:lnTo>
                    <a:pt x="302780" y="555790"/>
                  </a:lnTo>
                  <a:lnTo>
                    <a:pt x="300520" y="544639"/>
                  </a:lnTo>
                  <a:lnTo>
                    <a:pt x="302780" y="533488"/>
                  </a:lnTo>
                  <a:lnTo>
                    <a:pt x="308927" y="524383"/>
                  </a:lnTo>
                  <a:lnTo>
                    <a:pt x="318046" y="518223"/>
                  </a:lnTo>
                  <a:lnTo>
                    <a:pt x="329196" y="515975"/>
                  </a:lnTo>
                  <a:lnTo>
                    <a:pt x="340347" y="518223"/>
                  </a:lnTo>
                  <a:lnTo>
                    <a:pt x="349453" y="524383"/>
                  </a:lnTo>
                  <a:lnTo>
                    <a:pt x="355612" y="533488"/>
                  </a:lnTo>
                  <a:lnTo>
                    <a:pt x="357860" y="544639"/>
                  </a:lnTo>
                  <a:lnTo>
                    <a:pt x="357860" y="489343"/>
                  </a:lnTo>
                  <a:lnTo>
                    <a:pt x="353707" y="486537"/>
                  </a:lnTo>
                  <a:lnTo>
                    <a:pt x="351574" y="486117"/>
                  </a:lnTo>
                  <a:lnTo>
                    <a:pt x="354025" y="458076"/>
                  </a:lnTo>
                  <a:lnTo>
                    <a:pt x="390017" y="453263"/>
                  </a:lnTo>
                  <a:lnTo>
                    <a:pt x="427050" y="437845"/>
                  </a:lnTo>
                  <a:lnTo>
                    <a:pt x="432587" y="433616"/>
                  </a:lnTo>
                  <a:lnTo>
                    <a:pt x="455307" y="461670"/>
                  </a:lnTo>
                  <a:lnTo>
                    <a:pt x="433273" y="494322"/>
                  </a:lnTo>
                  <a:lnTo>
                    <a:pt x="424256" y="538899"/>
                  </a:lnTo>
                  <a:lnTo>
                    <a:pt x="433273" y="583488"/>
                  </a:lnTo>
                  <a:lnTo>
                    <a:pt x="457873" y="619937"/>
                  </a:lnTo>
                  <a:lnTo>
                    <a:pt x="494322" y="644537"/>
                  </a:lnTo>
                  <a:lnTo>
                    <a:pt x="538911" y="653567"/>
                  </a:lnTo>
                  <a:lnTo>
                    <a:pt x="583488" y="644537"/>
                  </a:lnTo>
                  <a:lnTo>
                    <a:pt x="619950" y="619937"/>
                  </a:lnTo>
                  <a:lnTo>
                    <a:pt x="620471" y="619175"/>
                  </a:lnTo>
                  <a:lnTo>
                    <a:pt x="644537" y="583488"/>
                  </a:lnTo>
                  <a:lnTo>
                    <a:pt x="653567" y="538899"/>
                  </a:lnTo>
                  <a:lnTo>
                    <a:pt x="644537" y="494322"/>
                  </a:lnTo>
                  <a:lnTo>
                    <a:pt x="620471" y="458647"/>
                  </a:lnTo>
                  <a:lnTo>
                    <a:pt x="619950" y="457873"/>
                  </a:lnTo>
                  <a:lnTo>
                    <a:pt x="619163" y="457352"/>
                  </a:lnTo>
                  <a:lnTo>
                    <a:pt x="619163" y="538899"/>
                  </a:lnTo>
                  <a:lnTo>
                    <a:pt x="612851" y="570115"/>
                  </a:lnTo>
                  <a:lnTo>
                    <a:pt x="595630" y="595630"/>
                  </a:lnTo>
                  <a:lnTo>
                    <a:pt x="570115" y="612851"/>
                  </a:lnTo>
                  <a:lnTo>
                    <a:pt x="538911" y="619175"/>
                  </a:lnTo>
                  <a:lnTo>
                    <a:pt x="507695" y="612851"/>
                  </a:lnTo>
                  <a:lnTo>
                    <a:pt x="482180" y="595630"/>
                  </a:lnTo>
                  <a:lnTo>
                    <a:pt x="464959" y="570115"/>
                  </a:lnTo>
                  <a:lnTo>
                    <a:pt x="458647" y="538899"/>
                  </a:lnTo>
                  <a:lnTo>
                    <a:pt x="464959" y="507695"/>
                  </a:lnTo>
                  <a:lnTo>
                    <a:pt x="482180" y="482180"/>
                  </a:lnTo>
                  <a:lnTo>
                    <a:pt x="507695" y="464959"/>
                  </a:lnTo>
                  <a:lnTo>
                    <a:pt x="538911" y="458647"/>
                  </a:lnTo>
                  <a:lnTo>
                    <a:pt x="570115" y="464959"/>
                  </a:lnTo>
                  <a:lnTo>
                    <a:pt x="595630" y="482180"/>
                  </a:lnTo>
                  <a:lnTo>
                    <a:pt x="612851" y="507695"/>
                  </a:lnTo>
                  <a:lnTo>
                    <a:pt x="619163" y="538899"/>
                  </a:lnTo>
                  <a:lnTo>
                    <a:pt x="619163" y="457352"/>
                  </a:lnTo>
                  <a:lnTo>
                    <a:pt x="583488" y="433273"/>
                  </a:lnTo>
                  <a:lnTo>
                    <a:pt x="538911" y="424243"/>
                  </a:lnTo>
                  <a:lnTo>
                    <a:pt x="494322" y="433273"/>
                  </a:lnTo>
                  <a:lnTo>
                    <a:pt x="482866" y="441007"/>
                  </a:lnTo>
                  <a:lnTo>
                    <a:pt x="459740" y="412457"/>
                  </a:lnTo>
                  <a:lnTo>
                    <a:pt x="483793" y="381266"/>
                  </a:lnTo>
                  <a:lnTo>
                    <a:pt x="485978" y="374789"/>
                  </a:lnTo>
                  <a:lnTo>
                    <a:pt x="485521" y="368211"/>
                  </a:lnTo>
                  <a:lnTo>
                    <a:pt x="482638" y="362280"/>
                  </a:lnTo>
                  <a:lnTo>
                    <a:pt x="477520" y="357759"/>
                  </a:lnTo>
                  <a:lnTo>
                    <a:pt x="471068" y="355587"/>
                  </a:lnTo>
                  <a:lnTo>
                    <a:pt x="464489" y="356031"/>
                  </a:lnTo>
                  <a:lnTo>
                    <a:pt x="458546" y="358914"/>
                  </a:lnTo>
                  <a:lnTo>
                    <a:pt x="454012" y="364032"/>
                  </a:lnTo>
                  <a:lnTo>
                    <a:pt x="434682" y="389115"/>
                  </a:lnTo>
                  <a:lnTo>
                    <a:pt x="409879" y="408063"/>
                  </a:lnTo>
                  <a:lnTo>
                    <a:pt x="381063" y="420065"/>
                  </a:lnTo>
                  <a:lnTo>
                    <a:pt x="349719" y="424243"/>
                  </a:lnTo>
                  <a:lnTo>
                    <a:pt x="302895" y="414769"/>
                  </a:lnTo>
                  <a:lnTo>
                    <a:pt x="264629" y="388937"/>
                  </a:lnTo>
                  <a:lnTo>
                    <a:pt x="238798" y="350672"/>
                  </a:lnTo>
                  <a:lnTo>
                    <a:pt x="229323" y="303847"/>
                  </a:lnTo>
                  <a:lnTo>
                    <a:pt x="237858" y="259600"/>
                  </a:lnTo>
                  <a:lnTo>
                    <a:pt x="261289" y="222465"/>
                  </a:lnTo>
                  <a:lnTo>
                    <a:pt x="296329" y="196024"/>
                  </a:lnTo>
                  <a:lnTo>
                    <a:pt x="324015" y="188264"/>
                  </a:lnTo>
                  <a:lnTo>
                    <a:pt x="326999" y="210400"/>
                  </a:lnTo>
                  <a:lnTo>
                    <a:pt x="343789" y="250101"/>
                  </a:lnTo>
                  <a:lnTo>
                    <a:pt x="369811" y="283768"/>
                  </a:lnTo>
                  <a:lnTo>
                    <a:pt x="403466" y="309778"/>
                  </a:lnTo>
                  <a:lnTo>
                    <a:pt x="443166" y="326567"/>
                  </a:lnTo>
                  <a:lnTo>
                    <a:pt x="487311" y="332511"/>
                  </a:lnTo>
                  <a:lnTo>
                    <a:pt x="531456" y="326567"/>
                  </a:lnTo>
                  <a:lnTo>
                    <a:pt x="571157" y="309778"/>
                  </a:lnTo>
                  <a:lnTo>
                    <a:pt x="604812" y="283768"/>
                  </a:lnTo>
                  <a:lnTo>
                    <a:pt x="630834" y="250101"/>
                  </a:lnTo>
                  <a:lnTo>
                    <a:pt x="647623" y="210400"/>
                  </a:lnTo>
                  <a:lnTo>
                    <a:pt x="653567" y="166255"/>
                  </a:lnTo>
                  <a:close/>
                </a:path>
              </a:pathLst>
            </a:custGeom>
            <a:solidFill>
              <a:srgbClr val="523183"/>
            </a:solidFill>
          </p:spPr>
          <p:txBody>
            <a:bodyPr wrap="square" lIns="0" tIns="0" rIns="0" bIns="0" rtlCol="0"/>
            <a:lstStyle/>
            <a:p>
              <a:endParaRPr/>
            </a:p>
          </p:txBody>
        </p:sp>
        <p:pic>
          <p:nvPicPr>
            <p:cNvPr id="39" name="object 39"/>
            <p:cNvPicPr/>
            <p:nvPr/>
          </p:nvPicPr>
          <p:blipFill>
            <a:blip r:embed="rId12" cstate="print"/>
            <a:stretch>
              <a:fillRect/>
            </a:stretch>
          </p:blipFill>
          <p:spPr>
            <a:xfrm>
              <a:off x="14161851" y="4835702"/>
              <a:ext cx="103201" cy="217858"/>
            </a:xfrm>
            <a:prstGeom prst="rect">
              <a:avLst/>
            </a:prstGeom>
          </p:spPr>
        </p:pic>
      </p:grpSp>
      <p:sp>
        <p:nvSpPr>
          <p:cNvPr id="40" name="object 40"/>
          <p:cNvSpPr txBox="1"/>
          <p:nvPr/>
        </p:nvSpPr>
        <p:spPr>
          <a:xfrm>
            <a:off x="17956259" y="4822601"/>
            <a:ext cx="1031875" cy="521334"/>
          </a:xfrm>
          <a:prstGeom prst="rect">
            <a:avLst/>
          </a:prstGeom>
        </p:spPr>
        <p:txBody>
          <a:bodyPr vert="horz" wrap="square" lIns="0" tIns="12065" rIns="0" bIns="0" rtlCol="0">
            <a:spAutoFit/>
          </a:bodyPr>
          <a:lstStyle/>
          <a:p>
            <a:pPr marL="12700" marR="5080">
              <a:lnSpc>
                <a:spcPct val="101600"/>
              </a:lnSpc>
              <a:spcBef>
                <a:spcPts val="95"/>
              </a:spcBef>
            </a:pPr>
            <a:r>
              <a:rPr sz="1600" b="1" spc="-10" dirty="0">
                <a:solidFill>
                  <a:srgbClr val="523183"/>
                </a:solidFill>
                <a:latin typeface="Open Sans"/>
                <a:cs typeface="Open Sans"/>
              </a:rPr>
              <a:t>Increased Privacy</a:t>
            </a:r>
            <a:endParaRPr sz="1600">
              <a:latin typeface="Open Sans"/>
              <a:cs typeface="Open Sans"/>
            </a:endParaRPr>
          </a:p>
        </p:txBody>
      </p:sp>
      <p:grpSp>
        <p:nvGrpSpPr>
          <p:cNvPr id="41" name="object 41"/>
          <p:cNvGrpSpPr/>
          <p:nvPr/>
        </p:nvGrpSpPr>
        <p:grpSpPr>
          <a:xfrm>
            <a:off x="16507046" y="4485989"/>
            <a:ext cx="1238885" cy="1238885"/>
            <a:chOff x="16507046" y="4485989"/>
            <a:chExt cx="1238885" cy="1238885"/>
          </a:xfrm>
        </p:grpSpPr>
        <p:pic>
          <p:nvPicPr>
            <p:cNvPr id="42" name="object 42"/>
            <p:cNvPicPr/>
            <p:nvPr/>
          </p:nvPicPr>
          <p:blipFill>
            <a:blip r:embed="rId8" cstate="print"/>
            <a:stretch>
              <a:fillRect/>
            </a:stretch>
          </p:blipFill>
          <p:spPr>
            <a:xfrm>
              <a:off x="16507046" y="4485989"/>
              <a:ext cx="1238318" cy="1238339"/>
            </a:xfrm>
            <a:prstGeom prst="rect">
              <a:avLst/>
            </a:prstGeom>
          </p:spPr>
        </p:pic>
        <p:sp>
          <p:nvSpPr>
            <p:cNvPr id="43" name="object 43"/>
            <p:cNvSpPr/>
            <p:nvPr/>
          </p:nvSpPr>
          <p:spPr>
            <a:xfrm>
              <a:off x="16827703" y="4795576"/>
              <a:ext cx="597535" cy="688340"/>
            </a:xfrm>
            <a:custGeom>
              <a:avLst/>
              <a:gdLst/>
              <a:ahLst/>
              <a:cxnLst/>
              <a:rect l="l" t="t" r="r" b="b"/>
              <a:pathLst>
                <a:path w="597534" h="688339">
                  <a:moveTo>
                    <a:pt x="479755" y="317106"/>
                  </a:moveTo>
                  <a:lnTo>
                    <a:pt x="473278" y="268947"/>
                  </a:lnTo>
                  <a:lnTo>
                    <a:pt x="454977" y="225628"/>
                  </a:lnTo>
                  <a:lnTo>
                    <a:pt x="439445" y="205524"/>
                  </a:lnTo>
                  <a:lnTo>
                    <a:pt x="439445" y="317106"/>
                  </a:lnTo>
                  <a:lnTo>
                    <a:pt x="436232" y="347116"/>
                  </a:lnTo>
                  <a:lnTo>
                    <a:pt x="427151" y="374650"/>
                  </a:lnTo>
                  <a:lnTo>
                    <a:pt x="427062" y="374916"/>
                  </a:lnTo>
                  <a:lnTo>
                    <a:pt x="412610" y="399834"/>
                  </a:lnTo>
                  <a:lnTo>
                    <a:pt x="393547" y="421195"/>
                  </a:lnTo>
                  <a:lnTo>
                    <a:pt x="388924" y="411835"/>
                  </a:lnTo>
                  <a:lnTo>
                    <a:pt x="388797" y="411594"/>
                  </a:lnTo>
                  <a:lnTo>
                    <a:pt x="364096" y="381876"/>
                  </a:lnTo>
                  <a:lnTo>
                    <a:pt x="359117" y="378053"/>
                  </a:lnTo>
                  <a:lnTo>
                    <a:pt x="359117" y="444461"/>
                  </a:lnTo>
                  <a:lnTo>
                    <a:pt x="344944" y="450316"/>
                  </a:lnTo>
                  <a:lnTo>
                    <a:pt x="330047" y="454621"/>
                  </a:lnTo>
                  <a:lnTo>
                    <a:pt x="314528" y="457288"/>
                  </a:lnTo>
                  <a:lnTo>
                    <a:pt x="298500" y="458190"/>
                  </a:lnTo>
                  <a:lnTo>
                    <a:pt x="282460" y="457288"/>
                  </a:lnTo>
                  <a:lnTo>
                    <a:pt x="266941" y="454621"/>
                  </a:lnTo>
                  <a:lnTo>
                    <a:pt x="252056" y="450316"/>
                  </a:lnTo>
                  <a:lnTo>
                    <a:pt x="237883" y="444461"/>
                  </a:lnTo>
                  <a:lnTo>
                    <a:pt x="246646" y="426250"/>
                  </a:lnTo>
                  <a:lnTo>
                    <a:pt x="251485" y="421195"/>
                  </a:lnTo>
                  <a:lnTo>
                    <a:pt x="260477" y="411835"/>
                  </a:lnTo>
                  <a:lnTo>
                    <a:pt x="278168" y="402361"/>
                  </a:lnTo>
                  <a:lnTo>
                    <a:pt x="298500" y="398957"/>
                  </a:lnTo>
                  <a:lnTo>
                    <a:pt x="318820" y="402361"/>
                  </a:lnTo>
                  <a:lnTo>
                    <a:pt x="336511" y="411835"/>
                  </a:lnTo>
                  <a:lnTo>
                    <a:pt x="350354" y="426250"/>
                  </a:lnTo>
                  <a:lnTo>
                    <a:pt x="359117" y="444461"/>
                  </a:lnTo>
                  <a:lnTo>
                    <a:pt x="359117" y="378053"/>
                  </a:lnTo>
                  <a:lnTo>
                    <a:pt x="353758" y="374650"/>
                  </a:lnTo>
                  <a:lnTo>
                    <a:pt x="362051" y="363804"/>
                  </a:lnTo>
                  <a:lnTo>
                    <a:pt x="364680" y="358648"/>
                  </a:lnTo>
                  <a:lnTo>
                    <a:pt x="368300" y="351548"/>
                  </a:lnTo>
                  <a:lnTo>
                    <a:pt x="372249" y="338124"/>
                  </a:lnTo>
                  <a:lnTo>
                    <a:pt x="373621" y="323786"/>
                  </a:lnTo>
                  <a:lnTo>
                    <a:pt x="367703" y="294563"/>
                  </a:lnTo>
                  <a:lnTo>
                    <a:pt x="363905" y="288925"/>
                  </a:lnTo>
                  <a:lnTo>
                    <a:pt x="351586" y="270662"/>
                  </a:lnTo>
                  <a:lnTo>
                    <a:pt x="333311" y="258318"/>
                  </a:lnTo>
                  <a:lnTo>
                    <a:pt x="333311" y="323786"/>
                  </a:lnTo>
                  <a:lnTo>
                    <a:pt x="330568" y="337350"/>
                  </a:lnTo>
                  <a:lnTo>
                    <a:pt x="323100" y="348424"/>
                  </a:lnTo>
                  <a:lnTo>
                    <a:pt x="312039" y="355904"/>
                  </a:lnTo>
                  <a:lnTo>
                    <a:pt x="298500" y="358648"/>
                  </a:lnTo>
                  <a:lnTo>
                    <a:pt x="284962" y="355904"/>
                  </a:lnTo>
                  <a:lnTo>
                    <a:pt x="273888" y="348424"/>
                  </a:lnTo>
                  <a:lnTo>
                    <a:pt x="266420" y="337350"/>
                  </a:lnTo>
                  <a:lnTo>
                    <a:pt x="263677" y="323786"/>
                  </a:lnTo>
                  <a:lnTo>
                    <a:pt x="266420" y="310235"/>
                  </a:lnTo>
                  <a:lnTo>
                    <a:pt x="273888" y="299148"/>
                  </a:lnTo>
                  <a:lnTo>
                    <a:pt x="284962" y="291680"/>
                  </a:lnTo>
                  <a:lnTo>
                    <a:pt x="298500" y="288925"/>
                  </a:lnTo>
                  <a:lnTo>
                    <a:pt x="312039" y="291680"/>
                  </a:lnTo>
                  <a:lnTo>
                    <a:pt x="323100" y="299148"/>
                  </a:lnTo>
                  <a:lnTo>
                    <a:pt x="330568" y="310235"/>
                  </a:lnTo>
                  <a:lnTo>
                    <a:pt x="333311" y="323786"/>
                  </a:lnTo>
                  <a:lnTo>
                    <a:pt x="333311" y="258318"/>
                  </a:lnTo>
                  <a:lnTo>
                    <a:pt x="327710" y="254533"/>
                  </a:lnTo>
                  <a:lnTo>
                    <a:pt x="298500" y="248615"/>
                  </a:lnTo>
                  <a:lnTo>
                    <a:pt x="269278" y="254533"/>
                  </a:lnTo>
                  <a:lnTo>
                    <a:pt x="245402" y="270662"/>
                  </a:lnTo>
                  <a:lnTo>
                    <a:pt x="229285" y="294563"/>
                  </a:lnTo>
                  <a:lnTo>
                    <a:pt x="223367" y="323786"/>
                  </a:lnTo>
                  <a:lnTo>
                    <a:pt x="224663" y="337350"/>
                  </a:lnTo>
                  <a:lnTo>
                    <a:pt x="224739" y="338124"/>
                  </a:lnTo>
                  <a:lnTo>
                    <a:pt x="228688" y="351548"/>
                  </a:lnTo>
                  <a:lnTo>
                    <a:pt x="234937" y="363804"/>
                  </a:lnTo>
                  <a:lnTo>
                    <a:pt x="243230" y="374650"/>
                  </a:lnTo>
                  <a:lnTo>
                    <a:pt x="237921" y="378002"/>
                  </a:lnTo>
                  <a:lnTo>
                    <a:pt x="208203" y="411594"/>
                  </a:lnTo>
                  <a:lnTo>
                    <a:pt x="203454" y="421195"/>
                  </a:lnTo>
                  <a:lnTo>
                    <a:pt x="184391" y="399834"/>
                  </a:lnTo>
                  <a:lnTo>
                    <a:pt x="169926" y="374916"/>
                  </a:lnTo>
                  <a:lnTo>
                    <a:pt x="160756" y="347116"/>
                  </a:lnTo>
                  <a:lnTo>
                    <a:pt x="157543" y="317106"/>
                  </a:lnTo>
                  <a:lnTo>
                    <a:pt x="164744" y="272567"/>
                  </a:lnTo>
                  <a:lnTo>
                    <a:pt x="184772" y="233845"/>
                  </a:lnTo>
                  <a:lnTo>
                    <a:pt x="215303" y="203276"/>
                  </a:lnTo>
                  <a:lnTo>
                    <a:pt x="253987" y="183222"/>
                  </a:lnTo>
                  <a:lnTo>
                    <a:pt x="298500" y="176022"/>
                  </a:lnTo>
                  <a:lnTo>
                    <a:pt x="343001" y="183222"/>
                  </a:lnTo>
                  <a:lnTo>
                    <a:pt x="381685" y="203276"/>
                  </a:lnTo>
                  <a:lnTo>
                    <a:pt x="412216" y="233845"/>
                  </a:lnTo>
                  <a:lnTo>
                    <a:pt x="432244" y="272567"/>
                  </a:lnTo>
                  <a:lnTo>
                    <a:pt x="439445" y="317106"/>
                  </a:lnTo>
                  <a:lnTo>
                    <a:pt x="439445" y="205524"/>
                  </a:lnTo>
                  <a:lnTo>
                    <a:pt x="426605" y="188899"/>
                  </a:lnTo>
                  <a:lnTo>
                    <a:pt x="409956" y="176022"/>
                  </a:lnTo>
                  <a:lnTo>
                    <a:pt x="389915" y="160515"/>
                  </a:lnTo>
                  <a:lnTo>
                    <a:pt x="346633" y="142201"/>
                  </a:lnTo>
                  <a:lnTo>
                    <a:pt x="298500" y="135712"/>
                  </a:lnTo>
                  <a:lnTo>
                    <a:pt x="250367" y="142201"/>
                  </a:lnTo>
                  <a:lnTo>
                    <a:pt x="207086" y="160515"/>
                  </a:lnTo>
                  <a:lnTo>
                    <a:pt x="170383" y="188899"/>
                  </a:lnTo>
                  <a:lnTo>
                    <a:pt x="142024" y="225628"/>
                  </a:lnTo>
                  <a:lnTo>
                    <a:pt x="123723" y="268947"/>
                  </a:lnTo>
                  <a:lnTo>
                    <a:pt x="117233" y="317106"/>
                  </a:lnTo>
                  <a:lnTo>
                    <a:pt x="123393" y="363804"/>
                  </a:lnTo>
                  <a:lnTo>
                    <a:pt x="141058" y="406933"/>
                  </a:lnTo>
                  <a:lnTo>
                    <a:pt x="168389" y="443268"/>
                  </a:lnTo>
                  <a:lnTo>
                    <a:pt x="203809" y="471716"/>
                  </a:lnTo>
                  <a:lnTo>
                    <a:pt x="250037" y="491921"/>
                  </a:lnTo>
                  <a:lnTo>
                    <a:pt x="298500" y="498500"/>
                  </a:lnTo>
                  <a:lnTo>
                    <a:pt x="323240" y="496824"/>
                  </a:lnTo>
                  <a:lnTo>
                    <a:pt x="369455" y="484022"/>
                  </a:lnTo>
                  <a:lnTo>
                    <a:pt x="410032" y="458190"/>
                  </a:lnTo>
                  <a:lnTo>
                    <a:pt x="445198" y="421195"/>
                  </a:lnTo>
                  <a:lnTo>
                    <a:pt x="455930" y="406933"/>
                  </a:lnTo>
                  <a:lnTo>
                    <a:pt x="473532" y="364324"/>
                  </a:lnTo>
                  <a:lnTo>
                    <a:pt x="479755" y="317106"/>
                  </a:lnTo>
                  <a:close/>
                </a:path>
                <a:path w="597534" h="688339">
                  <a:moveTo>
                    <a:pt x="597001" y="106743"/>
                  </a:moveTo>
                  <a:lnTo>
                    <a:pt x="556691" y="83654"/>
                  </a:lnTo>
                  <a:lnTo>
                    <a:pt x="556691" y="125679"/>
                  </a:lnTo>
                  <a:lnTo>
                    <a:pt x="556691" y="275094"/>
                  </a:lnTo>
                  <a:lnTo>
                    <a:pt x="553389" y="324789"/>
                  </a:lnTo>
                  <a:lnTo>
                    <a:pt x="543699" y="373138"/>
                  </a:lnTo>
                  <a:lnTo>
                    <a:pt x="527951" y="419531"/>
                  </a:lnTo>
                  <a:lnTo>
                    <a:pt x="506463" y="463423"/>
                  </a:lnTo>
                  <a:lnTo>
                    <a:pt x="479577" y="504215"/>
                  </a:lnTo>
                  <a:lnTo>
                    <a:pt x="447624" y="541350"/>
                  </a:lnTo>
                  <a:lnTo>
                    <a:pt x="410908" y="574255"/>
                  </a:lnTo>
                  <a:lnTo>
                    <a:pt x="369773" y="602361"/>
                  </a:lnTo>
                  <a:lnTo>
                    <a:pt x="298500" y="644410"/>
                  </a:lnTo>
                  <a:lnTo>
                    <a:pt x="227215" y="602361"/>
                  </a:lnTo>
                  <a:lnTo>
                    <a:pt x="186080" y="574255"/>
                  </a:lnTo>
                  <a:lnTo>
                    <a:pt x="149364" y="541350"/>
                  </a:lnTo>
                  <a:lnTo>
                    <a:pt x="117398" y="504215"/>
                  </a:lnTo>
                  <a:lnTo>
                    <a:pt x="90525" y="463423"/>
                  </a:lnTo>
                  <a:lnTo>
                    <a:pt x="69037" y="419531"/>
                  </a:lnTo>
                  <a:lnTo>
                    <a:pt x="53289" y="373138"/>
                  </a:lnTo>
                  <a:lnTo>
                    <a:pt x="43599" y="324789"/>
                  </a:lnTo>
                  <a:lnTo>
                    <a:pt x="40297" y="275094"/>
                  </a:lnTo>
                  <a:lnTo>
                    <a:pt x="40297" y="125679"/>
                  </a:lnTo>
                  <a:lnTo>
                    <a:pt x="78994" y="116243"/>
                  </a:lnTo>
                  <a:lnTo>
                    <a:pt x="114096" y="98247"/>
                  </a:lnTo>
                  <a:lnTo>
                    <a:pt x="144157" y="72631"/>
                  </a:lnTo>
                  <a:lnTo>
                    <a:pt x="167690" y="40309"/>
                  </a:lnTo>
                  <a:lnTo>
                    <a:pt x="429310" y="40309"/>
                  </a:lnTo>
                  <a:lnTo>
                    <a:pt x="452843" y="72631"/>
                  </a:lnTo>
                  <a:lnTo>
                    <a:pt x="482892" y="98247"/>
                  </a:lnTo>
                  <a:lnTo>
                    <a:pt x="517994" y="116243"/>
                  </a:lnTo>
                  <a:lnTo>
                    <a:pt x="556691" y="125679"/>
                  </a:lnTo>
                  <a:lnTo>
                    <a:pt x="556691" y="83654"/>
                  </a:lnTo>
                  <a:lnTo>
                    <a:pt x="540423" y="81280"/>
                  </a:lnTo>
                  <a:lnTo>
                    <a:pt x="507492" y="66205"/>
                  </a:lnTo>
                  <a:lnTo>
                    <a:pt x="480021" y="42608"/>
                  </a:lnTo>
                  <a:lnTo>
                    <a:pt x="478523" y="40309"/>
                  </a:lnTo>
                  <a:lnTo>
                    <a:pt x="459943" y="11722"/>
                  </a:lnTo>
                  <a:lnTo>
                    <a:pt x="456653" y="4572"/>
                  </a:lnTo>
                  <a:lnTo>
                    <a:pt x="449503" y="0"/>
                  </a:lnTo>
                  <a:lnTo>
                    <a:pt x="147485" y="0"/>
                  </a:lnTo>
                  <a:lnTo>
                    <a:pt x="140335" y="4572"/>
                  </a:lnTo>
                  <a:lnTo>
                    <a:pt x="137045" y="11722"/>
                  </a:lnTo>
                  <a:lnTo>
                    <a:pt x="116967" y="42608"/>
                  </a:lnTo>
                  <a:lnTo>
                    <a:pt x="89496" y="66205"/>
                  </a:lnTo>
                  <a:lnTo>
                    <a:pt x="56578" y="81280"/>
                  </a:lnTo>
                  <a:lnTo>
                    <a:pt x="20142" y="86588"/>
                  </a:lnTo>
                  <a:lnTo>
                    <a:pt x="12293" y="88163"/>
                  </a:lnTo>
                  <a:lnTo>
                    <a:pt x="5892" y="92481"/>
                  </a:lnTo>
                  <a:lnTo>
                    <a:pt x="1574" y="98894"/>
                  </a:lnTo>
                  <a:lnTo>
                    <a:pt x="0" y="106743"/>
                  </a:lnTo>
                  <a:lnTo>
                    <a:pt x="0" y="275094"/>
                  </a:lnTo>
                  <a:lnTo>
                    <a:pt x="3543" y="329539"/>
                  </a:lnTo>
                  <a:lnTo>
                    <a:pt x="14084" y="382917"/>
                  </a:lnTo>
                  <a:lnTo>
                    <a:pt x="31407" y="434479"/>
                  </a:lnTo>
                  <a:lnTo>
                    <a:pt x="55308" y="483527"/>
                  </a:lnTo>
                  <a:lnTo>
                    <a:pt x="85407" y="529043"/>
                  </a:lnTo>
                  <a:lnTo>
                    <a:pt x="121031" y="570166"/>
                  </a:lnTo>
                  <a:lnTo>
                    <a:pt x="161645" y="606361"/>
                  </a:lnTo>
                  <a:lnTo>
                    <a:pt x="206730" y="637082"/>
                  </a:lnTo>
                  <a:lnTo>
                    <a:pt x="291414" y="687031"/>
                  </a:lnTo>
                  <a:lnTo>
                    <a:pt x="294944" y="687971"/>
                  </a:lnTo>
                  <a:lnTo>
                    <a:pt x="302044" y="687971"/>
                  </a:lnTo>
                  <a:lnTo>
                    <a:pt x="305574" y="687031"/>
                  </a:lnTo>
                  <a:lnTo>
                    <a:pt x="377825" y="644410"/>
                  </a:lnTo>
                  <a:lnTo>
                    <a:pt x="390258" y="637082"/>
                  </a:lnTo>
                  <a:lnTo>
                    <a:pt x="435343" y="606361"/>
                  </a:lnTo>
                  <a:lnTo>
                    <a:pt x="475957" y="570166"/>
                  </a:lnTo>
                  <a:lnTo>
                    <a:pt x="511581" y="529043"/>
                  </a:lnTo>
                  <a:lnTo>
                    <a:pt x="541680" y="483527"/>
                  </a:lnTo>
                  <a:lnTo>
                    <a:pt x="565581" y="434479"/>
                  </a:lnTo>
                  <a:lnTo>
                    <a:pt x="582904" y="382917"/>
                  </a:lnTo>
                  <a:lnTo>
                    <a:pt x="593445" y="329539"/>
                  </a:lnTo>
                  <a:lnTo>
                    <a:pt x="597001" y="275094"/>
                  </a:lnTo>
                  <a:lnTo>
                    <a:pt x="597001" y="106743"/>
                  </a:lnTo>
                  <a:close/>
                </a:path>
              </a:pathLst>
            </a:custGeom>
            <a:solidFill>
              <a:srgbClr val="523183"/>
            </a:solidFill>
          </p:spPr>
          <p:txBody>
            <a:bodyPr wrap="square" lIns="0" tIns="0" rIns="0" bIns="0" rtlCol="0"/>
            <a:lstStyle/>
            <a:p>
              <a:endParaRPr/>
            </a:p>
          </p:txBody>
        </p:sp>
      </p:grpSp>
      <p:sp>
        <p:nvSpPr>
          <p:cNvPr id="44" name="object 44"/>
          <p:cNvSpPr txBox="1"/>
          <p:nvPr/>
        </p:nvSpPr>
        <p:spPr>
          <a:xfrm>
            <a:off x="10292685" y="5939542"/>
            <a:ext cx="2413000" cy="817244"/>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Send</a:t>
            </a:r>
            <a:r>
              <a:rPr sz="1700" spc="55" dirty="0">
                <a:solidFill>
                  <a:srgbClr val="57585B"/>
                </a:solidFill>
                <a:latin typeface="Open Sans"/>
                <a:cs typeface="Open Sans"/>
              </a:rPr>
              <a:t> </a:t>
            </a:r>
            <a:r>
              <a:rPr sz="1700" dirty="0">
                <a:solidFill>
                  <a:srgbClr val="57585B"/>
                </a:solidFill>
                <a:latin typeface="Open Sans"/>
                <a:cs typeface="Open Sans"/>
              </a:rPr>
              <a:t>money</a:t>
            </a:r>
            <a:r>
              <a:rPr sz="1700" spc="60" dirty="0">
                <a:solidFill>
                  <a:srgbClr val="57585B"/>
                </a:solidFill>
                <a:latin typeface="Open Sans"/>
                <a:cs typeface="Open Sans"/>
              </a:rPr>
              <a:t> </a:t>
            </a:r>
            <a:r>
              <a:rPr sz="1700" dirty="0">
                <a:solidFill>
                  <a:srgbClr val="57585B"/>
                </a:solidFill>
                <a:latin typeface="Open Sans"/>
                <a:cs typeface="Open Sans"/>
              </a:rPr>
              <a:t>across</a:t>
            </a:r>
            <a:r>
              <a:rPr sz="1700" spc="60"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globe</a:t>
            </a:r>
            <a:r>
              <a:rPr sz="1700" spc="70" dirty="0">
                <a:solidFill>
                  <a:srgbClr val="57585B"/>
                </a:solidFill>
                <a:latin typeface="Open Sans"/>
                <a:cs typeface="Open Sans"/>
              </a:rPr>
              <a:t> </a:t>
            </a:r>
            <a:r>
              <a:rPr sz="1700" dirty="0">
                <a:solidFill>
                  <a:srgbClr val="57585B"/>
                </a:solidFill>
                <a:latin typeface="Open Sans"/>
                <a:cs typeface="Open Sans"/>
              </a:rPr>
              <a:t>in</a:t>
            </a:r>
            <a:r>
              <a:rPr sz="1700" spc="70" dirty="0">
                <a:solidFill>
                  <a:srgbClr val="57585B"/>
                </a:solidFill>
                <a:latin typeface="Open Sans"/>
                <a:cs typeface="Open Sans"/>
              </a:rPr>
              <a:t> </a:t>
            </a:r>
            <a:r>
              <a:rPr sz="1700" dirty="0">
                <a:solidFill>
                  <a:srgbClr val="57585B"/>
                </a:solidFill>
                <a:latin typeface="Open Sans"/>
                <a:cs typeface="Open Sans"/>
              </a:rPr>
              <a:t>minutes,</a:t>
            </a:r>
            <a:r>
              <a:rPr sz="1700" spc="70" dirty="0">
                <a:solidFill>
                  <a:srgbClr val="57585B"/>
                </a:solidFill>
                <a:latin typeface="Open Sans"/>
                <a:cs typeface="Open Sans"/>
              </a:rPr>
              <a:t> </a:t>
            </a:r>
            <a:r>
              <a:rPr sz="1700" spc="-20" dirty="0">
                <a:solidFill>
                  <a:srgbClr val="57585B"/>
                </a:solidFill>
                <a:latin typeface="Open Sans"/>
                <a:cs typeface="Open Sans"/>
              </a:rPr>
              <a:t>with </a:t>
            </a:r>
            <a:r>
              <a:rPr sz="1700" dirty="0">
                <a:solidFill>
                  <a:srgbClr val="57585B"/>
                </a:solidFill>
                <a:latin typeface="Open Sans"/>
                <a:cs typeface="Open Sans"/>
              </a:rPr>
              <a:t>extremely</a:t>
            </a:r>
            <a:r>
              <a:rPr sz="1700" spc="55" dirty="0">
                <a:solidFill>
                  <a:srgbClr val="57585B"/>
                </a:solidFill>
                <a:latin typeface="Open Sans"/>
                <a:cs typeface="Open Sans"/>
              </a:rPr>
              <a:t> </a:t>
            </a:r>
            <a:r>
              <a:rPr sz="1700" dirty="0">
                <a:solidFill>
                  <a:srgbClr val="57585B"/>
                </a:solidFill>
                <a:latin typeface="Open Sans"/>
                <a:cs typeface="Open Sans"/>
              </a:rPr>
              <a:t>low</a:t>
            </a:r>
            <a:r>
              <a:rPr sz="1700" spc="60" dirty="0">
                <a:solidFill>
                  <a:srgbClr val="57585B"/>
                </a:solidFill>
                <a:latin typeface="Open Sans"/>
                <a:cs typeface="Open Sans"/>
              </a:rPr>
              <a:t> </a:t>
            </a:r>
            <a:r>
              <a:rPr sz="1700" spc="-10" dirty="0">
                <a:solidFill>
                  <a:srgbClr val="57585B"/>
                </a:solidFill>
                <a:latin typeface="Open Sans"/>
                <a:cs typeface="Open Sans"/>
              </a:rPr>
              <a:t>fees.</a:t>
            </a:r>
            <a:endParaRPr sz="1700">
              <a:latin typeface="Open Sans"/>
              <a:cs typeface="Open Sans"/>
            </a:endParaRPr>
          </a:p>
        </p:txBody>
      </p:sp>
      <p:sp>
        <p:nvSpPr>
          <p:cNvPr id="45" name="object 45"/>
          <p:cNvSpPr txBox="1"/>
          <p:nvPr/>
        </p:nvSpPr>
        <p:spPr>
          <a:xfrm>
            <a:off x="13445667" y="5939542"/>
            <a:ext cx="2686685" cy="1081405"/>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2.5</a:t>
            </a:r>
            <a:r>
              <a:rPr sz="1700" spc="65" dirty="0">
                <a:solidFill>
                  <a:srgbClr val="57585B"/>
                </a:solidFill>
                <a:latin typeface="Open Sans"/>
                <a:cs typeface="Open Sans"/>
              </a:rPr>
              <a:t> </a:t>
            </a:r>
            <a:r>
              <a:rPr sz="1700" dirty="0">
                <a:solidFill>
                  <a:srgbClr val="57585B"/>
                </a:solidFill>
                <a:latin typeface="Open Sans"/>
                <a:cs typeface="Open Sans"/>
              </a:rPr>
              <a:t>billion</a:t>
            </a:r>
            <a:r>
              <a:rPr sz="1700" spc="65" dirty="0">
                <a:solidFill>
                  <a:srgbClr val="57585B"/>
                </a:solidFill>
                <a:latin typeface="Open Sans"/>
                <a:cs typeface="Open Sans"/>
              </a:rPr>
              <a:t> </a:t>
            </a:r>
            <a:r>
              <a:rPr sz="1700" spc="-10" dirty="0">
                <a:solidFill>
                  <a:srgbClr val="57585B"/>
                </a:solidFill>
                <a:latin typeface="Open Sans"/>
                <a:cs typeface="Open Sans"/>
              </a:rPr>
              <a:t>unbanked </a:t>
            </a:r>
            <a:r>
              <a:rPr sz="1700" dirty="0">
                <a:solidFill>
                  <a:srgbClr val="57585B"/>
                </a:solidFill>
                <a:latin typeface="Open Sans"/>
                <a:cs typeface="Open Sans"/>
              </a:rPr>
              <a:t>people</a:t>
            </a:r>
            <a:r>
              <a:rPr sz="1700" spc="50" dirty="0">
                <a:solidFill>
                  <a:srgbClr val="57585B"/>
                </a:solidFill>
                <a:latin typeface="Open Sans"/>
                <a:cs typeface="Open Sans"/>
              </a:rPr>
              <a:t> </a:t>
            </a:r>
            <a:r>
              <a:rPr sz="1700" dirty="0">
                <a:solidFill>
                  <a:srgbClr val="57585B"/>
                </a:solidFill>
                <a:latin typeface="Open Sans"/>
                <a:cs typeface="Open Sans"/>
              </a:rPr>
              <a:t>can</a:t>
            </a:r>
            <a:r>
              <a:rPr sz="1700" spc="55" dirty="0">
                <a:solidFill>
                  <a:srgbClr val="57585B"/>
                </a:solidFill>
                <a:latin typeface="Open Sans"/>
                <a:cs typeface="Open Sans"/>
              </a:rPr>
              <a:t> </a:t>
            </a:r>
            <a:r>
              <a:rPr sz="1700" dirty="0">
                <a:solidFill>
                  <a:srgbClr val="57585B"/>
                </a:solidFill>
                <a:latin typeface="Open Sans"/>
                <a:cs typeface="Open Sans"/>
              </a:rPr>
              <a:t>access</a:t>
            </a:r>
            <a:r>
              <a:rPr sz="1700" spc="55" dirty="0">
                <a:solidFill>
                  <a:srgbClr val="57585B"/>
                </a:solidFill>
                <a:latin typeface="Open Sans"/>
                <a:cs typeface="Open Sans"/>
              </a:rPr>
              <a:t> </a:t>
            </a:r>
            <a:r>
              <a:rPr sz="1700" dirty="0">
                <a:solidFill>
                  <a:srgbClr val="57585B"/>
                </a:solidFill>
                <a:latin typeface="Open Sans"/>
                <a:cs typeface="Open Sans"/>
              </a:rPr>
              <a:t>money</a:t>
            </a:r>
            <a:r>
              <a:rPr sz="1700" spc="35" dirty="0">
                <a:solidFill>
                  <a:srgbClr val="57585B"/>
                </a:solidFill>
                <a:latin typeface="Open Sans"/>
                <a:cs typeface="Open Sans"/>
              </a:rPr>
              <a:t> </a:t>
            </a:r>
            <a:r>
              <a:rPr sz="1700" dirty="0">
                <a:solidFill>
                  <a:srgbClr val="57585B"/>
                </a:solidFill>
                <a:latin typeface="Open Sans"/>
                <a:cs typeface="Open Sans"/>
              </a:rPr>
              <a:t>via</a:t>
            </a:r>
            <a:r>
              <a:rPr sz="1700" spc="40"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phone</a:t>
            </a:r>
            <a:r>
              <a:rPr sz="1700" spc="40" dirty="0">
                <a:solidFill>
                  <a:srgbClr val="57585B"/>
                </a:solidFill>
                <a:latin typeface="Open Sans"/>
                <a:cs typeface="Open Sans"/>
              </a:rPr>
              <a:t> </a:t>
            </a:r>
            <a:r>
              <a:rPr sz="1700" dirty="0">
                <a:solidFill>
                  <a:srgbClr val="57585B"/>
                </a:solidFill>
                <a:latin typeface="Open Sans"/>
                <a:cs typeface="Open Sans"/>
              </a:rPr>
              <a:t>or</a:t>
            </a:r>
            <a:r>
              <a:rPr sz="1700" spc="40" dirty="0">
                <a:solidFill>
                  <a:srgbClr val="57585B"/>
                </a:solidFill>
                <a:latin typeface="Open Sans"/>
                <a:cs typeface="Open Sans"/>
              </a:rPr>
              <a:t> </a:t>
            </a:r>
            <a:r>
              <a:rPr sz="1700" spc="-50" dirty="0">
                <a:solidFill>
                  <a:srgbClr val="57585B"/>
                </a:solidFill>
                <a:latin typeface="Open Sans"/>
                <a:cs typeface="Open Sans"/>
              </a:rPr>
              <a:t>a </a:t>
            </a:r>
            <a:r>
              <a:rPr sz="1700" spc="-10" dirty="0">
                <a:solidFill>
                  <a:srgbClr val="57585B"/>
                </a:solidFill>
                <a:latin typeface="Open Sans"/>
                <a:cs typeface="Open Sans"/>
              </a:rPr>
              <a:t>computer.</a:t>
            </a:r>
            <a:endParaRPr sz="1700" dirty="0">
              <a:latin typeface="Open Sans"/>
              <a:cs typeface="Open Sans"/>
            </a:endParaRPr>
          </a:p>
        </p:txBody>
      </p:sp>
      <p:sp>
        <p:nvSpPr>
          <p:cNvPr id="46" name="object 46"/>
          <p:cNvSpPr txBox="1"/>
          <p:nvPr/>
        </p:nvSpPr>
        <p:spPr>
          <a:xfrm>
            <a:off x="16488046" y="5939542"/>
            <a:ext cx="2457450" cy="817244"/>
          </a:xfrm>
          <a:prstGeom prst="rect">
            <a:avLst/>
          </a:prstGeom>
        </p:spPr>
        <p:txBody>
          <a:bodyPr vert="horz" wrap="square" lIns="0" tIns="12065" rIns="0" bIns="0" rtlCol="0">
            <a:spAutoFit/>
          </a:bodyPr>
          <a:lstStyle/>
          <a:p>
            <a:pPr marL="12700" marR="5080" algn="just">
              <a:lnSpc>
                <a:spcPct val="101800"/>
              </a:lnSpc>
              <a:spcBef>
                <a:spcPts val="95"/>
              </a:spcBef>
            </a:pPr>
            <a:r>
              <a:rPr sz="1700" dirty="0">
                <a:solidFill>
                  <a:srgbClr val="57585B"/>
                </a:solidFill>
                <a:latin typeface="Open Sans"/>
                <a:cs typeface="Open Sans"/>
              </a:rPr>
              <a:t>Bitcoin</a:t>
            </a:r>
            <a:r>
              <a:rPr sz="1700" spc="80" dirty="0">
                <a:solidFill>
                  <a:srgbClr val="57585B"/>
                </a:solidFill>
                <a:latin typeface="Open Sans"/>
                <a:cs typeface="Open Sans"/>
              </a:rPr>
              <a:t> </a:t>
            </a:r>
            <a:r>
              <a:rPr sz="1700" dirty="0">
                <a:solidFill>
                  <a:srgbClr val="57585B"/>
                </a:solidFill>
                <a:latin typeface="Open Sans"/>
                <a:cs typeface="Open Sans"/>
              </a:rPr>
              <a:t>transactions</a:t>
            </a:r>
            <a:r>
              <a:rPr sz="1700" spc="80" dirty="0">
                <a:solidFill>
                  <a:srgbClr val="57585B"/>
                </a:solidFill>
                <a:latin typeface="Open Sans"/>
                <a:cs typeface="Open Sans"/>
              </a:rPr>
              <a:t> </a:t>
            </a:r>
            <a:r>
              <a:rPr sz="1700" spc="-25" dirty="0">
                <a:solidFill>
                  <a:srgbClr val="57585B"/>
                </a:solidFill>
                <a:latin typeface="Open Sans"/>
                <a:cs typeface="Open Sans"/>
              </a:rPr>
              <a:t>are </a:t>
            </a:r>
            <a:r>
              <a:rPr sz="1700" dirty="0">
                <a:solidFill>
                  <a:srgbClr val="57585B"/>
                </a:solidFill>
                <a:latin typeface="Open Sans"/>
                <a:cs typeface="Open Sans"/>
              </a:rPr>
              <a:t>public,</a:t>
            </a:r>
            <a:r>
              <a:rPr sz="1700" spc="50" dirty="0">
                <a:solidFill>
                  <a:srgbClr val="57585B"/>
                </a:solidFill>
                <a:latin typeface="Open Sans"/>
                <a:cs typeface="Open Sans"/>
              </a:rPr>
              <a:t> </a:t>
            </a:r>
            <a:r>
              <a:rPr sz="1700" dirty="0">
                <a:solidFill>
                  <a:srgbClr val="57585B"/>
                </a:solidFill>
                <a:latin typeface="Open Sans"/>
                <a:cs typeface="Open Sans"/>
              </a:rPr>
              <a:t>but</a:t>
            </a:r>
            <a:r>
              <a:rPr sz="1700" spc="55" dirty="0">
                <a:solidFill>
                  <a:srgbClr val="57585B"/>
                </a:solidFill>
                <a:latin typeface="Open Sans"/>
                <a:cs typeface="Open Sans"/>
              </a:rPr>
              <a:t> </a:t>
            </a:r>
            <a:r>
              <a:rPr sz="1700" dirty="0">
                <a:solidFill>
                  <a:srgbClr val="57585B"/>
                </a:solidFill>
                <a:latin typeface="Open Sans"/>
                <a:cs typeface="Open Sans"/>
              </a:rPr>
              <a:t>your</a:t>
            </a:r>
            <a:r>
              <a:rPr sz="1700" spc="55" dirty="0">
                <a:solidFill>
                  <a:srgbClr val="57585B"/>
                </a:solidFill>
                <a:latin typeface="Open Sans"/>
                <a:cs typeface="Open Sans"/>
              </a:rPr>
              <a:t> </a:t>
            </a:r>
            <a:r>
              <a:rPr sz="1700" spc="-10" dirty="0">
                <a:solidFill>
                  <a:srgbClr val="57585B"/>
                </a:solidFill>
                <a:latin typeface="Open Sans"/>
                <a:cs typeface="Open Sans"/>
              </a:rPr>
              <a:t>identity </a:t>
            </a:r>
            <a:r>
              <a:rPr sz="1700" dirty="0">
                <a:solidFill>
                  <a:srgbClr val="57585B"/>
                </a:solidFill>
                <a:latin typeface="Open Sans"/>
                <a:cs typeface="Open Sans"/>
              </a:rPr>
              <a:t>is</a:t>
            </a:r>
            <a:r>
              <a:rPr sz="1700" spc="20" dirty="0">
                <a:solidFill>
                  <a:srgbClr val="57585B"/>
                </a:solidFill>
                <a:latin typeface="Open Sans"/>
                <a:cs typeface="Open Sans"/>
              </a:rPr>
              <a:t> </a:t>
            </a:r>
            <a:r>
              <a:rPr sz="1700" spc="-20" dirty="0">
                <a:solidFill>
                  <a:srgbClr val="57585B"/>
                </a:solidFill>
                <a:latin typeface="Open Sans"/>
                <a:cs typeface="Open Sans"/>
              </a:rPr>
              <a:t>not.</a:t>
            </a:r>
            <a:endParaRPr sz="1700">
              <a:latin typeface="Open Sans"/>
              <a:cs typeface="Open Sans"/>
            </a:endParaRPr>
          </a:p>
        </p:txBody>
      </p:sp>
      <p:grpSp>
        <p:nvGrpSpPr>
          <p:cNvPr id="47" name="object 47"/>
          <p:cNvGrpSpPr/>
          <p:nvPr/>
        </p:nvGrpSpPr>
        <p:grpSpPr>
          <a:xfrm>
            <a:off x="10307176" y="7405654"/>
            <a:ext cx="5829935" cy="3186430"/>
            <a:chOff x="10307176" y="7405654"/>
            <a:chExt cx="5829935" cy="3186430"/>
          </a:xfrm>
        </p:grpSpPr>
        <p:sp>
          <p:nvSpPr>
            <p:cNvPr id="48" name="object 48"/>
            <p:cNvSpPr/>
            <p:nvPr/>
          </p:nvSpPr>
          <p:spPr>
            <a:xfrm>
              <a:off x="10316861" y="7415339"/>
              <a:ext cx="5810885" cy="3167380"/>
            </a:xfrm>
            <a:custGeom>
              <a:avLst/>
              <a:gdLst/>
              <a:ahLst/>
              <a:cxnLst/>
              <a:rect l="l" t="t" r="r" b="b"/>
              <a:pathLst>
                <a:path w="5810884" h="3167379">
                  <a:moveTo>
                    <a:pt x="5616907" y="3166919"/>
                  </a:moveTo>
                  <a:lnTo>
                    <a:pt x="193659" y="3166919"/>
                  </a:lnTo>
                  <a:lnTo>
                    <a:pt x="149253" y="3161804"/>
                  </a:lnTo>
                  <a:lnTo>
                    <a:pt x="108490" y="3147234"/>
                  </a:lnTo>
                  <a:lnTo>
                    <a:pt x="72533" y="3124372"/>
                  </a:lnTo>
                  <a:lnTo>
                    <a:pt x="42543" y="3094381"/>
                  </a:lnTo>
                  <a:lnTo>
                    <a:pt x="19682" y="3058424"/>
                  </a:lnTo>
                  <a:lnTo>
                    <a:pt x="5114" y="3017662"/>
                  </a:lnTo>
                  <a:lnTo>
                    <a:pt x="0" y="2973260"/>
                  </a:lnTo>
                  <a:lnTo>
                    <a:pt x="0" y="193659"/>
                  </a:lnTo>
                  <a:lnTo>
                    <a:pt x="5114" y="149256"/>
                  </a:lnTo>
                  <a:lnTo>
                    <a:pt x="19682" y="108495"/>
                  </a:lnTo>
                  <a:lnTo>
                    <a:pt x="42543" y="72537"/>
                  </a:lnTo>
                  <a:lnTo>
                    <a:pt x="72533" y="42546"/>
                  </a:lnTo>
                  <a:lnTo>
                    <a:pt x="108490" y="19684"/>
                  </a:lnTo>
                  <a:lnTo>
                    <a:pt x="149253" y="5114"/>
                  </a:lnTo>
                  <a:lnTo>
                    <a:pt x="193659" y="0"/>
                  </a:lnTo>
                  <a:lnTo>
                    <a:pt x="5616907" y="0"/>
                  </a:lnTo>
                  <a:lnTo>
                    <a:pt x="5661310" y="5114"/>
                  </a:lnTo>
                  <a:lnTo>
                    <a:pt x="5702071" y="19684"/>
                  </a:lnTo>
                  <a:lnTo>
                    <a:pt x="5738029" y="42546"/>
                  </a:lnTo>
                  <a:lnTo>
                    <a:pt x="5768020" y="72537"/>
                  </a:lnTo>
                  <a:lnTo>
                    <a:pt x="5790881" y="108495"/>
                  </a:lnTo>
                  <a:lnTo>
                    <a:pt x="5805451" y="149256"/>
                  </a:lnTo>
                  <a:lnTo>
                    <a:pt x="5810566" y="193659"/>
                  </a:lnTo>
                  <a:lnTo>
                    <a:pt x="5810566" y="2973260"/>
                  </a:lnTo>
                  <a:lnTo>
                    <a:pt x="5805451" y="3017662"/>
                  </a:lnTo>
                  <a:lnTo>
                    <a:pt x="5790881" y="3058424"/>
                  </a:lnTo>
                  <a:lnTo>
                    <a:pt x="5768020" y="3094381"/>
                  </a:lnTo>
                  <a:lnTo>
                    <a:pt x="5738029" y="3124372"/>
                  </a:lnTo>
                  <a:lnTo>
                    <a:pt x="5702071" y="3147234"/>
                  </a:lnTo>
                  <a:lnTo>
                    <a:pt x="5661310" y="3161804"/>
                  </a:lnTo>
                  <a:lnTo>
                    <a:pt x="5616907" y="3166919"/>
                  </a:lnTo>
                  <a:close/>
                </a:path>
              </a:pathLst>
            </a:custGeom>
            <a:ln w="19371">
              <a:solidFill>
                <a:srgbClr val="000000"/>
              </a:solidFill>
            </a:ln>
          </p:spPr>
          <p:txBody>
            <a:bodyPr wrap="square" lIns="0" tIns="0" rIns="0" bIns="0" rtlCol="0"/>
            <a:lstStyle/>
            <a:p>
              <a:endParaRPr/>
            </a:p>
          </p:txBody>
        </p:sp>
        <p:pic>
          <p:nvPicPr>
            <p:cNvPr id="49" name="object 49"/>
            <p:cNvPicPr/>
            <p:nvPr/>
          </p:nvPicPr>
          <p:blipFill>
            <a:blip r:embed="rId13" cstate="print"/>
            <a:stretch>
              <a:fillRect/>
            </a:stretch>
          </p:blipFill>
          <p:spPr>
            <a:xfrm>
              <a:off x="10768903" y="7652509"/>
              <a:ext cx="4844151" cy="2712525"/>
            </a:xfrm>
            <a:prstGeom prst="rect">
              <a:avLst/>
            </a:prstGeom>
          </p:spPr>
        </p:pic>
      </p:grpSp>
      <p:sp>
        <p:nvSpPr>
          <p:cNvPr id="50" name="object 50"/>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61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440</TotalTime>
  <Words>4469</Words>
  <Application>Microsoft Office PowerPoint</Application>
  <PresentationFormat>Custom</PresentationFormat>
  <Paragraphs>273</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Google Sans</vt:lpstr>
      <vt:lpstr>Open Sans</vt:lpstr>
      <vt:lpstr>Open Sans Light</vt:lpstr>
      <vt:lpstr>Times New Roman</vt:lpstr>
      <vt:lpstr>Ubuntu</vt:lpstr>
      <vt:lpstr>Ubuntu Light</vt:lpstr>
      <vt:lpstr>Office Theme</vt:lpstr>
      <vt:lpstr>Chapter #6 An Introduction to Bitcoin</vt:lpstr>
      <vt:lpstr>An Introduction to Bitcoin</vt:lpstr>
      <vt:lpstr>An Introduction to Bitcoin</vt:lpstr>
      <vt:lpstr>An Introduction to Bitcoin</vt:lpstr>
      <vt:lpstr>An Introduction to Bitcoin</vt:lpstr>
      <vt:lpstr>An Introduction to Bitcoin</vt:lpstr>
      <vt:lpstr>An Introduction to Bitcoin</vt:lpstr>
      <vt:lpstr>An Introduction to Bitcoin</vt:lpstr>
      <vt:lpstr>An Introduction to Bitcoin</vt:lpstr>
      <vt:lpstr>An Introduction to Bitcoin</vt:lpstr>
      <vt:lpstr>An Introduction to Bitcoin</vt:lpstr>
      <vt:lpstr>An Introduction to Bitcoin</vt:lpstr>
      <vt:lpstr>An Introduction to Bitcoin</vt:lpstr>
      <vt:lpstr>An Introduction to Bitcoin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Source 5 &amp; 6</dc:title>
  <dc:creator>z2020</dc:creator>
  <cp:lastModifiedBy>Jonathan Yagoobian</cp:lastModifiedBy>
  <cp:revision>4</cp:revision>
  <dcterms:created xsi:type="dcterms:W3CDTF">2024-11-29T02:47:42Z</dcterms:created>
  <dcterms:modified xsi:type="dcterms:W3CDTF">2025-01-11T04:27:42Z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2024-11-29T00:00:00Z</vt:filetime>
  </property>
  <property fmtid="{D5CDD505-2E9C-101B-9397-08002B2CF9AE}" pid="3" name="Creator">
    <vt:lpwstr>Adobe Illustrator 28.6 (Windows)</vt:lpwstr>
  </property>
  <property fmtid="{D5CDD505-2E9C-101B-9397-08002B2CF9AE}" pid="4" name="LastSaved">
    <vt:filetime>2024-11-29T00:00:00Z</vt:filetime>
  </property>
  <property fmtid="{D5CDD505-2E9C-101B-9397-08002B2CF9AE}" pid="5" name="Producer">
    <vt:lpwstr>Adobe PDF library 17.00</vt:lpwstr>
  </property>
</Properties>
</file>